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0.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41.jpg" ContentType="image/jpg"/>
  <Override PartName="/ppt/media/image43.jpg" ContentType="image/jpg"/>
  <Override PartName="/ppt/media/image45.jpg" ContentType="image/jpg"/>
  <Override PartName="/ppt/media/image46.jpg" ContentType="image/jpg"/>
  <Override PartName="/ppt/media/image59.jpg" ContentType="image/jpg"/>
  <Override PartName="/ppt/media/image81.jpg" ContentType="image/jpg"/>
  <Override PartName="/ppt/media/image94.jpg" ContentType="image/jpg"/>
  <Override PartName="/ppt/media/image101.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23.jpg" ContentType="image/jpg"/>
  <Override PartName="/ppt/media/image126.jpg" ContentType="image/jpg"/>
  <Override PartName="/ppt/media/image127.jpg" ContentType="image/jpg"/>
  <Override PartName="/ppt/media/image128.jpg" ContentType="image/jpg"/>
  <Override PartName="/ppt/media/image129.jpg" ContentType="image/jpg"/>
  <Override PartName="/ppt/media/image130.jpg" ContentType="image/jpg"/>
  <Override PartName="/ppt/media/image135.jpg" ContentType="image/jpg"/>
  <Override PartName="/ppt/media/image161.jpg" ContentType="image/jp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200.jpg" ContentType="image/jp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46" r:id="rId4"/>
    <p:sldMasterId id="2147484967" r:id="rId5"/>
    <p:sldMasterId id="2147485003" r:id="rId6"/>
    <p:sldMasterId id="2147485029" r:id="rId7"/>
    <p:sldMasterId id="2147485048" r:id="rId8"/>
    <p:sldMasterId id="2147485079" r:id="rId9"/>
    <p:sldMasterId id="2147485108" r:id="rId10"/>
    <p:sldMasterId id="2147485135" r:id="rId11"/>
  </p:sldMasterIdLst>
  <p:notesMasterIdLst>
    <p:notesMasterId r:id="rId94"/>
  </p:notesMasterIdLst>
  <p:handoutMasterIdLst>
    <p:handoutMasterId r:id="rId95"/>
  </p:handoutMasterIdLst>
  <p:sldIdLst>
    <p:sldId id="1861" r:id="rId12"/>
    <p:sldId id="1881" r:id="rId13"/>
    <p:sldId id="1916" r:id="rId14"/>
    <p:sldId id="1659" r:id="rId15"/>
    <p:sldId id="259" r:id="rId16"/>
    <p:sldId id="1883" r:id="rId17"/>
    <p:sldId id="1884" r:id="rId18"/>
    <p:sldId id="1566" r:id="rId19"/>
    <p:sldId id="1988" r:id="rId20"/>
    <p:sldId id="1612" r:id="rId21"/>
    <p:sldId id="1989" r:id="rId22"/>
    <p:sldId id="264" r:id="rId23"/>
    <p:sldId id="265" r:id="rId24"/>
    <p:sldId id="266" r:id="rId25"/>
    <p:sldId id="267" r:id="rId26"/>
    <p:sldId id="268" r:id="rId27"/>
    <p:sldId id="269" r:id="rId28"/>
    <p:sldId id="270" r:id="rId29"/>
    <p:sldId id="272" r:id="rId30"/>
    <p:sldId id="271" r:id="rId31"/>
    <p:sldId id="1886" r:id="rId32"/>
    <p:sldId id="1614" r:id="rId33"/>
    <p:sldId id="1615" r:id="rId34"/>
    <p:sldId id="1930" r:id="rId35"/>
    <p:sldId id="1931" r:id="rId36"/>
    <p:sldId id="1932" r:id="rId37"/>
    <p:sldId id="1933" r:id="rId38"/>
    <p:sldId id="1934" r:id="rId39"/>
    <p:sldId id="1936" r:id="rId40"/>
    <p:sldId id="1937" r:id="rId41"/>
    <p:sldId id="1938" r:id="rId42"/>
    <p:sldId id="1918" r:id="rId43"/>
    <p:sldId id="1887" r:id="rId44"/>
    <p:sldId id="1623" r:id="rId45"/>
    <p:sldId id="1624" r:id="rId46"/>
    <p:sldId id="1853" r:id="rId47"/>
    <p:sldId id="1940" r:id="rId48"/>
    <p:sldId id="1987" r:id="rId49"/>
    <p:sldId id="1874" r:id="rId50"/>
    <p:sldId id="1872" r:id="rId51"/>
    <p:sldId id="1893" r:id="rId52"/>
    <p:sldId id="1983" r:id="rId53"/>
    <p:sldId id="1896" r:id="rId54"/>
    <p:sldId id="262" r:id="rId55"/>
    <p:sldId id="263" r:id="rId56"/>
    <p:sldId id="1894" r:id="rId57"/>
    <p:sldId id="1593"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1634" r:id="rId71"/>
    <p:sldId id="1878" r:id="rId72"/>
    <p:sldId id="1574" r:id="rId73"/>
    <p:sldId id="1982" r:id="rId74"/>
    <p:sldId id="1944" r:id="rId75"/>
    <p:sldId id="1945" r:id="rId76"/>
    <p:sldId id="1946" r:id="rId77"/>
    <p:sldId id="1947" r:id="rId78"/>
    <p:sldId id="1669" r:id="rId79"/>
    <p:sldId id="1919" r:id="rId80"/>
    <p:sldId id="1897" r:id="rId81"/>
    <p:sldId id="1870" r:id="rId82"/>
    <p:sldId id="332" r:id="rId83"/>
    <p:sldId id="1824" r:id="rId84"/>
    <p:sldId id="1823" r:id="rId85"/>
    <p:sldId id="290" r:id="rId86"/>
    <p:sldId id="1917" r:id="rId87"/>
    <p:sldId id="1866" r:id="rId88"/>
    <p:sldId id="1986" r:id="rId89"/>
    <p:sldId id="1985" r:id="rId90"/>
    <p:sldId id="1899" r:id="rId91"/>
    <p:sldId id="1981" r:id="rId92"/>
    <p:sldId id="1577" r:id="rId9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1"/>
            <p14:sldId id="1881"/>
            <p14:sldId id="1916"/>
            <p14:sldId id="1659"/>
            <p14:sldId id="259"/>
            <p14:sldId id="1883"/>
            <p14:sldId id="1884"/>
            <p14:sldId id="1566"/>
            <p14:sldId id="1988"/>
            <p14:sldId id="1612"/>
            <p14:sldId id="1989"/>
            <p14:sldId id="264"/>
            <p14:sldId id="265"/>
            <p14:sldId id="266"/>
            <p14:sldId id="267"/>
            <p14:sldId id="268"/>
            <p14:sldId id="269"/>
            <p14:sldId id="270"/>
            <p14:sldId id="272"/>
            <p14:sldId id="271"/>
            <p14:sldId id="1886"/>
            <p14:sldId id="1614"/>
            <p14:sldId id="1615"/>
            <p14:sldId id="1930"/>
            <p14:sldId id="1931"/>
            <p14:sldId id="1932"/>
            <p14:sldId id="1933"/>
            <p14:sldId id="1934"/>
            <p14:sldId id="1936"/>
            <p14:sldId id="1937"/>
            <p14:sldId id="1938"/>
            <p14:sldId id="1918"/>
            <p14:sldId id="1887"/>
            <p14:sldId id="1623"/>
            <p14:sldId id="1624"/>
            <p14:sldId id="1853"/>
            <p14:sldId id="1940"/>
            <p14:sldId id="1987"/>
            <p14:sldId id="1874"/>
            <p14:sldId id="1872"/>
            <p14:sldId id="1893"/>
            <p14:sldId id="1983"/>
            <p14:sldId id="1896"/>
            <p14:sldId id="262"/>
            <p14:sldId id="263"/>
            <p14:sldId id="1894"/>
            <p14:sldId id="1593"/>
            <p14:sldId id="277"/>
            <p14:sldId id="278"/>
            <p14:sldId id="279"/>
            <p14:sldId id="280"/>
            <p14:sldId id="281"/>
            <p14:sldId id="282"/>
            <p14:sldId id="283"/>
            <p14:sldId id="284"/>
            <p14:sldId id="285"/>
            <p14:sldId id="286"/>
            <p14:sldId id="287"/>
            <p14:sldId id="288"/>
            <p14:sldId id="1634"/>
            <p14:sldId id="1878"/>
            <p14:sldId id="1574"/>
            <p14:sldId id="1982"/>
            <p14:sldId id="1944"/>
            <p14:sldId id="1945"/>
            <p14:sldId id="1946"/>
            <p14:sldId id="1947"/>
            <p14:sldId id="1669"/>
            <p14:sldId id="1919"/>
            <p14:sldId id="1897"/>
            <p14:sldId id="1870"/>
            <p14:sldId id="332"/>
            <p14:sldId id="1824"/>
            <p14:sldId id="1823"/>
            <p14:sldId id="290"/>
            <p14:sldId id="1917"/>
            <p14:sldId id="1866"/>
            <p14:sldId id="1986"/>
            <p14:sldId id="1985"/>
            <p14:sldId id="1899"/>
            <p14:sldId id="1981"/>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Caitlyn Ryan" initials="CR" lastIdx="46" clrIdx="4">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570"/>
    <a:srgbClr val="0078D4"/>
    <a:srgbClr val="127C0F"/>
    <a:srgbClr val="E6E6E6"/>
    <a:srgbClr val="BDBDBD"/>
    <a:srgbClr val="D83B01"/>
    <a:srgbClr val="D2D2D2"/>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3" autoAdjust="0"/>
    <p:restoredTop sz="76325" autoAdjust="0"/>
  </p:normalViewPr>
  <p:slideViewPr>
    <p:cSldViewPr snapToGrid="0">
      <p:cViewPr varScale="1">
        <p:scale>
          <a:sx n="78" d="100"/>
          <a:sy n="78" d="100"/>
        </p:scale>
        <p:origin x="717" y="4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33" d="100"/>
        <a:sy n="33" d="100"/>
      </p:scale>
      <p:origin x="0" y="-1344"/>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slide" Target="slides/slide73.xml"/><Relationship Id="rId89" Type="http://schemas.openxmlformats.org/officeDocument/2006/relationships/slide" Target="slides/slide78.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handoutMaster" Target="handoutMasters/handoutMaster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9E8F3064-462D-4DF0-B71F-5EEAC00AF8CB}"/>
    <pc:docChg chg="undo redo custSel addSld delSld modSld sldOrd modSection">
      <pc:chgData name="Cesar De la Torre" userId="f9c14db2e5fef70d" providerId="LiveId" clId="{9E8F3064-462D-4DF0-B71F-5EEAC00AF8CB}" dt="2018-09-28T12:53:52.629" v="3354" actId="14100"/>
      <pc:docMkLst>
        <pc:docMk/>
      </pc:docMkLst>
      <pc:sldChg chg="addSp delSp modSp delAnim modAnim">
        <pc:chgData name="Cesar De la Torre" userId="f9c14db2e5fef70d" providerId="LiveId" clId="{9E8F3064-462D-4DF0-B71F-5EEAC00AF8CB}" dt="2018-09-27T14:40:09.025" v="2731" actId="1076"/>
        <pc:sldMkLst>
          <pc:docMk/>
          <pc:sldMk cId="3438451888" sldId="332"/>
        </pc:sldMkLst>
        <pc:spChg chg="mod">
          <ac:chgData name="Cesar De la Torre" userId="f9c14db2e5fef70d" providerId="LiveId" clId="{9E8F3064-462D-4DF0-B71F-5EEAC00AF8CB}" dt="2018-09-27T14:39:55.986" v="2727" actId="14100"/>
          <ac:spMkLst>
            <pc:docMk/>
            <pc:sldMk cId="3438451888" sldId="332"/>
            <ac:spMk id="2" creationId="{C7C40759-6BC0-D646-94D0-1602CDD19C95}"/>
          </ac:spMkLst>
        </pc:spChg>
        <pc:spChg chg="del">
          <ac:chgData name="Cesar De la Torre" userId="f9c14db2e5fef70d" providerId="LiveId" clId="{9E8F3064-462D-4DF0-B71F-5EEAC00AF8CB}" dt="2018-09-26T01:51:36.226" v="2376" actId="478"/>
          <ac:spMkLst>
            <pc:docMk/>
            <pc:sldMk cId="3438451888" sldId="332"/>
            <ac:spMk id="6" creationId="{8173593E-2C63-734E-8F01-704684AA2389}"/>
          </ac:spMkLst>
        </pc:spChg>
        <pc:spChg chg="mod">
          <ac:chgData name="Cesar De la Torre" userId="f9c14db2e5fef70d" providerId="LiveId" clId="{9E8F3064-462D-4DF0-B71F-5EEAC00AF8CB}" dt="2018-09-26T01:52:11.066" v="2380" actId="20577"/>
          <ac:spMkLst>
            <pc:docMk/>
            <pc:sldMk cId="3438451888" sldId="332"/>
            <ac:spMk id="33" creationId="{74744E9E-5D52-3543-81BC-F04A904E1313}"/>
          </ac:spMkLst>
        </pc:spChg>
        <pc:spChg chg="del">
          <ac:chgData name="Cesar De la Torre" userId="f9c14db2e5fef70d" providerId="LiveId" clId="{9E8F3064-462D-4DF0-B71F-5EEAC00AF8CB}" dt="2018-09-26T01:53:48.758" v="2392" actId="478"/>
          <ac:spMkLst>
            <pc:docMk/>
            <pc:sldMk cId="3438451888" sldId="332"/>
            <ac:spMk id="35" creationId="{B3B67933-DA58-B245-AC18-D8D815AA2C9F}"/>
          </ac:spMkLst>
        </pc:spChg>
        <pc:spChg chg="add mod">
          <ac:chgData name="Cesar De la Torre" userId="f9c14db2e5fef70d" providerId="LiveId" clId="{9E8F3064-462D-4DF0-B71F-5EEAC00AF8CB}" dt="2018-09-27T14:39:16.069" v="2721" actId="1076"/>
          <ac:spMkLst>
            <pc:docMk/>
            <pc:sldMk cId="3438451888" sldId="332"/>
            <ac:spMk id="42" creationId="{AB38FD51-341B-470C-8412-0F61EBC489BC}"/>
          </ac:spMkLst>
        </pc:spChg>
        <pc:spChg chg="del mod">
          <ac:chgData name="Cesar De la Torre" userId="f9c14db2e5fef70d" providerId="LiveId" clId="{9E8F3064-462D-4DF0-B71F-5EEAC00AF8CB}" dt="2018-09-27T14:37:21.601" v="2703" actId="478"/>
          <ac:spMkLst>
            <pc:docMk/>
            <pc:sldMk cId="3438451888" sldId="332"/>
            <ac:spMk id="54" creationId="{231149CD-DA58-1645-A2FE-450EDA45287F}"/>
          </ac:spMkLst>
        </pc:spChg>
        <pc:spChg chg="mod">
          <ac:chgData name="Cesar De la Torre" userId="f9c14db2e5fef70d" providerId="LiveId" clId="{9E8F3064-462D-4DF0-B71F-5EEAC00AF8CB}" dt="2018-09-26T01:56:23.361" v="2412" actId="20577"/>
          <ac:spMkLst>
            <pc:docMk/>
            <pc:sldMk cId="3438451888" sldId="332"/>
            <ac:spMk id="58" creationId="{A5408770-1693-064C-A8B1-923D409FEEE5}"/>
          </ac:spMkLst>
        </pc:spChg>
        <pc:spChg chg="mod">
          <ac:chgData name="Cesar De la Torre" userId="f9c14db2e5fef70d" providerId="LiveId" clId="{9E8F3064-462D-4DF0-B71F-5EEAC00AF8CB}" dt="2018-09-27T14:40:09.025" v="2731" actId="1076"/>
          <ac:spMkLst>
            <pc:docMk/>
            <pc:sldMk cId="3438451888" sldId="332"/>
            <ac:spMk id="59" creationId="{1FDE9A19-9ACB-D048-A3A7-87B30CD6E859}"/>
          </ac:spMkLst>
        </pc:spChg>
        <pc:spChg chg="del mod topLvl">
          <ac:chgData name="Cesar De la Torre" userId="f9c14db2e5fef70d" providerId="LiveId" clId="{9E8F3064-462D-4DF0-B71F-5EEAC00AF8CB}" dt="2018-09-26T01:52:57.914" v="2388" actId="478"/>
          <ac:spMkLst>
            <pc:docMk/>
            <pc:sldMk cId="3438451888" sldId="332"/>
            <ac:spMk id="72" creationId="{295D3E31-1313-4400-8710-95A0EAA9B948}"/>
          </ac:spMkLst>
        </pc:spChg>
        <pc:spChg chg="del mod topLvl">
          <ac:chgData name="Cesar De la Torre" userId="f9c14db2e5fef70d" providerId="LiveId" clId="{9E8F3064-462D-4DF0-B71F-5EEAC00AF8CB}" dt="2018-09-26T01:52:55.989" v="2387" actId="478"/>
          <ac:spMkLst>
            <pc:docMk/>
            <pc:sldMk cId="3438451888" sldId="332"/>
            <ac:spMk id="73" creationId="{2AB3164D-F2C3-4479-80D5-034834C32330}"/>
          </ac:spMkLst>
        </pc:spChg>
        <pc:spChg chg="del mod topLvl">
          <ac:chgData name="Cesar De la Torre" userId="f9c14db2e5fef70d" providerId="LiveId" clId="{9E8F3064-462D-4DF0-B71F-5EEAC00AF8CB}" dt="2018-09-26T01:55:06.479" v="2400" actId="478"/>
          <ac:spMkLst>
            <pc:docMk/>
            <pc:sldMk cId="3438451888" sldId="332"/>
            <ac:spMk id="74" creationId="{E7A3EC43-CE97-4E16-8AC6-C7C1F31B9A13}"/>
          </ac:spMkLst>
        </pc:spChg>
        <pc:spChg chg="add mod">
          <ac:chgData name="Cesar De la Torre" userId="f9c14db2e5fef70d" providerId="LiveId" clId="{9E8F3064-462D-4DF0-B71F-5EEAC00AF8CB}" dt="2018-09-26T01:56:09.661" v="2403" actId="207"/>
          <ac:spMkLst>
            <pc:docMk/>
            <pc:sldMk cId="3438451888" sldId="332"/>
            <ac:spMk id="111" creationId="{9F497409-2222-4C15-A540-EAB4D5371B57}"/>
          </ac:spMkLst>
        </pc:spChg>
        <pc:grpChg chg="del">
          <ac:chgData name="Cesar De la Torre" userId="f9c14db2e5fef70d" providerId="LiveId" clId="{9E8F3064-462D-4DF0-B71F-5EEAC00AF8CB}" dt="2018-09-26T01:51:43.234" v="2377" actId="478"/>
          <ac:grpSpMkLst>
            <pc:docMk/>
            <pc:sldMk cId="3438451888" sldId="332"/>
            <ac:grpSpMk id="5" creationId="{E8B09297-F644-2648-8472-BA83913788C2}"/>
          </ac:grpSpMkLst>
        </pc:grpChg>
        <pc:grpChg chg="add mod">
          <ac:chgData name="Cesar De la Torre" userId="f9c14db2e5fef70d" providerId="LiveId" clId="{9E8F3064-462D-4DF0-B71F-5EEAC00AF8CB}" dt="2018-09-26T01:54:16.715" v="2393" actId="164"/>
          <ac:grpSpMkLst>
            <pc:docMk/>
            <pc:sldMk cId="3438451888" sldId="332"/>
            <ac:grpSpMk id="7" creationId="{2F9A61BC-624D-49BC-A973-833FAC64F90F}"/>
          </ac:grpSpMkLst>
        </pc:grpChg>
        <pc:grpChg chg="add mod">
          <ac:chgData name="Cesar De la Torre" userId="f9c14db2e5fef70d" providerId="LiveId" clId="{9E8F3064-462D-4DF0-B71F-5EEAC00AF8CB}" dt="2018-09-26T01:54:47.915" v="2397" actId="164"/>
          <ac:grpSpMkLst>
            <pc:docMk/>
            <pc:sldMk cId="3438451888" sldId="332"/>
            <ac:grpSpMk id="8" creationId="{7A79D95F-0521-4187-A6C7-F49D8ACAC417}"/>
          </ac:grpSpMkLst>
        </pc:grpChg>
        <pc:grpChg chg="mod">
          <ac:chgData name="Cesar De la Torre" userId="f9c14db2e5fef70d" providerId="LiveId" clId="{9E8F3064-462D-4DF0-B71F-5EEAC00AF8CB}" dt="2018-09-26T01:54:16.715" v="2393" actId="164"/>
          <ac:grpSpMkLst>
            <pc:docMk/>
            <pc:sldMk cId="3438451888" sldId="332"/>
            <ac:grpSpMk id="16" creationId="{FE552309-0323-6243-BEB4-798C81DB84EF}"/>
          </ac:grpSpMkLst>
        </pc:grpChg>
        <pc:grpChg chg="mod">
          <ac:chgData name="Cesar De la Torre" userId="f9c14db2e5fef70d" providerId="LiveId" clId="{9E8F3064-462D-4DF0-B71F-5EEAC00AF8CB}" dt="2018-09-26T01:54:47.915" v="2397" actId="164"/>
          <ac:grpSpMkLst>
            <pc:docMk/>
            <pc:sldMk cId="3438451888" sldId="332"/>
            <ac:grpSpMk id="19" creationId="{53338F89-E332-1D4A-BF0D-1D38FA8F0816}"/>
          </ac:grpSpMkLst>
        </pc:grpChg>
        <pc:grpChg chg="del">
          <ac:chgData name="Cesar De la Torre" userId="f9c14db2e5fef70d" providerId="LiveId" clId="{9E8F3064-462D-4DF0-B71F-5EEAC00AF8CB}" dt="2018-09-26T01:51:43.234" v="2377" actId="478"/>
          <ac:grpSpMkLst>
            <pc:docMk/>
            <pc:sldMk cId="3438451888" sldId="332"/>
            <ac:grpSpMk id="42" creationId="{D8C0F1DC-6520-D245-9F8C-75588566DE34}"/>
          </ac:grpSpMkLst>
        </pc:grpChg>
        <pc:grpChg chg="add del mod">
          <ac:chgData name="Cesar De la Torre" userId="f9c14db2e5fef70d" providerId="LiveId" clId="{9E8F3064-462D-4DF0-B71F-5EEAC00AF8CB}" dt="2018-09-26T01:52:48.423" v="2385" actId="165"/>
          <ac:grpSpMkLst>
            <pc:docMk/>
            <pc:sldMk cId="3438451888" sldId="332"/>
            <ac:grpSpMk id="49" creationId="{2CADD0BD-73FC-41FF-940A-C1EF7E580417}"/>
          </ac:grpSpMkLst>
        </pc:grpChg>
        <pc:grpChg chg="del">
          <ac:chgData name="Cesar De la Torre" userId="f9c14db2e5fef70d" providerId="LiveId" clId="{9E8F3064-462D-4DF0-B71F-5EEAC00AF8CB}" dt="2018-09-26T01:51:43.234" v="2377" actId="478"/>
          <ac:grpSpMkLst>
            <pc:docMk/>
            <pc:sldMk cId="3438451888" sldId="332"/>
            <ac:grpSpMk id="50" creationId="{059769BF-3E33-0E45-99FF-900D9DAD7B36}"/>
          </ac:grpSpMkLst>
        </pc:grpChg>
        <pc:grpChg chg="del mod topLvl">
          <ac:chgData name="Cesar De la Torre" userId="f9c14db2e5fef70d" providerId="LiveId" clId="{9E8F3064-462D-4DF0-B71F-5EEAC00AF8CB}" dt="2018-09-26T01:52:53.614" v="2386" actId="165"/>
          <ac:grpSpMkLst>
            <pc:docMk/>
            <pc:sldMk cId="3438451888" sldId="332"/>
            <ac:grpSpMk id="55" creationId="{41359251-F07D-4CCC-ABD7-E0D20D4F81A8}"/>
          </ac:grpSpMkLst>
        </pc:grpChg>
        <pc:grpChg chg="del mod topLvl">
          <ac:chgData name="Cesar De la Torre" userId="f9c14db2e5fef70d" providerId="LiveId" clId="{9E8F3064-462D-4DF0-B71F-5EEAC00AF8CB}" dt="2018-09-26T01:55:06.479" v="2400" actId="478"/>
          <ac:grpSpMkLst>
            <pc:docMk/>
            <pc:sldMk cId="3438451888" sldId="332"/>
            <ac:grpSpMk id="57" creationId="{71558192-BC35-4006-8524-6E174F132FA6}"/>
          </ac:grpSpMkLst>
        </pc:grpChg>
        <pc:grpChg chg="del mod topLvl">
          <ac:chgData name="Cesar De la Torre" userId="f9c14db2e5fef70d" providerId="LiveId" clId="{9E8F3064-462D-4DF0-B71F-5EEAC00AF8CB}" dt="2018-09-26T01:55:06.479" v="2400" actId="478"/>
          <ac:grpSpMkLst>
            <pc:docMk/>
            <pc:sldMk cId="3438451888" sldId="332"/>
            <ac:grpSpMk id="66" creationId="{0D55958B-711A-4A62-A9E1-D60335BEFA3D}"/>
          </ac:grpSpMkLst>
        </pc:grpChg>
        <pc:grpChg chg="del mod topLvl">
          <ac:chgData name="Cesar De la Torre" userId="f9c14db2e5fef70d" providerId="LiveId" clId="{9E8F3064-462D-4DF0-B71F-5EEAC00AF8CB}" dt="2018-09-26T01:55:06.479" v="2400" actId="478"/>
          <ac:grpSpMkLst>
            <pc:docMk/>
            <pc:sldMk cId="3438451888" sldId="332"/>
            <ac:grpSpMk id="67" creationId="{39C4671D-54CA-4E17-86BE-E13F8BF0DDA6}"/>
          </ac:grpSpMkLst>
        </pc:grpChg>
        <pc:grpChg chg="del mod topLvl">
          <ac:chgData name="Cesar De la Torre" userId="f9c14db2e5fef70d" providerId="LiveId" clId="{9E8F3064-462D-4DF0-B71F-5EEAC00AF8CB}" dt="2018-09-26T01:55:06.479" v="2400" actId="478"/>
          <ac:grpSpMkLst>
            <pc:docMk/>
            <pc:sldMk cId="3438451888" sldId="332"/>
            <ac:grpSpMk id="68" creationId="{7AC98E9D-FAEA-4FB5-ADAA-8F66565C8093}"/>
          </ac:grpSpMkLst>
        </pc:grpChg>
        <pc:grpChg chg="del mod topLvl">
          <ac:chgData name="Cesar De la Torre" userId="f9c14db2e5fef70d" providerId="LiveId" clId="{9E8F3064-462D-4DF0-B71F-5EEAC00AF8CB}" dt="2018-09-26T01:55:06.479" v="2400" actId="478"/>
          <ac:grpSpMkLst>
            <pc:docMk/>
            <pc:sldMk cId="3438451888" sldId="332"/>
            <ac:grpSpMk id="69" creationId="{44833277-146D-4087-9056-890A2386E2BF}"/>
          </ac:grpSpMkLst>
        </pc:grpChg>
        <pc:grpChg chg="mod topLvl">
          <ac:chgData name="Cesar De la Torre" userId="f9c14db2e5fef70d" providerId="LiveId" clId="{9E8F3064-462D-4DF0-B71F-5EEAC00AF8CB}" dt="2018-09-26T01:54:16.715" v="2393" actId="164"/>
          <ac:grpSpMkLst>
            <pc:docMk/>
            <pc:sldMk cId="3438451888" sldId="332"/>
            <ac:grpSpMk id="70" creationId="{5E0F395E-F90C-4842-B7E3-426C7E43DBFC}"/>
          </ac:grpSpMkLst>
        </pc:grpChg>
        <pc:grpChg chg="del mod topLvl">
          <ac:chgData name="Cesar De la Torre" userId="f9c14db2e5fef70d" providerId="LiveId" clId="{9E8F3064-462D-4DF0-B71F-5EEAC00AF8CB}" dt="2018-09-26T01:55:06.479" v="2400" actId="478"/>
          <ac:grpSpMkLst>
            <pc:docMk/>
            <pc:sldMk cId="3438451888" sldId="332"/>
            <ac:grpSpMk id="71" creationId="{2F99535B-971F-4D8E-B049-D0A1B5C889FA}"/>
          </ac:grpSpMkLst>
        </pc:grpChg>
        <pc:grpChg chg="add mod">
          <ac:chgData name="Cesar De la Torre" userId="f9c14db2e5fef70d" providerId="LiveId" clId="{9E8F3064-462D-4DF0-B71F-5EEAC00AF8CB}" dt="2018-09-26T01:54:47.915" v="2397" actId="164"/>
          <ac:grpSpMkLst>
            <pc:docMk/>
            <pc:sldMk cId="3438451888" sldId="332"/>
            <ac:grpSpMk id="105" creationId="{70E0991B-2EE2-4508-A815-5E14A58DAA09}"/>
          </ac:grpSpMkLst>
        </pc:grpChg>
        <pc:grpChg chg="mod">
          <ac:chgData name="Cesar De la Torre" userId="f9c14db2e5fef70d" providerId="LiveId" clId="{9E8F3064-462D-4DF0-B71F-5EEAC00AF8CB}" dt="2018-09-26T01:53:24.407" v="2390" actId="20577"/>
          <ac:grpSpMkLst>
            <pc:docMk/>
            <pc:sldMk cId="3438451888" sldId="332"/>
            <ac:grpSpMk id="106" creationId="{C2B2318C-2AD2-41E3-9DB4-7907AC2FF126}"/>
          </ac:grpSpMkLst>
        </pc:grpChg>
        <pc:picChg chg="add mod">
          <ac:chgData name="Cesar De la Torre" userId="f9c14db2e5fef70d" providerId="LiveId" clId="{9E8F3064-462D-4DF0-B71F-5EEAC00AF8CB}" dt="2018-09-26T01:56:15.195" v="2404" actId="1367"/>
          <ac:picMkLst>
            <pc:docMk/>
            <pc:sldMk cId="3438451888" sldId="332"/>
            <ac:picMk id="112" creationId="{33B8B0DD-6633-4605-8CB5-4E06B31A3573}"/>
          </ac:picMkLst>
        </pc:picChg>
      </pc:sldChg>
      <pc:sldChg chg="ord">
        <pc:chgData name="Cesar De la Torre" userId="f9c14db2e5fef70d" providerId="LiveId" clId="{9E8F3064-462D-4DF0-B71F-5EEAC00AF8CB}" dt="2018-09-24T02:32:35.678" v="1851" actId="20577"/>
        <pc:sldMkLst>
          <pc:docMk/>
          <pc:sldMk cId="599750540" sldId="1558"/>
        </pc:sldMkLst>
      </pc:sldChg>
      <pc:sldChg chg="addSp delSp modSp modAnim">
        <pc:chgData name="Cesar De la Torre" userId="f9c14db2e5fef70d" providerId="LiveId" clId="{9E8F3064-462D-4DF0-B71F-5EEAC00AF8CB}" dt="2018-09-27T18:59:03.343" v="2969" actId="1076"/>
        <pc:sldMkLst>
          <pc:docMk/>
          <pc:sldMk cId="465632161" sldId="1574"/>
        </pc:sldMkLst>
        <pc:spChg chg="add del">
          <ac:chgData name="Cesar De la Torre" userId="f9c14db2e5fef70d" providerId="LiveId" clId="{9E8F3064-462D-4DF0-B71F-5EEAC00AF8CB}" dt="2018-09-26T01:52:32.890" v="2382" actId="2696"/>
          <ac:spMkLst>
            <pc:docMk/>
            <pc:sldMk cId="465632161" sldId="1574"/>
            <ac:spMk id="332" creationId="{65507160-961A-434A-95F5-0D928A93E3AE}"/>
          </ac:spMkLst>
        </pc:spChg>
        <pc:spChg chg="add mod">
          <ac:chgData name="Cesar De la Torre" userId="f9c14db2e5fef70d" providerId="LiveId" clId="{9E8F3064-462D-4DF0-B71F-5EEAC00AF8CB}" dt="2018-09-27T18:57:32.701" v="2967" actId="164"/>
          <ac:spMkLst>
            <pc:docMk/>
            <pc:sldMk cId="465632161" sldId="1574"/>
            <ac:spMk id="335" creationId="{ACF45B23-08F1-402C-AB6D-ED92B8BEA4D9}"/>
          </ac:spMkLst>
        </pc:spChg>
        <pc:spChg chg="add mod">
          <ac:chgData name="Cesar De la Torre" userId="f9c14db2e5fef70d" providerId="LiveId" clId="{9E8F3064-462D-4DF0-B71F-5EEAC00AF8CB}" dt="2018-09-27T18:57:32.701" v="2967" actId="164"/>
          <ac:spMkLst>
            <pc:docMk/>
            <pc:sldMk cId="465632161" sldId="1574"/>
            <ac:spMk id="336" creationId="{1A9AD774-4103-4E50-AF71-6277F7CBAB04}"/>
          </ac:spMkLst>
        </pc:spChg>
        <pc:spChg chg="add mod">
          <ac:chgData name="Cesar De la Torre" userId="f9c14db2e5fef70d" providerId="LiveId" clId="{9E8F3064-462D-4DF0-B71F-5EEAC00AF8CB}" dt="2018-09-27T18:57:32.701" v="2967" actId="164"/>
          <ac:spMkLst>
            <pc:docMk/>
            <pc:sldMk cId="465632161" sldId="1574"/>
            <ac:spMk id="337" creationId="{DB930ABF-26F6-4BD6-A557-1754CAB27A50}"/>
          </ac:spMkLst>
        </pc:spChg>
        <pc:spChg chg="add mod ord">
          <ac:chgData name="Cesar De la Torre" userId="f9c14db2e5fef70d" providerId="LiveId" clId="{9E8F3064-462D-4DF0-B71F-5EEAC00AF8CB}" dt="2018-09-27T18:57:32.701" v="2967" actId="164"/>
          <ac:spMkLst>
            <pc:docMk/>
            <pc:sldMk cId="465632161" sldId="1574"/>
            <ac:spMk id="339" creationId="{890D46FF-1A01-4E5B-B0D0-A82B609DAE1B}"/>
          </ac:spMkLst>
        </pc:spChg>
        <pc:grpChg chg="add mod">
          <ac:chgData name="Cesar De la Torre" userId="f9c14db2e5fef70d" providerId="LiveId" clId="{9E8F3064-462D-4DF0-B71F-5EEAC00AF8CB}" dt="2018-09-27T18:57:32.701" v="2967" actId="164"/>
          <ac:grpSpMkLst>
            <pc:docMk/>
            <pc:sldMk cId="465632161" sldId="1574"/>
            <ac:grpSpMk id="9" creationId="{92BA833B-1AAE-49ED-B1A1-DEA1204CB260}"/>
          </ac:grpSpMkLst>
        </pc:grpChg>
        <pc:picChg chg="add mod">
          <ac:chgData name="Cesar De la Torre" userId="f9c14db2e5fef70d" providerId="LiveId" clId="{9E8F3064-462D-4DF0-B71F-5EEAC00AF8CB}" dt="2018-09-27T18:57:32.701" v="2967" actId="164"/>
          <ac:picMkLst>
            <pc:docMk/>
            <pc:sldMk cId="465632161" sldId="1574"/>
            <ac:picMk id="332" creationId="{F7E6169E-28C2-495D-A3D1-629E0A456920}"/>
          </ac:picMkLst>
        </pc:picChg>
        <pc:picChg chg="add mod">
          <ac:chgData name="Cesar De la Torre" userId="f9c14db2e5fef70d" providerId="LiveId" clId="{9E8F3064-462D-4DF0-B71F-5EEAC00AF8CB}" dt="2018-09-27T18:57:32.701" v="2967" actId="164"/>
          <ac:picMkLst>
            <pc:docMk/>
            <pc:sldMk cId="465632161" sldId="1574"/>
            <ac:picMk id="333" creationId="{D4CA8664-D7D0-47C3-A2A9-050948424936}"/>
          </ac:picMkLst>
        </pc:picChg>
      </pc:sldChg>
      <pc:sldChg chg="delSp modSp modAnim">
        <pc:chgData name="Cesar De la Torre" userId="f9c14db2e5fef70d" providerId="LiveId" clId="{9E8F3064-462D-4DF0-B71F-5EEAC00AF8CB}" dt="2018-09-27T14:12:30.325" v="2641" actId="1076"/>
        <pc:sldMkLst>
          <pc:docMk/>
          <pc:sldMk cId="3321205713" sldId="1612"/>
        </pc:sldMkLst>
        <pc:spChg chg="mod">
          <ac:chgData name="Cesar De la Torre" userId="f9c14db2e5fef70d" providerId="LiveId" clId="{9E8F3064-462D-4DF0-B71F-5EEAC00AF8CB}" dt="2018-09-24T02:06:34.691" v="1811" actId="1076"/>
          <ac:spMkLst>
            <pc:docMk/>
            <pc:sldMk cId="3321205713" sldId="1612"/>
            <ac:spMk id="10" creationId="{95749887-E6A6-434D-9B15-2A34A58ABA64}"/>
          </ac:spMkLst>
        </pc:spChg>
        <pc:spChg chg="mod">
          <ac:chgData name="Cesar De la Torre" userId="f9c14db2e5fef70d" providerId="LiveId" clId="{9E8F3064-462D-4DF0-B71F-5EEAC00AF8CB}" dt="2018-09-18T18:24:57.251" v="258" actId="1038"/>
          <ac:spMkLst>
            <pc:docMk/>
            <pc:sldMk cId="3321205713" sldId="1612"/>
            <ac:spMk id="12" creationId="{E933106D-E3C5-4427-9328-2A25F350C96F}"/>
          </ac:spMkLst>
        </pc:spChg>
        <pc:spChg chg="del">
          <ac:chgData name="Cesar De la Torre" userId="f9c14db2e5fef70d" providerId="LiveId" clId="{9E8F3064-462D-4DF0-B71F-5EEAC00AF8CB}" dt="2018-09-24T02:06:28.302" v="1810" actId="478"/>
          <ac:spMkLst>
            <pc:docMk/>
            <pc:sldMk cId="3321205713" sldId="1612"/>
            <ac:spMk id="14" creationId="{D0EA8A2E-E37D-49DB-BA0B-A824D725C133}"/>
          </ac:spMkLst>
        </pc:spChg>
      </pc:sldChg>
      <pc:sldChg chg="modSp modNotesTx">
        <pc:chgData name="Cesar De la Torre" userId="f9c14db2e5fef70d" providerId="LiveId" clId="{9E8F3064-462D-4DF0-B71F-5EEAC00AF8CB}" dt="2018-09-26T02:15:16.394" v="2505" actId="20577"/>
        <pc:sldMkLst>
          <pc:docMk/>
          <pc:sldMk cId="2641282540" sldId="1613"/>
        </pc:sldMkLst>
        <pc:spChg chg="mod">
          <ac:chgData name="Cesar De la Torre" userId="f9c14db2e5fef70d" providerId="LiveId" clId="{9E8F3064-462D-4DF0-B71F-5EEAC00AF8CB}" dt="2018-09-25T02:42:30.796" v="1876" actId="20577"/>
          <ac:spMkLst>
            <pc:docMk/>
            <pc:sldMk cId="2641282540" sldId="1613"/>
            <ac:spMk id="13" creationId="{D9A7E19D-81AE-4762-9164-D42499F5577D}"/>
          </ac:spMkLst>
        </pc:spChg>
      </pc:sldChg>
      <pc:sldChg chg="addSp modSp modAnim modNotesTx">
        <pc:chgData name="Cesar De la Torre" userId="f9c14db2e5fef70d" providerId="LiveId" clId="{9E8F3064-462D-4DF0-B71F-5EEAC00AF8CB}" dt="2018-09-26T01:12:36.400" v="2242" actId="1036"/>
        <pc:sldMkLst>
          <pc:docMk/>
          <pc:sldMk cId="2521480283" sldId="1615"/>
        </pc:sldMkLst>
        <pc:spChg chg="add mod">
          <ac:chgData name="Cesar De la Torre" userId="f9c14db2e5fef70d" providerId="LiveId" clId="{9E8F3064-462D-4DF0-B71F-5EEAC00AF8CB}" dt="2018-09-18T18:08:32.896" v="212" actId="692"/>
          <ac:spMkLst>
            <pc:docMk/>
            <pc:sldMk cId="2521480283" sldId="1615"/>
            <ac:spMk id="2" creationId="{2F6E8B63-52E9-4490-AD36-332504CF0E08}"/>
          </ac:spMkLst>
        </pc:spChg>
        <pc:spChg chg="add mod">
          <ac:chgData name="Cesar De la Torre" userId="f9c14db2e5fef70d" providerId="LiveId" clId="{9E8F3064-462D-4DF0-B71F-5EEAC00AF8CB}" dt="2018-09-26T01:12:36.400" v="2242" actId="1036"/>
          <ac:spMkLst>
            <pc:docMk/>
            <pc:sldMk cId="2521480283" sldId="1615"/>
            <ac:spMk id="3" creationId="{923FDE43-C0F1-457B-9EA4-AEDBAE96662A}"/>
          </ac:spMkLst>
        </pc:spChg>
        <pc:spChg chg="mod">
          <ac:chgData name="Cesar De la Torre" userId="f9c14db2e5fef70d" providerId="LiveId" clId="{9E8F3064-462D-4DF0-B71F-5EEAC00AF8CB}" dt="2018-09-26T01:11:41.059" v="2235" actId="20577"/>
          <ac:spMkLst>
            <pc:docMk/>
            <pc:sldMk cId="2521480283" sldId="1615"/>
            <ac:spMk id="15" creationId="{BFDB27C9-620C-4B5E-8746-66DFCD70C581}"/>
          </ac:spMkLst>
        </pc:spChg>
        <pc:spChg chg="mod">
          <ac:chgData name="Cesar De la Torre" userId="f9c14db2e5fef70d" providerId="LiveId" clId="{9E8F3064-462D-4DF0-B71F-5EEAC00AF8CB}" dt="2018-09-18T18:26:18.581" v="268" actId="20577"/>
          <ac:spMkLst>
            <pc:docMk/>
            <pc:sldMk cId="2521480283" sldId="1615"/>
            <ac:spMk id="16" creationId="{6260D20E-B7C6-4A6E-AAE1-295F994692C1}"/>
          </ac:spMkLst>
        </pc:spChg>
        <pc:spChg chg="mod">
          <ac:chgData name="Cesar De la Torre" userId="f9c14db2e5fef70d" providerId="LiveId" clId="{9E8F3064-462D-4DF0-B71F-5EEAC00AF8CB}" dt="2018-09-18T18:26:22.149" v="273" actId="20577"/>
          <ac:spMkLst>
            <pc:docMk/>
            <pc:sldMk cId="2521480283" sldId="1615"/>
            <ac:spMk id="19" creationId="{6260D20E-B7C6-4A6E-AAE1-295F994692C1}"/>
          </ac:spMkLst>
        </pc:spChg>
        <pc:spChg chg="mod">
          <ac:chgData name="Cesar De la Torre" userId="f9c14db2e5fef70d" providerId="LiveId" clId="{9E8F3064-462D-4DF0-B71F-5EEAC00AF8CB}" dt="2018-09-18T18:08:08.771" v="210" actId="207"/>
          <ac:spMkLst>
            <pc:docMk/>
            <pc:sldMk cId="2521480283" sldId="1615"/>
            <ac:spMk id="21" creationId="{F9A3930D-09E6-4466-BB34-853A3D0A3D4A}"/>
          </ac:spMkLst>
        </pc:spChg>
        <pc:spChg chg="mod">
          <ac:chgData name="Cesar De la Torre" userId="f9c14db2e5fef70d" providerId="LiveId" clId="{9E8F3064-462D-4DF0-B71F-5EEAC00AF8CB}" dt="2018-09-18T18:04:58.646" v="129" actId="6549"/>
          <ac:spMkLst>
            <pc:docMk/>
            <pc:sldMk cId="2521480283" sldId="1615"/>
            <ac:spMk id="22" creationId="{DC0FFF03-05C8-4C35-AB7D-8E0F7D5EC7B1}"/>
          </ac:spMkLst>
        </pc:spChg>
        <pc:spChg chg="mod">
          <ac:chgData name="Cesar De la Torre" userId="f9c14db2e5fef70d" providerId="LiveId" clId="{9E8F3064-462D-4DF0-B71F-5EEAC00AF8CB}" dt="2018-09-18T18:26:13.477" v="263" actId="20577"/>
          <ac:spMkLst>
            <pc:docMk/>
            <pc:sldMk cId="2521480283" sldId="1615"/>
            <ac:spMk id="34" creationId="{6260D20E-B7C6-4A6E-AAE1-295F994692C1}"/>
          </ac:spMkLst>
        </pc:spChg>
        <pc:grpChg chg="mod">
          <ac:chgData name="Cesar De la Torre" userId="f9c14db2e5fef70d" providerId="LiveId" clId="{9E8F3064-462D-4DF0-B71F-5EEAC00AF8CB}" dt="2018-09-26T01:11:54.014" v="2236" actId="1076"/>
          <ac:grpSpMkLst>
            <pc:docMk/>
            <pc:sldMk cId="2521480283" sldId="1615"/>
            <ac:grpSpMk id="13" creationId="{36D1E2EC-251C-49DB-8828-E297FDD52430}"/>
          </ac:grpSpMkLst>
        </pc:grpChg>
        <pc:grpChg chg="mod">
          <ac:chgData name="Cesar De la Torre" userId="f9c14db2e5fef70d" providerId="LiveId" clId="{9E8F3064-462D-4DF0-B71F-5EEAC00AF8CB}" dt="2018-09-26T01:11:54.014" v="2236" actId="1076"/>
          <ac:grpSpMkLst>
            <pc:docMk/>
            <pc:sldMk cId="2521480283" sldId="1615"/>
            <ac:grpSpMk id="17" creationId="{36D1E2EC-251C-49DB-8828-E297FDD52430}"/>
          </ac:grpSpMkLst>
        </pc:grpChg>
        <pc:grpChg chg="add mod">
          <ac:chgData name="Cesar De la Torre" userId="f9c14db2e5fef70d" providerId="LiveId" clId="{9E8F3064-462D-4DF0-B71F-5EEAC00AF8CB}" dt="2018-09-18T18:04:53.898" v="127" actId="14100"/>
          <ac:grpSpMkLst>
            <pc:docMk/>
            <pc:sldMk cId="2521480283" sldId="1615"/>
            <ac:grpSpMk id="20" creationId="{F18B4DCD-8844-4E90-83BF-B8D256934DC3}"/>
          </ac:grpSpMkLst>
        </pc:grpChg>
        <pc:grpChg chg="mod">
          <ac:chgData name="Cesar De la Torre" userId="f9c14db2e5fef70d" providerId="LiveId" clId="{9E8F3064-462D-4DF0-B71F-5EEAC00AF8CB}" dt="2018-09-18T17:57:06.370" v="19" actId="1076"/>
          <ac:grpSpMkLst>
            <pc:docMk/>
            <pc:sldMk cId="2521480283" sldId="1615"/>
            <ac:grpSpMk id="32" creationId="{36D1E2EC-251C-49DB-8828-E297FDD52430}"/>
          </ac:grpSpMkLst>
        </pc:grpChg>
      </pc:sldChg>
      <pc:sldChg chg="addSp delSp modSp delAnim modAnim">
        <pc:chgData name="Cesar De la Torre" userId="f9c14db2e5fef70d" providerId="LiveId" clId="{9E8F3064-462D-4DF0-B71F-5EEAC00AF8CB}" dt="2018-09-26T01:45:09.137" v="2358" actId="20577"/>
        <pc:sldMkLst>
          <pc:docMk/>
          <pc:sldMk cId="3605207655" sldId="1623"/>
        </pc:sldMkLst>
        <pc:spChg chg="mod">
          <ac:chgData name="Cesar De la Torre" userId="f9c14db2e5fef70d" providerId="LiveId" clId="{9E8F3064-462D-4DF0-B71F-5EEAC00AF8CB}" dt="2018-09-26T01:29:31.988" v="2300" actId="1076"/>
          <ac:spMkLst>
            <pc:docMk/>
            <pc:sldMk cId="3605207655" sldId="1623"/>
            <ac:spMk id="76" creationId="{00000000-0000-0000-0000-000000000000}"/>
          </ac:spMkLst>
        </pc:spChg>
        <pc:spChg chg="mod">
          <ac:chgData name="Cesar De la Torre" userId="f9c14db2e5fef70d" providerId="LiveId" clId="{9E8F3064-462D-4DF0-B71F-5EEAC00AF8CB}" dt="2018-09-26T01:29:31.988" v="2300" actId="1076"/>
          <ac:spMkLst>
            <pc:docMk/>
            <pc:sldMk cId="3605207655" sldId="1623"/>
            <ac:spMk id="77" creationId="{00000000-0000-0000-0000-000000000000}"/>
          </ac:spMkLst>
        </pc:spChg>
        <pc:spChg chg="del">
          <ac:chgData name="Cesar De la Torre" userId="f9c14db2e5fef70d" providerId="LiveId" clId="{9E8F3064-462D-4DF0-B71F-5EEAC00AF8CB}" dt="2018-09-26T01:29:18.069" v="2299" actId="478"/>
          <ac:spMkLst>
            <pc:docMk/>
            <pc:sldMk cId="3605207655" sldId="1623"/>
            <ac:spMk id="78" creationId="{00000000-0000-0000-0000-000000000000}"/>
          </ac:spMkLst>
        </pc:spChg>
        <pc:spChg chg="mod">
          <ac:chgData name="Cesar De la Torre" userId="f9c14db2e5fef70d" providerId="LiveId" clId="{9E8F3064-462D-4DF0-B71F-5EEAC00AF8CB}" dt="2018-09-26T01:45:09.137" v="2358" actId="20577"/>
          <ac:spMkLst>
            <pc:docMk/>
            <pc:sldMk cId="3605207655" sldId="1623"/>
            <ac:spMk id="81" creationId="{1206DB14-6BD3-4B7F-AED3-FEC38DAC6F57}"/>
          </ac:spMkLst>
        </pc:spChg>
        <pc:spChg chg="mod">
          <ac:chgData name="Cesar De la Torre" userId="f9c14db2e5fef70d" providerId="LiveId" clId="{9E8F3064-462D-4DF0-B71F-5EEAC00AF8CB}" dt="2018-09-26T01:30:47.302" v="2302" actId="1076"/>
          <ac:spMkLst>
            <pc:docMk/>
            <pc:sldMk cId="3605207655" sldId="1623"/>
            <ac:spMk id="135" creationId="{00000000-0000-0000-0000-000000000000}"/>
          </ac:spMkLst>
        </pc:spChg>
        <pc:grpChg chg="del mod">
          <ac:chgData name="Cesar De la Torre" userId="f9c14db2e5fef70d" providerId="LiveId" clId="{9E8F3064-462D-4DF0-B71F-5EEAC00AF8CB}" dt="2018-09-26T01:38:41.992" v="2323" actId="478"/>
          <ac:grpSpMkLst>
            <pc:docMk/>
            <pc:sldMk cId="3605207655" sldId="1623"/>
            <ac:grpSpMk id="7" creationId="{3CF7B01A-97E8-4BD5-AC5E-DDCA11902C34}"/>
          </ac:grpSpMkLst>
        </pc:grpChg>
        <pc:grpChg chg="mod ord">
          <ac:chgData name="Cesar De la Torre" userId="f9c14db2e5fef70d" providerId="LiveId" clId="{9E8F3064-462D-4DF0-B71F-5EEAC00AF8CB}" dt="2018-09-26T01:40:59.990" v="2333" actId="1076"/>
          <ac:grpSpMkLst>
            <pc:docMk/>
            <pc:sldMk cId="3605207655" sldId="1623"/>
            <ac:grpSpMk id="64" creationId="{CE85D503-1ABE-4876-9E8F-D0F03418CC9E}"/>
          </ac:grpSpMkLst>
        </pc:grpChg>
        <pc:grpChg chg="mod ord">
          <ac:chgData name="Cesar De la Torre" userId="f9c14db2e5fef70d" providerId="LiveId" clId="{9E8F3064-462D-4DF0-B71F-5EEAC00AF8CB}" dt="2018-09-26T01:41:14.685" v="2335" actId="166"/>
          <ac:grpSpMkLst>
            <pc:docMk/>
            <pc:sldMk cId="3605207655" sldId="1623"/>
            <ac:grpSpMk id="67" creationId="{E4D79A9B-B9E3-483B-A7A6-F83AB7D518BA}"/>
          </ac:grpSpMkLst>
        </pc:grpChg>
        <pc:grpChg chg="add">
          <ac:chgData name="Cesar De la Torre" userId="f9c14db2e5fef70d" providerId="LiveId" clId="{9E8F3064-462D-4DF0-B71F-5EEAC00AF8CB}" dt="2018-09-26T01:30:58.424" v="2303" actId="20577"/>
          <ac:grpSpMkLst>
            <pc:docMk/>
            <pc:sldMk cId="3605207655" sldId="1623"/>
            <ac:grpSpMk id="72" creationId="{926169AD-361A-465C-B864-62541FDB243D}"/>
          </ac:grpSpMkLst>
        </pc:grpChg>
        <pc:grpChg chg="add mod">
          <ac:chgData name="Cesar De la Torre" userId="f9c14db2e5fef70d" providerId="LiveId" clId="{9E8F3064-462D-4DF0-B71F-5EEAC00AF8CB}" dt="2018-09-26T01:40:51.001" v="2332" actId="1076"/>
          <ac:grpSpMkLst>
            <pc:docMk/>
            <pc:sldMk cId="3605207655" sldId="1623"/>
            <ac:grpSpMk id="75" creationId="{F08F9A3E-B7D7-4EAF-9664-87F9F55F7381}"/>
          </ac:grpSpMkLst>
        </pc:grpChg>
        <pc:grpChg chg="mod">
          <ac:chgData name="Cesar De la Torre" userId="f9c14db2e5fef70d" providerId="LiveId" clId="{9E8F3064-462D-4DF0-B71F-5EEAC00AF8CB}" dt="2018-09-26T01:40:20.361" v="2327" actId="1076"/>
          <ac:grpSpMkLst>
            <pc:docMk/>
            <pc:sldMk cId="3605207655" sldId="1623"/>
            <ac:grpSpMk id="79" creationId="{33E52B63-4C1B-4331-9F6C-4B9EF7AF5DF4}"/>
          </ac:grpSpMkLst>
        </pc:grpChg>
        <pc:grpChg chg="add del">
          <ac:chgData name="Cesar De la Torre" userId="f9c14db2e5fef70d" providerId="LiveId" clId="{9E8F3064-462D-4DF0-B71F-5EEAC00AF8CB}" dt="2018-09-26T01:31:56.634" v="2305" actId="478"/>
          <ac:grpSpMkLst>
            <pc:docMk/>
            <pc:sldMk cId="3605207655" sldId="1623"/>
            <ac:grpSpMk id="86" creationId="{C3D08166-941D-448D-98FF-3B0F301CFAFD}"/>
          </ac:grpSpMkLst>
        </pc:grpChg>
        <pc:grpChg chg="del mod">
          <ac:chgData name="Cesar De la Torre" userId="f9c14db2e5fef70d" providerId="LiveId" clId="{9E8F3064-462D-4DF0-B71F-5EEAC00AF8CB}" dt="2018-09-26T01:38:41.992" v="2323" actId="478"/>
          <ac:grpSpMkLst>
            <pc:docMk/>
            <pc:sldMk cId="3605207655" sldId="1623"/>
            <ac:grpSpMk id="102" creationId="{CCDDE484-D901-4AC0-8251-A0514A914D3F}"/>
          </ac:grpSpMkLst>
        </pc:grpChg>
        <pc:cxnChg chg="mod">
          <ac:chgData name="Cesar De la Torre" userId="f9c14db2e5fef70d" providerId="LiveId" clId="{9E8F3064-462D-4DF0-B71F-5EEAC00AF8CB}" dt="2018-09-26T01:42:44.385" v="2342" actId="692"/>
          <ac:cxnSpMkLst>
            <pc:docMk/>
            <pc:sldMk cId="3605207655" sldId="1623"/>
            <ac:cxnSpMk id="80" creationId="{196762AA-05BE-4471-82F7-CBC6E70CED60}"/>
          </ac:cxnSpMkLst>
        </pc:cxnChg>
        <pc:cxnChg chg="add">
          <ac:chgData name="Cesar De la Torre" userId="f9c14db2e5fef70d" providerId="LiveId" clId="{9E8F3064-462D-4DF0-B71F-5EEAC00AF8CB}" dt="2018-09-26T01:30:58.424" v="2303" actId="20577"/>
          <ac:cxnSpMkLst>
            <pc:docMk/>
            <pc:sldMk cId="3605207655" sldId="1623"/>
            <ac:cxnSpMk id="107" creationId="{41805607-A218-4F0A-9587-27B1CC51E4B1}"/>
          </ac:cxnSpMkLst>
        </pc:cxnChg>
        <pc:cxnChg chg="add">
          <ac:chgData name="Cesar De la Torre" userId="f9c14db2e5fef70d" providerId="LiveId" clId="{9E8F3064-462D-4DF0-B71F-5EEAC00AF8CB}" dt="2018-09-26T01:30:58.424" v="2303" actId="20577"/>
          <ac:cxnSpMkLst>
            <pc:docMk/>
            <pc:sldMk cId="3605207655" sldId="1623"/>
            <ac:cxnSpMk id="108" creationId="{F7FC91E5-1436-4318-BB77-B5913FA1185C}"/>
          </ac:cxnSpMkLst>
        </pc:cxnChg>
        <pc:cxnChg chg="add">
          <ac:chgData name="Cesar De la Torre" userId="f9c14db2e5fef70d" providerId="LiveId" clId="{9E8F3064-462D-4DF0-B71F-5EEAC00AF8CB}" dt="2018-09-26T01:30:58.424" v="2303" actId="20577"/>
          <ac:cxnSpMkLst>
            <pc:docMk/>
            <pc:sldMk cId="3605207655" sldId="1623"/>
            <ac:cxnSpMk id="109" creationId="{2F677221-0EB3-479A-9052-6735C1EB42C3}"/>
          </ac:cxnSpMkLst>
        </pc:cxnChg>
        <pc:cxnChg chg="del mod">
          <ac:chgData name="Cesar De la Torre" userId="f9c14db2e5fef70d" providerId="LiveId" clId="{9E8F3064-462D-4DF0-B71F-5EEAC00AF8CB}" dt="2018-09-26T01:13:34.541" v="2243" actId="478"/>
          <ac:cxnSpMkLst>
            <pc:docMk/>
            <pc:sldMk cId="3605207655" sldId="1623"/>
            <ac:cxnSpMk id="147" creationId="{00000000-0000-0000-0000-000000000000}"/>
          </ac:cxnSpMkLst>
        </pc:cxnChg>
      </pc:sldChg>
      <pc:sldChg chg="modSp">
        <pc:chgData name="Cesar De la Torre" userId="f9c14db2e5fef70d" providerId="LiveId" clId="{9E8F3064-462D-4DF0-B71F-5EEAC00AF8CB}" dt="2018-09-27T14:17:53.412" v="2643" actId="20577"/>
        <pc:sldMkLst>
          <pc:docMk/>
          <pc:sldMk cId="619093661" sldId="1624"/>
        </pc:sldMkLst>
        <pc:spChg chg="mod">
          <ac:chgData name="Cesar De la Torre" userId="f9c14db2e5fef70d" providerId="LiveId" clId="{9E8F3064-462D-4DF0-B71F-5EEAC00AF8CB}" dt="2018-09-27T14:17:53.412" v="2643" actId="20577"/>
          <ac:spMkLst>
            <pc:docMk/>
            <pc:sldMk cId="619093661" sldId="1624"/>
            <ac:spMk id="3" creationId="{CE0A65EF-94D7-4676-9B37-E480AD89635C}"/>
          </ac:spMkLst>
        </pc:spChg>
      </pc:sldChg>
      <pc:sldChg chg="modSp">
        <pc:chgData name="Cesar De la Torre" userId="f9c14db2e5fef70d" providerId="LiveId" clId="{9E8F3064-462D-4DF0-B71F-5EEAC00AF8CB}" dt="2018-09-27T18:52:40.298" v="2894" actId="20577"/>
        <pc:sldMkLst>
          <pc:docMk/>
          <pc:sldMk cId="1966693332" sldId="1634"/>
        </pc:sldMkLst>
        <pc:spChg chg="mod">
          <ac:chgData name="Cesar De la Torre" userId="f9c14db2e5fef70d" providerId="LiveId" clId="{9E8F3064-462D-4DF0-B71F-5EEAC00AF8CB}" dt="2018-09-26T01:46:50.058" v="2359" actId="207"/>
          <ac:spMkLst>
            <pc:docMk/>
            <pc:sldMk cId="1966693332" sldId="1634"/>
            <ac:spMk id="3" creationId="{00000000-0000-0000-0000-000000000000}"/>
          </ac:spMkLst>
        </pc:spChg>
        <pc:spChg chg="mod">
          <ac:chgData name="Cesar De la Torre" userId="f9c14db2e5fef70d" providerId="LiveId" clId="{9E8F3064-462D-4DF0-B71F-5EEAC00AF8CB}" dt="2018-09-27T18:52:40.298" v="2894" actId="20577"/>
          <ac:spMkLst>
            <pc:docMk/>
            <pc:sldMk cId="1966693332" sldId="1634"/>
            <ac:spMk id="11" creationId="{00000000-0000-0000-0000-000000000000}"/>
          </ac:spMkLst>
        </pc:spChg>
      </pc:sldChg>
      <pc:sldChg chg="addSp delSp modSp">
        <pc:chgData name="Cesar De la Torre" userId="f9c14db2e5fef70d" providerId="LiveId" clId="{9E8F3064-462D-4DF0-B71F-5EEAC00AF8CB}" dt="2018-09-26T02:42:18.666" v="2535" actId="1076"/>
        <pc:sldMkLst>
          <pc:docMk/>
          <pc:sldMk cId="435613271" sldId="1659"/>
        </pc:sldMkLst>
        <pc:spChg chg="mod">
          <ac:chgData name="Cesar De la Torre" userId="f9c14db2e5fef70d" providerId="LiveId" clId="{9E8F3064-462D-4DF0-B71F-5EEAC00AF8CB}" dt="2018-09-26T02:14:31.513" v="2500" actId="255"/>
          <ac:spMkLst>
            <pc:docMk/>
            <pc:sldMk cId="435613271" sldId="1659"/>
            <ac:spMk id="2" creationId="{5FDA7B1E-7DAF-488D-B461-F51AFBFC4C3C}"/>
          </ac:spMkLst>
        </pc:spChg>
        <pc:spChg chg="mod">
          <ac:chgData name="Cesar De la Torre" userId="f9c14db2e5fef70d" providerId="LiveId" clId="{9E8F3064-462D-4DF0-B71F-5EEAC00AF8CB}" dt="2018-09-26T02:14:31.513" v="2500" actId="255"/>
          <ac:spMkLst>
            <pc:docMk/>
            <pc:sldMk cId="435613271" sldId="1659"/>
            <ac:spMk id="3" creationId="{7CA411CD-AFAA-435C-9454-2F603FCFB9B7}"/>
          </ac:spMkLst>
        </pc:spChg>
        <pc:spChg chg="mod">
          <ac:chgData name="Cesar De la Torre" userId="f9c14db2e5fef70d" providerId="LiveId" clId="{9E8F3064-462D-4DF0-B71F-5EEAC00AF8CB}" dt="2018-09-26T02:14:54.704" v="2502" actId="1076"/>
          <ac:spMkLst>
            <pc:docMk/>
            <pc:sldMk cId="435613271" sldId="1659"/>
            <ac:spMk id="8" creationId="{872BC330-4ABE-4F6B-801E-6C35A57D8242}"/>
          </ac:spMkLst>
        </pc:spChg>
        <pc:picChg chg="add mod">
          <ac:chgData name="Cesar De la Torre" userId="f9c14db2e5fef70d" providerId="LiveId" clId="{9E8F3064-462D-4DF0-B71F-5EEAC00AF8CB}" dt="2018-09-26T02:42:18.666" v="2535" actId="1076"/>
          <ac:picMkLst>
            <pc:docMk/>
            <pc:sldMk cId="435613271" sldId="1659"/>
            <ac:picMk id="6" creationId="{1133805E-60A8-4B14-9BA1-924B1FE77F60}"/>
          </ac:picMkLst>
        </pc:picChg>
        <pc:picChg chg="add del mod">
          <ac:chgData name="Cesar De la Torre" userId="f9c14db2e5fef70d" providerId="LiveId" clId="{9E8F3064-462D-4DF0-B71F-5EEAC00AF8CB}" dt="2018-09-18T18:21:28.382" v="227" actId="2696"/>
          <ac:picMkLst>
            <pc:docMk/>
            <pc:sldMk cId="435613271" sldId="1659"/>
            <ac:picMk id="6" creationId="{BD7542DE-B6A9-4954-AB88-8B02862351EC}"/>
          </ac:picMkLst>
        </pc:picChg>
        <pc:picChg chg="add">
          <ac:chgData name="Cesar De la Torre" userId="f9c14db2e5fef70d" providerId="LiveId" clId="{9E8F3064-462D-4DF0-B71F-5EEAC00AF8CB}" dt="2018-09-18T18:21:31.591" v="229" actId="2696"/>
          <ac:picMkLst>
            <pc:docMk/>
            <pc:sldMk cId="435613271" sldId="1659"/>
            <ac:picMk id="12" creationId="{B39C1F05-65FC-4B12-ADCA-347CB4F94FC0}"/>
          </ac:picMkLst>
        </pc:picChg>
        <pc:picChg chg="del">
          <ac:chgData name="Cesar De la Torre" userId="f9c14db2e5fef70d" providerId="LiveId" clId="{9E8F3064-462D-4DF0-B71F-5EEAC00AF8CB}" dt="2018-09-18T18:21:30.360" v="228" actId="478"/>
          <ac:picMkLst>
            <pc:docMk/>
            <pc:sldMk cId="435613271" sldId="1659"/>
            <ac:picMk id="36" creationId="{2F15DB4F-1970-4904-B814-D9BE66D3C450}"/>
          </ac:picMkLst>
        </pc:picChg>
      </pc:sldChg>
      <pc:sldChg chg="modNotesTx">
        <pc:chgData name="Cesar De la Torre" userId="f9c14db2e5fef70d" providerId="LiveId" clId="{9E8F3064-462D-4DF0-B71F-5EEAC00AF8CB}" dt="2018-09-26T02:09:14.198" v="2421" actId="20577"/>
        <pc:sldMkLst>
          <pc:docMk/>
          <pc:sldMk cId="2448910606" sldId="1669"/>
        </pc:sldMkLst>
      </pc:sldChg>
      <pc:sldChg chg="modSp">
        <pc:chgData name="Cesar De la Torre" userId="f9c14db2e5fef70d" providerId="LiveId" clId="{9E8F3064-462D-4DF0-B71F-5EEAC00AF8CB}" dt="2018-09-27T19:02:53.970" v="2987" actId="20577"/>
        <pc:sldMkLst>
          <pc:docMk/>
          <pc:sldMk cId="1668635873" sldId="1823"/>
        </pc:sldMkLst>
        <pc:spChg chg="mod">
          <ac:chgData name="Cesar De la Torre" userId="f9c14db2e5fef70d" providerId="LiveId" clId="{9E8F3064-462D-4DF0-B71F-5EEAC00AF8CB}" dt="2018-09-27T14:42:19.824" v="2823" actId="20577"/>
          <ac:spMkLst>
            <pc:docMk/>
            <pc:sldMk cId="1668635873" sldId="1823"/>
            <ac:spMk id="3" creationId="{EB03E4EA-274B-4BE4-9A52-00B5B2697A08}"/>
          </ac:spMkLst>
        </pc:spChg>
        <pc:spChg chg="mod">
          <ac:chgData name="Cesar De la Torre" userId="f9c14db2e5fef70d" providerId="LiveId" clId="{9E8F3064-462D-4DF0-B71F-5EEAC00AF8CB}" dt="2018-09-27T19:02:53.970" v="2987" actId="20577"/>
          <ac:spMkLst>
            <pc:docMk/>
            <pc:sldMk cId="1668635873" sldId="1823"/>
            <ac:spMk id="8" creationId="{D18A1E48-C74E-4B7C-95F4-2342DAC963A9}"/>
          </ac:spMkLst>
        </pc:spChg>
      </pc:sldChg>
      <pc:sldChg chg="delSp modSp delAnim">
        <pc:chgData name="Cesar De la Torre" userId="f9c14db2e5fef70d" providerId="LiveId" clId="{9E8F3064-462D-4DF0-B71F-5EEAC00AF8CB}" dt="2018-09-27T14:38:54.336" v="2719" actId="1076"/>
        <pc:sldMkLst>
          <pc:docMk/>
          <pc:sldMk cId="82884915" sldId="1824"/>
        </pc:sldMkLst>
        <pc:spChg chg="mod">
          <ac:chgData name="Cesar De la Torre" userId="f9c14db2e5fef70d" providerId="LiveId" clId="{9E8F3064-462D-4DF0-B71F-5EEAC00AF8CB}" dt="2018-09-27T14:38:54.336" v="2719" actId="1076"/>
          <ac:spMkLst>
            <pc:docMk/>
            <pc:sldMk cId="82884915" sldId="1824"/>
            <ac:spMk id="16" creationId="{3FE91895-D4B6-4907-BA36-3FA389027B14}"/>
          </ac:spMkLst>
        </pc:spChg>
        <pc:spChg chg="del mod">
          <ac:chgData name="Cesar De la Torre" userId="f9c14db2e5fef70d" providerId="LiveId" clId="{9E8F3064-462D-4DF0-B71F-5EEAC00AF8CB}" dt="2018-09-27T14:38:20.151" v="2706" actId="478"/>
          <ac:spMkLst>
            <pc:docMk/>
            <pc:sldMk cId="82884915" sldId="1824"/>
            <ac:spMk id="17" creationId="{3FD8643F-7FC7-4113-9530-4DB14DF70CE0}"/>
          </ac:spMkLst>
        </pc:spChg>
      </pc:sldChg>
      <pc:sldChg chg="modNotesTx">
        <pc:chgData name="Cesar De la Torre" userId="f9c14db2e5fef70d" providerId="LiveId" clId="{9E8F3064-462D-4DF0-B71F-5EEAC00AF8CB}" dt="2018-09-26T02:27:59.647" v="2525" actId="20577"/>
        <pc:sldMkLst>
          <pc:docMk/>
          <pc:sldMk cId="653294868" sldId="1860"/>
        </pc:sldMkLst>
      </pc:sldChg>
      <pc:sldChg chg="modSp modNotesTx">
        <pc:chgData name="Cesar De la Torre" userId="f9c14db2e5fef70d" providerId="LiveId" clId="{9E8F3064-462D-4DF0-B71F-5EEAC00AF8CB}" dt="2018-09-26T02:11:30.295" v="2462" actId="20577"/>
        <pc:sldMkLst>
          <pc:docMk/>
          <pc:sldMk cId="1869999325" sldId="1861"/>
        </pc:sldMkLst>
        <pc:spChg chg="mod">
          <ac:chgData name="Cesar De la Torre" userId="f9c14db2e5fef70d" providerId="LiveId" clId="{9E8F3064-462D-4DF0-B71F-5EEAC00AF8CB}" dt="2018-09-18T18:11:32.613" v="222" actId="20577"/>
          <ac:spMkLst>
            <pc:docMk/>
            <pc:sldMk cId="1869999325" sldId="1861"/>
            <ac:spMk id="4" creationId="{83A3B83A-1BC9-4940-82F7-BFA0A0ACEA26}"/>
          </ac:spMkLst>
        </pc:spChg>
        <pc:spChg chg="mod">
          <ac:chgData name="Cesar De la Torre" userId="f9c14db2e5fef70d" providerId="LiveId" clId="{9E8F3064-462D-4DF0-B71F-5EEAC00AF8CB}" dt="2018-09-24T01:53:18.790" v="1480" actId="14100"/>
          <ac:spMkLst>
            <pc:docMk/>
            <pc:sldMk cId="1869999325" sldId="1861"/>
            <ac:spMk id="6" creationId="{ACBB8B40-F3D1-4331-B430-E127860A693D}"/>
          </ac:spMkLst>
        </pc:spChg>
      </pc:sldChg>
      <pc:sldChg chg="addSp modSp modNotesTx">
        <pc:chgData name="Cesar De la Torre" userId="f9c14db2e5fef70d" providerId="LiveId" clId="{9E8F3064-462D-4DF0-B71F-5EEAC00AF8CB}" dt="2018-09-27T20:38:23.041" v="3149" actId="20577"/>
        <pc:sldMkLst>
          <pc:docMk/>
          <pc:sldMk cId="3608614387" sldId="1872"/>
        </pc:sldMkLst>
        <pc:spChg chg="mod">
          <ac:chgData name="Cesar De la Torre" userId="f9c14db2e5fef70d" providerId="LiveId" clId="{9E8F3064-462D-4DF0-B71F-5EEAC00AF8CB}" dt="2018-09-25T02:46:14.391" v="1878" actId="20577"/>
          <ac:spMkLst>
            <pc:docMk/>
            <pc:sldMk cId="3608614387" sldId="1872"/>
            <ac:spMk id="3" creationId="{A799D4FC-FB6B-4FBF-A302-5554A1A16BAB}"/>
          </ac:spMkLst>
        </pc:spChg>
        <pc:spChg chg="add mod">
          <ac:chgData name="Cesar De la Torre" userId="f9c14db2e5fef70d" providerId="LiveId" clId="{9E8F3064-462D-4DF0-B71F-5EEAC00AF8CB}" dt="2018-09-18T18:42:42.792" v="334" actId="20577"/>
          <ac:spMkLst>
            <pc:docMk/>
            <pc:sldMk cId="3608614387" sldId="1872"/>
            <ac:spMk id="5" creationId="{8847EFFB-5D47-4602-BCEC-F8AD7982ADDD}"/>
          </ac:spMkLst>
        </pc:spChg>
        <pc:spChg chg="add mod">
          <ac:chgData name="Cesar De la Torre" userId="f9c14db2e5fef70d" providerId="LiveId" clId="{9E8F3064-462D-4DF0-B71F-5EEAC00AF8CB}" dt="2018-09-18T18:42:18.007" v="329" actId="6549"/>
          <ac:spMkLst>
            <pc:docMk/>
            <pc:sldMk cId="3608614387" sldId="1872"/>
            <ac:spMk id="7" creationId="{149F04D8-A071-4FFA-A507-E5D8733CF1EE}"/>
          </ac:spMkLst>
        </pc:spChg>
        <pc:spChg chg="mod">
          <ac:chgData name="Cesar De la Torre" userId="f9c14db2e5fef70d" providerId="LiveId" clId="{9E8F3064-462D-4DF0-B71F-5EEAC00AF8CB}" dt="2018-09-18T18:41:40.396" v="325" actId="1076"/>
          <ac:spMkLst>
            <pc:docMk/>
            <pc:sldMk cId="3608614387" sldId="1872"/>
            <ac:spMk id="8" creationId="{264DCCE7-2A06-4D9C-9C30-729EB507E1FD}"/>
          </ac:spMkLst>
        </pc:spChg>
      </pc:sldChg>
      <pc:sldChg chg="modSp modNotesTx">
        <pc:chgData name="Cesar De la Torre" userId="f9c14db2e5fef70d" providerId="LiveId" clId="{9E8F3064-462D-4DF0-B71F-5EEAC00AF8CB}" dt="2018-09-27T18:33:03.493" v="2881" actId="20577"/>
        <pc:sldMkLst>
          <pc:docMk/>
          <pc:sldMk cId="1725897748" sldId="1874"/>
        </pc:sldMkLst>
        <pc:spChg chg="mod">
          <ac:chgData name="Cesar De la Torre" userId="f9c14db2e5fef70d" providerId="LiveId" clId="{9E8F3064-462D-4DF0-B71F-5EEAC00AF8CB}" dt="2018-09-27T18:30:37.378" v="2880" actId="20577"/>
          <ac:spMkLst>
            <pc:docMk/>
            <pc:sldMk cId="1725897748" sldId="1874"/>
            <ac:spMk id="6" creationId="{00000000-0000-0000-0000-000000000000}"/>
          </ac:spMkLst>
        </pc:spChg>
      </pc:sldChg>
      <pc:sldChg chg="modSp">
        <pc:chgData name="Cesar De la Torre" userId="f9c14db2e5fef70d" providerId="LiveId" clId="{9E8F3064-462D-4DF0-B71F-5EEAC00AF8CB}" dt="2018-09-27T18:03:14.703" v="2875" actId="114"/>
        <pc:sldMkLst>
          <pc:docMk/>
          <pc:sldMk cId="283876305" sldId="1881"/>
        </pc:sldMkLst>
        <pc:spChg chg="mod">
          <ac:chgData name="Cesar De la Torre" userId="f9c14db2e5fef70d" providerId="LiveId" clId="{9E8F3064-462D-4DF0-B71F-5EEAC00AF8CB}" dt="2018-09-27T18:03:14.703" v="2875" actId="114"/>
          <ac:spMkLst>
            <pc:docMk/>
            <pc:sldMk cId="283876305" sldId="1881"/>
            <ac:spMk id="3" creationId="{F7E3C0F7-B11E-4A0C-9573-D0C290F83B83}"/>
          </ac:spMkLst>
        </pc:spChg>
      </pc:sldChg>
      <pc:sldChg chg="modSp">
        <pc:chgData name="Cesar De la Torre" userId="f9c14db2e5fef70d" providerId="LiveId" clId="{9E8F3064-462D-4DF0-B71F-5EEAC00AF8CB}" dt="2018-09-26T00:34:40.122" v="2073" actId="20577"/>
        <pc:sldMkLst>
          <pc:docMk/>
          <pc:sldMk cId="1744986081" sldId="1886"/>
        </pc:sldMkLst>
        <pc:spChg chg="mod">
          <ac:chgData name="Cesar De la Torre" userId="f9c14db2e5fef70d" providerId="LiveId" clId="{9E8F3064-462D-4DF0-B71F-5EEAC00AF8CB}" dt="2018-09-26T00:34:40.122" v="2073" actId="20577"/>
          <ac:spMkLst>
            <pc:docMk/>
            <pc:sldMk cId="1744986081" sldId="1886"/>
            <ac:spMk id="75" creationId="{20F235E5-2D60-48AC-881F-D9F2612779D6}"/>
          </ac:spMkLst>
        </pc:spChg>
        <pc:grpChg chg="mod">
          <ac:chgData name="Cesar De la Torre" userId="f9c14db2e5fef70d" providerId="LiveId" clId="{9E8F3064-462D-4DF0-B71F-5EEAC00AF8CB}" dt="2018-09-25T02:43:13.279" v="1877" actId="1076"/>
          <ac:grpSpMkLst>
            <pc:docMk/>
            <pc:sldMk cId="1744986081" sldId="1886"/>
            <ac:grpSpMk id="88" creationId="{76F13E1B-A2FA-4013-8F56-98915FFE21D7}"/>
          </ac:grpSpMkLst>
        </pc:grpChg>
      </pc:sldChg>
      <pc:sldChg chg="addSp delSp modSp delAnim modAnim">
        <pc:chgData name="Cesar De la Torre" userId="f9c14db2e5fef70d" providerId="LiveId" clId="{9E8F3064-462D-4DF0-B71F-5EEAC00AF8CB}" dt="2018-09-26T01:44:15.520" v="2344" actId="2696"/>
        <pc:sldMkLst>
          <pc:docMk/>
          <pc:sldMk cId="1103041665" sldId="1887"/>
        </pc:sldMkLst>
        <pc:spChg chg="del topLvl">
          <ac:chgData name="Cesar De la Torre" userId="f9c14db2e5fef70d" providerId="LiveId" clId="{9E8F3064-462D-4DF0-B71F-5EEAC00AF8CB}" dt="2018-09-26T01:21:09.069" v="2272" actId="478"/>
          <ac:spMkLst>
            <pc:docMk/>
            <pc:sldMk cId="1103041665" sldId="1887"/>
            <ac:spMk id="71" creationId="{54B1C0A3-7548-4650-85C8-D496BF6D6E62}"/>
          </ac:spMkLst>
        </pc:spChg>
        <pc:spChg chg="del topLvl">
          <ac:chgData name="Cesar De la Torre" userId="f9c14db2e5fef70d" providerId="LiveId" clId="{9E8F3064-462D-4DF0-B71F-5EEAC00AF8CB}" dt="2018-09-26T01:21:06.583" v="2271" actId="478"/>
          <ac:spMkLst>
            <pc:docMk/>
            <pc:sldMk cId="1103041665" sldId="1887"/>
            <ac:spMk id="74" creationId="{7AD385AE-4638-4D6B-9CFB-FD071427E236}"/>
          </ac:spMkLst>
        </pc:spChg>
        <pc:spChg chg="mod">
          <ac:chgData name="Cesar De la Torre" userId="f9c14db2e5fef70d" providerId="LiveId" clId="{9E8F3064-462D-4DF0-B71F-5EEAC00AF8CB}" dt="2018-09-26T01:15:35.543" v="2253" actId="1076"/>
          <ac:spMkLst>
            <pc:docMk/>
            <pc:sldMk cId="1103041665" sldId="1887"/>
            <ac:spMk id="76" creationId="{00000000-0000-0000-0000-000000000000}"/>
          </ac:spMkLst>
        </pc:spChg>
        <pc:spChg chg="mod">
          <ac:chgData name="Cesar De la Torre" userId="f9c14db2e5fef70d" providerId="LiveId" clId="{9E8F3064-462D-4DF0-B71F-5EEAC00AF8CB}" dt="2018-09-26T01:15:35.543" v="2253" actId="1076"/>
          <ac:spMkLst>
            <pc:docMk/>
            <pc:sldMk cId="1103041665" sldId="1887"/>
            <ac:spMk id="77" creationId="{00000000-0000-0000-0000-000000000000}"/>
          </ac:spMkLst>
        </pc:spChg>
        <pc:spChg chg="del mod">
          <ac:chgData name="Cesar De la Torre" userId="f9c14db2e5fef70d" providerId="LiveId" clId="{9E8F3064-462D-4DF0-B71F-5EEAC00AF8CB}" dt="2018-09-26T01:15:39.789" v="2254" actId="478"/>
          <ac:spMkLst>
            <pc:docMk/>
            <pc:sldMk cId="1103041665" sldId="1887"/>
            <ac:spMk id="78" creationId="{00000000-0000-0000-0000-000000000000}"/>
          </ac:spMkLst>
        </pc:spChg>
        <pc:spChg chg="del topLvl">
          <ac:chgData name="Cesar De la Torre" userId="f9c14db2e5fef70d" providerId="LiveId" clId="{9E8F3064-462D-4DF0-B71F-5EEAC00AF8CB}" dt="2018-09-26T01:21:04.224" v="2270" actId="478"/>
          <ac:spMkLst>
            <pc:docMk/>
            <pc:sldMk cId="1103041665" sldId="1887"/>
            <ac:spMk id="80" creationId="{37C3FC84-C2BF-4CC4-B274-4D3A0F31E2A1}"/>
          </ac:spMkLst>
        </pc:spChg>
        <pc:grpChg chg="mod">
          <ac:chgData name="Cesar De la Torre" userId="f9c14db2e5fef70d" providerId="LiveId" clId="{9E8F3064-462D-4DF0-B71F-5EEAC00AF8CB}" dt="2018-09-26T01:15:11.452" v="2250" actId="1076"/>
          <ac:grpSpMkLst>
            <pc:docMk/>
            <pc:sldMk cId="1103041665" sldId="1887"/>
            <ac:grpSpMk id="7" creationId="{3CF7B01A-97E8-4BD5-AC5E-DDCA11902C34}"/>
          </ac:grpSpMkLst>
        </pc:grpChg>
        <pc:grpChg chg="add del mod">
          <ac:chgData name="Cesar De la Torre" userId="f9c14db2e5fef70d" providerId="LiveId" clId="{9E8F3064-462D-4DF0-B71F-5EEAC00AF8CB}" dt="2018-09-26T01:21:09.069" v="2272" actId="478"/>
          <ac:grpSpMkLst>
            <pc:docMk/>
            <pc:sldMk cId="1103041665" sldId="1887"/>
            <ac:grpSpMk id="69" creationId="{A82E2974-FDF4-462C-85F3-44A7F605221B}"/>
          </ac:grpSpMkLst>
        </pc:grpChg>
        <pc:grpChg chg="add del mod">
          <ac:chgData name="Cesar De la Torre" userId="f9c14db2e5fef70d" providerId="LiveId" clId="{9E8F3064-462D-4DF0-B71F-5EEAC00AF8CB}" dt="2018-09-26T01:21:06.583" v="2271" actId="478"/>
          <ac:grpSpMkLst>
            <pc:docMk/>
            <pc:sldMk cId="1103041665" sldId="1887"/>
            <ac:grpSpMk id="72" creationId="{3F9B1CAB-28EA-4463-BF91-ED427B5EC9D6}"/>
          </ac:grpSpMkLst>
        </pc:grpChg>
        <pc:grpChg chg="add del mod">
          <ac:chgData name="Cesar De la Torre" userId="f9c14db2e5fef70d" providerId="LiveId" clId="{9E8F3064-462D-4DF0-B71F-5EEAC00AF8CB}" dt="2018-09-26T01:21:04.224" v="2270" actId="478"/>
          <ac:grpSpMkLst>
            <pc:docMk/>
            <pc:sldMk cId="1103041665" sldId="1887"/>
            <ac:grpSpMk id="75" creationId="{3CA3B7FB-74BE-4674-9026-3D3DB8509949}"/>
          </ac:grpSpMkLst>
        </pc:grpChg>
        <pc:grpChg chg="mod">
          <ac:chgData name="Cesar De la Torre" userId="f9c14db2e5fef70d" providerId="LiveId" clId="{9E8F3064-462D-4DF0-B71F-5EEAC00AF8CB}" dt="2018-09-26T01:14:59.353" v="2248" actId="1076"/>
          <ac:grpSpMkLst>
            <pc:docMk/>
            <pc:sldMk cId="1103041665" sldId="1887"/>
            <ac:grpSpMk id="102" creationId="{CCDDE484-D901-4AC0-8251-A0514A914D3F}"/>
          </ac:grpSpMkLst>
        </pc:grpChg>
        <pc:grpChg chg="mod">
          <ac:chgData name="Cesar De la Torre" userId="f9c14db2e5fef70d" providerId="LiveId" clId="{9E8F3064-462D-4DF0-B71F-5EEAC00AF8CB}" dt="2018-09-26T01:15:07.634" v="2249" actId="1076"/>
          <ac:grpSpMkLst>
            <pc:docMk/>
            <pc:sldMk cId="1103041665" sldId="1887"/>
            <ac:grpSpMk id="105" creationId="{F9EFD751-C47B-4ECE-8F24-1FE4B7C8B556}"/>
          </ac:grpSpMkLst>
        </pc:grpChg>
        <pc:cxnChg chg="add del mod">
          <ac:chgData name="Cesar De la Torre" userId="f9c14db2e5fef70d" providerId="LiveId" clId="{9E8F3064-462D-4DF0-B71F-5EEAC00AF8CB}" dt="2018-09-26T01:20:44.156" v="2267" actId="478"/>
          <ac:cxnSpMkLst>
            <pc:docMk/>
            <pc:sldMk cId="1103041665" sldId="1887"/>
            <ac:cxnSpMk id="64" creationId="{8A4F14AC-ECB0-4977-ABE2-5A51D7B4A85F}"/>
          </ac:cxnSpMkLst>
        </pc:cxnChg>
        <pc:cxnChg chg="add del mod">
          <ac:chgData name="Cesar De la Torre" userId="f9c14db2e5fef70d" providerId="LiveId" clId="{9E8F3064-462D-4DF0-B71F-5EEAC00AF8CB}" dt="2018-09-26T01:20:44.156" v="2267" actId="478"/>
          <ac:cxnSpMkLst>
            <pc:docMk/>
            <pc:sldMk cId="1103041665" sldId="1887"/>
            <ac:cxnSpMk id="67" creationId="{5BE2B345-E04D-4BA8-A576-1FB0ADA4661E}"/>
          </ac:cxnSpMkLst>
        </pc:cxnChg>
        <pc:cxnChg chg="add del mod">
          <ac:chgData name="Cesar De la Torre" userId="f9c14db2e5fef70d" providerId="LiveId" clId="{9E8F3064-462D-4DF0-B71F-5EEAC00AF8CB}" dt="2018-09-26T01:20:44.156" v="2267" actId="478"/>
          <ac:cxnSpMkLst>
            <pc:docMk/>
            <pc:sldMk cId="1103041665" sldId="1887"/>
            <ac:cxnSpMk id="68" creationId="{3F4F6602-ED8F-418F-86A0-77C407FB3145}"/>
          </ac:cxnSpMkLst>
        </pc:cxnChg>
        <pc:cxnChg chg="del mod topLvl">
          <ac:chgData name="Cesar De la Torre" userId="f9c14db2e5fef70d" providerId="LiveId" clId="{9E8F3064-462D-4DF0-B71F-5EEAC00AF8CB}" dt="2018-09-26T01:24:04.544" v="2286" actId="478"/>
          <ac:cxnSpMkLst>
            <pc:docMk/>
            <pc:sldMk cId="1103041665" sldId="1887"/>
            <ac:cxnSpMk id="70" creationId="{328CFA25-7A25-4865-BE0E-4EC077050812}"/>
          </ac:cxnSpMkLst>
        </pc:cxnChg>
        <pc:cxnChg chg="mod topLvl">
          <ac:chgData name="Cesar De la Torre" userId="f9c14db2e5fef70d" providerId="LiveId" clId="{9E8F3064-462D-4DF0-B71F-5EEAC00AF8CB}" dt="2018-09-26T01:21:20.322" v="2275" actId="1076"/>
          <ac:cxnSpMkLst>
            <pc:docMk/>
            <pc:sldMk cId="1103041665" sldId="1887"/>
            <ac:cxnSpMk id="73" creationId="{DDA7F7E9-8CF5-4162-858C-430AC040441F}"/>
          </ac:cxnSpMkLst>
        </pc:cxnChg>
        <pc:cxnChg chg="del mod topLvl">
          <ac:chgData name="Cesar De la Torre" userId="f9c14db2e5fef70d" providerId="LiveId" clId="{9E8F3064-462D-4DF0-B71F-5EEAC00AF8CB}" dt="2018-09-26T01:24:02.779" v="2285" actId="478"/>
          <ac:cxnSpMkLst>
            <pc:docMk/>
            <pc:sldMk cId="1103041665" sldId="1887"/>
            <ac:cxnSpMk id="79" creationId="{373C1550-6822-4D00-9241-9BEECF68A4C7}"/>
          </ac:cxnSpMkLst>
        </pc:cxnChg>
        <pc:cxnChg chg="add mod">
          <ac:chgData name="Cesar De la Torre" userId="f9c14db2e5fef70d" providerId="LiveId" clId="{9E8F3064-462D-4DF0-B71F-5EEAC00AF8CB}" dt="2018-09-26T01:25:37.380" v="2291" actId="1076"/>
          <ac:cxnSpMkLst>
            <pc:docMk/>
            <pc:sldMk cId="1103041665" sldId="1887"/>
            <ac:cxnSpMk id="81" creationId="{A2A0BD2E-78B8-403B-9C67-F0F2CE33C2CF}"/>
          </ac:cxnSpMkLst>
        </pc:cxnChg>
        <pc:cxnChg chg="add mod">
          <ac:chgData name="Cesar De la Torre" userId="f9c14db2e5fef70d" providerId="LiveId" clId="{9E8F3064-462D-4DF0-B71F-5EEAC00AF8CB}" dt="2018-09-26T01:25:44.093" v="2293" actId="1076"/>
          <ac:cxnSpMkLst>
            <pc:docMk/>
            <pc:sldMk cId="1103041665" sldId="1887"/>
            <ac:cxnSpMk id="82" creationId="{3CA84577-280C-45E2-AEBE-9F48D2654425}"/>
          </ac:cxnSpMkLst>
        </pc:cxnChg>
        <pc:cxnChg chg="del mod">
          <ac:chgData name="Cesar De la Torre" userId="f9c14db2e5fef70d" providerId="LiveId" clId="{9E8F3064-462D-4DF0-B71F-5EEAC00AF8CB}" dt="2018-09-26T01:14:40.495" v="2246" actId="478"/>
          <ac:cxnSpMkLst>
            <pc:docMk/>
            <pc:sldMk cId="1103041665" sldId="1887"/>
            <ac:cxnSpMk id="147" creationId="{00000000-0000-0000-0000-000000000000}"/>
          </ac:cxnSpMkLst>
        </pc:cxnChg>
      </pc:sldChg>
      <pc:sldChg chg="addSp delSp modSp">
        <pc:chgData name="Cesar De la Torre" userId="f9c14db2e5fef70d" providerId="LiveId" clId="{9E8F3064-462D-4DF0-B71F-5EEAC00AF8CB}" dt="2018-09-18T18:56:35.220" v="413" actId="478"/>
        <pc:sldMkLst>
          <pc:docMk/>
          <pc:sldMk cId="2649205261" sldId="1893"/>
        </pc:sldMkLst>
        <pc:spChg chg="add del mod">
          <ac:chgData name="Cesar De la Torre" userId="f9c14db2e5fef70d" providerId="LiveId" clId="{9E8F3064-462D-4DF0-B71F-5EEAC00AF8CB}" dt="2018-09-18T18:56:32.158" v="412" actId="478"/>
          <ac:spMkLst>
            <pc:docMk/>
            <pc:sldMk cId="2649205261" sldId="1893"/>
            <ac:spMk id="3" creationId="{0223E533-3444-4642-934D-3E6FD85DF35E}"/>
          </ac:spMkLst>
        </pc:spChg>
        <pc:spChg chg="del">
          <ac:chgData name="Cesar De la Torre" userId="f9c14db2e5fef70d" providerId="LiveId" clId="{9E8F3064-462D-4DF0-B71F-5EEAC00AF8CB}" dt="2018-09-18T18:38:24.289" v="279" actId="478"/>
          <ac:spMkLst>
            <pc:docMk/>
            <pc:sldMk cId="2649205261" sldId="1893"/>
            <ac:spMk id="4" creationId="{43934403-9938-460B-A2B5-CE533B3F76F3}"/>
          </ac:spMkLst>
        </pc:spChg>
        <pc:spChg chg="add del mod">
          <ac:chgData name="Cesar De la Torre" userId="f9c14db2e5fef70d" providerId="LiveId" clId="{9E8F3064-462D-4DF0-B71F-5EEAC00AF8CB}" dt="2018-09-18T18:56:32.158" v="412" actId="478"/>
          <ac:spMkLst>
            <pc:docMk/>
            <pc:sldMk cId="2649205261" sldId="1893"/>
            <ac:spMk id="6" creationId="{F6DCC53C-712C-4F36-98B7-E8D64DE1D25E}"/>
          </ac:spMkLst>
        </pc:spChg>
        <pc:spChg chg="add del mod">
          <ac:chgData name="Cesar De la Torre" userId="f9c14db2e5fef70d" providerId="LiveId" clId="{9E8F3064-462D-4DF0-B71F-5EEAC00AF8CB}" dt="2018-09-18T18:56:35.220" v="413" actId="478"/>
          <ac:spMkLst>
            <pc:docMk/>
            <pc:sldMk cId="2649205261" sldId="1893"/>
            <ac:spMk id="7" creationId="{8047B8AC-241C-43B0-8611-CA8A5749B167}"/>
          </ac:spMkLst>
        </pc:spChg>
      </pc:sldChg>
      <pc:sldChg chg="addSp modSp">
        <pc:chgData name="Cesar De la Torre" userId="f9c14db2e5fef70d" providerId="LiveId" clId="{9E8F3064-462D-4DF0-B71F-5EEAC00AF8CB}" dt="2018-09-18T18:57:03.464" v="415" actId="2696"/>
        <pc:sldMkLst>
          <pc:docMk/>
          <pc:sldMk cId="2645843833" sldId="1894"/>
        </pc:sldMkLst>
        <pc:spChg chg="mod">
          <ac:chgData name="Cesar De la Torre" userId="f9c14db2e5fef70d" providerId="LiveId" clId="{9E8F3064-462D-4DF0-B71F-5EEAC00AF8CB}" dt="2018-09-18T18:57:02.190" v="414" actId="1076"/>
          <ac:spMkLst>
            <pc:docMk/>
            <pc:sldMk cId="2645843833" sldId="1894"/>
            <ac:spMk id="3" creationId="{900AE84B-2FA5-431F-8326-ABBFCB82495E}"/>
          </ac:spMkLst>
        </pc:spChg>
        <pc:spChg chg="add">
          <ac:chgData name="Cesar De la Torre" userId="f9c14db2e5fef70d" providerId="LiveId" clId="{9E8F3064-462D-4DF0-B71F-5EEAC00AF8CB}" dt="2018-09-18T18:57:03.464" v="415" actId="2696"/>
          <ac:spMkLst>
            <pc:docMk/>
            <pc:sldMk cId="2645843833" sldId="1894"/>
            <ac:spMk id="5" creationId="{AE678C34-1D5F-46D1-9BB0-71745878E60B}"/>
          </ac:spMkLst>
        </pc:spChg>
        <pc:spChg chg="add">
          <ac:chgData name="Cesar De la Torre" userId="f9c14db2e5fef70d" providerId="LiveId" clId="{9E8F3064-462D-4DF0-B71F-5EEAC00AF8CB}" dt="2018-09-18T18:57:03.464" v="415" actId="2696"/>
          <ac:spMkLst>
            <pc:docMk/>
            <pc:sldMk cId="2645843833" sldId="1894"/>
            <ac:spMk id="7" creationId="{36FE8E89-8E10-46BE-8BF6-3FBEF2860E66}"/>
          </ac:spMkLst>
        </pc:spChg>
        <pc:spChg chg="mod">
          <ac:chgData name="Cesar De la Torre" userId="f9c14db2e5fef70d" providerId="LiveId" clId="{9E8F3064-462D-4DF0-B71F-5EEAC00AF8CB}" dt="2018-09-18T18:57:02.190" v="414" actId="1076"/>
          <ac:spMkLst>
            <pc:docMk/>
            <pc:sldMk cId="2645843833" sldId="1894"/>
            <ac:spMk id="8" creationId="{264DCCE7-2A06-4D9C-9C30-729EB507E1FD}"/>
          </ac:spMkLst>
        </pc:spChg>
      </pc:sldChg>
      <pc:sldChg chg="addSp modSp ord">
        <pc:chgData name="Cesar De la Torre" userId="f9c14db2e5fef70d" providerId="LiveId" clId="{9E8F3064-462D-4DF0-B71F-5EEAC00AF8CB}" dt="2018-09-27T14:46:29.078" v="2868" actId="1076"/>
        <pc:sldMkLst>
          <pc:docMk/>
          <pc:sldMk cId="2198535341" sldId="1899"/>
        </pc:sldMkLst>
        <pc:spChg chg="add mod">
          <ac:chgData name="Cesar De la Torre" userId="f9c14db2e5fef70d" providerId="LiveId" clId="{9E8F3064-462D-4DF0-B71F-5EEAC00AF8CB}" dt="2018-09-18T19:01:07.432" v="618" actId="1076"/>
          <ac:spMkLst>
            <pc:docMk/>
            <pc:sldMk cId="2198535341" sldId="1899"/>
            <ac:spMk id="2" creationId="{55448964-2D5A-46DD-B6C3-CFDE8D87DF76}"/>
          </ac:spMkLst>
        </pc:spChg>
        <pc:spChg chg="add mod">
          <ac:chgData name="Cesar De la Torre" userId="f9c14db2e5fef70d" providerId="LiveId" clId="{9E8F3064-462D-4DF0-B71F-5EEAC00AF8CB}" dt="2018-09-27T14:46:24.875" v="2867" actId="1076"/>
          <ac:spMkLst>
            <pc:docMk/>
            <pc:sldMk cId="2198535341" sldId="1899"/>
            <ac:spMk id="11" creationId="{15F0A43D-A135-4AE5-BB1F-AE5A870B4FE8}"/>
          </ac:spMkLst>
        </pc:spChg>
        <pc:spChg chg="mod">
          <ac:chgData name="Cesar De la Torre" userId="f9c14db2e5fef70d" providerId="LiveId" clId="{9E8F3064-462D-4DF0-B71F-5EEAC00AF8CB}" dt="2018-09-18T19:00:17.874" v="560" actId="20577"/>
          <ac:spMkLst>
            <pc:docMk/>
            <pc:sldMk cId="2198535341" sldId="1899"/>
            <ac:spMk id="16" creationId="{00000000-0000-0000-0000-000000000000}"/>
          </ac:spMkLst>
        </pc:spChg>
        <pc:spChg chg="mod">
          <ac:chgData name="Cesar De la Torre" userId="f9c14db2e5fef70d" providerId="LiveId" clId="{9E8F3064-462D-4DF0-B71F-5EEAC00AF8CB}" dt="2018-09-27T14:46:29.078" v="2868" actId="1076"/>
          <ac:spMkLst>
            <pc:docMk/>
            <pc:sldMk cId="2198535341" sldId="1899"/>
            <ac:spMk id="18" creationId="{69B0A520-713A-47F7-B9EA-7DF68C573644}"/>
          </ac:spMkLst>
        </pc:spChg>
        <pc:spChg chg="mod">
          <ac:chgData name="Cesar De la Torre" userId="f9c14db2e5fef70d" providerId="LiveId" clId="{9E8F3064-462D-4DF0-B71F-5EEAC00AF8CB}" dt="2018-09-18T19:00:29.245" v="562" actId="1076"/>
          <ac:spMkLst>
            <pc:docMk/>
            <pc:sldMk cId="2198535341" sldId="1899"/>
            <ac:spMk id="25" creationId="{FCEA1E84-AF43-4C45-B466-E584CC45DFFD}"/>
          </ac:spMkLst>
        </pc:spChg>
        <pc:grpChg chg="mod">
          <ac:chgData name="Cesar De la Torre" userId="f9c14db2e5fef70d" providerId="LiveId" clId="{9E8F3064-462D-4DF0-B71F-5EEAC00AF8CB}" dt="2018-09-18T19:01:18.413" v="620" actId="1076"/>
          <ac:grpSpMkLst>
            <pc:docMk/>
            <pc:sldMk cId="2198535341" sldId="1899"/>
            <ac:grpSpMk id="20" creationId="{C91EAC80-85AE-4D9C-9C21-82B06E696D28}"/>
          </ac:grpSpMkLst>
        </pc:grpChg>
      </pc:sldChg>
      <pc:sldChg chg="addSp delSp modSp">
        <pc:chgData name="Cesar De la Torre" userId="f9c14db2e5fef70d" providerId="LiveId" clId="{9E8F3064-462D-4DF0-B71F-5EEAC00AF8CB}" dt="2018-09-24T02:37:47.471" v="1857" actId="20577"/>
        <pc:sldMkLst>
          <pc:docMk/>
          <pc:sldMk cId="2542350376" sldId="1914"/>
        </pc:sldMkLst>
        <pc:spChg chg="mod">
          <ac:chgData name="Cesar De la Torre" userId="f9c14db2e5fef70d" providerId="LiveId" clId="{9E8F3064-462D-4DF0-B71F-5EEAC00AF8CB}" dt="2018-09-24T02:37:47.471" v="1857" actId="20577"/>
          <ac:spMkLst>
            <pc:docMk/>
            <pc:sldMk cId="2542350376" sldId="1914"/>
            <ac:spMk id="2" creationId="{B6F899DC-7734-431C-A101-87A23A7DCC04}"/>
          </ac:spMkLst>
        </pc:spChg>
        <pc:spChg chg="del">
          <ac:chgData name="Cesar De la Torre" userId="f9c14db2e5fef70d" providerId="LiveId" clId="{9E8F3064-462D-4DF0-B71F-5EEAC00AF8CB}" dt="2018-09-24T02:29:37.599" v="1825" actId="478"/>
          <ac:spMkLst>
            <pc:docMk/>
            <pc:sldMk cId="2542350376" sldId="1914"/>
            <ac:spMk id="3" creationId="{00000000-0000-0000-0000-000000000000}"/>
          </ac:spMkLst>
        </pc:spChg>
        <pc:spChg chg="add del mod">
          <ac:chgData name="Cesar De la Torre" userId="f9c14db2e5fef70d" providerId="LiveId" clId="{9E8F3064-462D-4DF0-B71F-5EEAC00AF8CB}" dt="2018-09-24T02:29:40.462" v="1826" actId="478"/>
          <ac:spMkLst>
            <pc:docMk/>
            <pc:sldMk cId="2542350376" sldId="1914"/>
            <ac:spMk id="5" creationId="{30404A81-9881-4685-AE0B-41D329A255AE}"/>
          </ac:spMkLst>
        </pc:spChg>
        <pc:spChg chg="mod">
          <ac:chgData name="Cesar De la Torre" userId="f9c14db2e5fef70d" providerId="LiveId" clId="{9E8F3064-462D-4DF0-B71F-5EEAC00AF8CB}" dt="2018-09-24T02:30:36.441" v="1847" actId="1076"/>
          <ac:spMkLst>
            <pc:docMk/>
            <pc:sldMk cId="2542350376" sldId="1914"/>
            <ac:spMk id="10" creationId="{3FC69F16-9361-4BDE-B545-98BF8F83EB73}"/>
          </ac:spMkLst>
        </pc:spChg>
        <pc:picChg chg="mod">
          <ac:chgData name="Cesar De la Torre" userId="f9c14db2e5fef70d" providerId="LiveId" clId="{9E8F3064-462D-4DF0-B71F-5EEAC00AF8CB}" dt="2018-09-24T02:30:42.143" v="1848" actId="1076"/>
          <ac:picMkLst>
            <pc:docMk/>
            <pc:sldMk cId="2542350376" sldId="1914"/>
            <ac:picMk id="11" creationId="{5AC026FC-FA3B-436E-A93F-B23B38C01450}"/>
          </ac:picMkLst>
        </pc:picChg>
        <pc:picChg chg="mod">
          <ac:chgData name="Cesar De la Torre" userId="f9c14db2e5fef70d" providerId="LiveId" clId="{9E8F3064-462D-4DF0-B71F-5EEAC00AF8CB}" dt="2018-09-24T02:30:54.104" v="1849" actId="1076"/>
          <ac:picMkLst>
            <pc:docMk/>
            <pc:sldMk cId="2542350376" sldId="1914"/>
            <ac:picMk id="12" creationId="{C11498A6-916A-4F38-BF01-E575EBD53B98}"/>
          </ac:picMkLst>
        </pc:picChg>
      </pc:sldChg>
      <pc:sldChg chg="addSp modSp">
        <pc:chgData name="Cesar De la Torre" userId="f9c14db2e5fef70d" providerId="LiveId" clId="{9E8F3064-462D-4DF0-B71F-5EEAC00AF8CB}" dt="2018-09-27T14:08:27.130" v="2639" actId="20577"/>
        <pc:sldMkLst>
          <pc:docMk/>
          <pc:sldMk cId="2728336981" sldId="1915"/>
        </pc:sldMkLst>
        <pc:spChg chg="mod">
          <ac:chgData name="Cesar De la Torre" userId="f9c14db2e5fef70d" providerId="LiveId" clId="{9E8F3064-462D-4DF0-B71F-5EEAC00AF8CB}" dt="2018-09-24T02:00:41.620" v="1736" actId="20577"/>
          <ac:spMkLst>
            <pc:docMk/>
            <pc:sldMk cId="2728336981" sldId="1915"/>
            <ac:spMk id="2" creationId="{A9F23DC5-DB53-4A4B-A2FF-9B2529A99BC2}"/>
          </ac:spMkLst>
        </pc:spChg>
        <pc:spChg chg="mod">
          <ac:chgData name="Cesar De la Torre" userId="f9c14db2e5fef70d" providerId="LiveId" clId="{9E8F3064-462D-4DF0-B71F-5EEAC00AF8CB}" dt="2018-09-27T14:08:27.130" v="2639" actId="20577"/>
          <ac:spMkLst>
            <pc:docMk/>
            <pc:sldMk cId="2728336981" sldId="1915"/>
            <ac:spMk id="3" creationId="{97BDB39C-4BB9-4A2E-91D2-23B66D35EA5E}"/>
          </ac:spMkLst>
        </pc:spChg>
        <pc:spChg chg="add mod">
          <ac:chgData name="Cesar De la Torre" userId="f9c14db2e5fef70d" providerId="LiveId" clId="{9E8F3064-462D-4DF0-B71F-5EEAC00AF8CB}" dt="2018-09-24T02:33:43.872" v="1852" actId="20577"/>
          <ac:spMkLst>
            <pc:docMk/>
            <pc:sldMk cId="2728336981" sldId="1915"/>
            <ac:spMk id="4" creationId="{748BC163-B9ED-42A0-97E2-2918242687B2}"/>
          </ac:spMkLst>
        </pc:spChg>
      </pc:sldChg>
      <pc:sldChg chg="modSp">
        <pc:chgData name="Cesar De la Torre" userId="f9c14db2e5fef70d" providerId="LiveId" clId="{9E8F3064-462D-4DF0-B71F-5EEAC00AF8CB}" dt="2018-09-26T01:09:52.011" v="2234" actId="20577"/>
        <pc:sldMkLst>
          <pc:docMk/>
          <pc:sldMk cId="543909042" sldId="1916"/>
        </pc:sldMkLst>
        <pc:spChg chg="mod">
          <ac:chgData name="Cesar De la Torre" userId="f9c14db2e5fef70d" providerId="LiveId" clId="{9E8F3064-462D-4DF0-B71F-5EEAC00AF8CB}" dt="2018-09-26T01:09:52.011" v="2234" actId="20577"/>
          <ac:spMkLst>
            <pc:docMk/>
            <pc:sldMk cId="543909042" sldId="1916"/>
            <ac:spMk id="3" creationId="{98AAB595-3E55-4CEC-BFC5-C86FA01257D9}"/>
          </ac:spMkLst>
        </pc:spChg>
      </pc:sldChg>
      <pc:sldChg chg="modSp modNotesTx">
        <pc:chgData name="Cesar De la Torre" userId="f9c14db2e5fef70d" providerId="LiveId" clId="{9E8F3064-462D-4DF0-B71F-5EEAC00AF8CB}" dt="2018-09-26T21:07:30.304" v="2578" actId="20577"/>
        <pc:sldMkLst>
          <pc:docMk/>
          <pc:sldMk cId="3079479959" sldId="1917"/>
        </pc:sldMkLst>
        <pc:spChg chg="mod">
          <ac:chgData name="Cesar De la Torre" userId="f9c14db2e5fef70d" providerId="LiveId" clId="{9E8F3064-462D-4DF0-B71F-5EEAC00AF8CB}" dt="2018-09-26T21:07:30.304" v="2578" actId="20577"/>
          <ac:spMkLst>
            <pc:docMk/>
            <pc:sldMk cId="3079479959" sldId="1917"/>
            <ac:spMk id="4" creationId="{6E8F81AE-3E19-4A9C-BCBB-182BEB21C92F}"/>
          </ac:spMkLst>
        </pc:spChg>
      </pc:sldChg>
      <pc:sldChg chg="modSp">
        <pc:chgData name="Cesar De la Torre" userId="f9c14db2e5fef70d" providerId="LiveId" clId="{9E8F3064-462D-4DF0-B71F-5EEAC00AF8CB}" dt="2018-09-28T12:53:52.629" v="3354" actId="14100"/>
        <pc:sldMkLst>
          <pc:docMk/>
          <pc:sldMk cId="1564869528" sldId="1918"/>
        </pc:sldMkLst>
        <pc:spChg chg="mod">
          <ac:chgData name="Cesar De la Torre" userId="f9c14db2e5fef70d" providerId="LiveId" clId="{9E8F3064-462D-4DF0-B71F-5EEAC00AF8CB}" dt="2018-09-28T12:53:52.629" v="3354" actId="14100"/>
          <ac:spMkLst>
            <pc:docMk/>
            <pc:sldMk cId="1564869528" sldId="1918"/>
            <ac:spMk id="100" creationId="{00000000-0000-0000-0000-000000000000}"/>
          </ac:spMkLst>
        </pc:spChg>
      </pc:sldChg>
      <pc:sldChg chg="addSp delSp modSp">
        <pc:chgData name="Cesar De la Torre" userId="f9c14db2e5fef70d" providerId="LiveId" clId="{9E8F3064-462D-4DF0-B71F-5EEAC00AF8CB}" dt="2018-09-27T14:33:56.424" v="2672" actId="478"/>
        <pc:sldMkLst>
          <pc:docMk/>
          <pc:sldMk cId="1590204911" sldId="1919"/>
        </pc:sldMkLst>
        <pc:spChg chg="add del mod">
          <ac:chgData name="Cesar De la Torre" userId="f9c14db2e5fef70d" providerId="LiveId" clId="{9E8F3064-462D-4DF0-B71F-5EEAC00AF8CB}" dt="2018-09-27T14:33:56.424" v="2672" actId="478"/>
          <ac:spMkLst>
            <pc:docMk/>
            <pc:sldMk cId="1590204911" sldId="1919"/>
            <ac:spMk id="34" creationId="{8A08210D-B273-4E22-AD28-B387971F8540}"/>
          </ac:spMkLst>
        </pc:spChg>
        <pc:graphicFrameChg chg="mod modGraphic">
          <ac:chgData name="Cesar De la Torre" userId="f9c14db2e5fef70d" providerId="LiveId" clId="{9E8F3064-462D-4DF0-B71F-5EEAC00AF8CB}" dt="2018-09-26T01:50:39.738" v="2375" actId="20577"/>
          <ac:graphicFrameMkLst>
            <pc:docMk/>
            <pc:sldMk cId="1590204911" sldId="1919"/>
            <ac:graphicFrameMk id="7" creationId="{00000000-0000-0000-0000-000000000000}"/>
          </ac:graphicFrameMkLst>
        </pc:graphicFrameChg>
      </pc:sldChg>
      <pc:sldChg chg="modTransition">
        <pc:chgData name="Cesar De la Torre" userId="f9c14db2e5fef70d" providerId="LiveId" clId="{9E8F3064-462D-4DF0-B71F-5EEAC00AF8CB}" dt="2018-09-24T02:31:56.233" v="1850" actId="20577"/>
        <pc:sldMkLst>
          <pc:docMk/>
          <pc:sldMk cId="2327574379" sldId="1920"/>
        </pc:sldMkLst>
      </pc:sldChg>
      <pc:sldChg chg="modTransition">
        <pc:chgData name="Cesar De la Torre" userId="f9c14db2e5fef70d" providerId="LiveId" clId="{9E8F3064-462D-4DF0-B71F-5EEAC00AF8CB}" dt="2018-09-24T02:31:56.233" v="1850" actId="20577"/>
        <pc:sldMkLst>
          <pc:docMk/>
          <pc:sldMk cId="3854983201" sldId="1921"/>
        </pc:sldMkLst>
      </pc:sldChg>
      <pc:sldChg chg="modTransition">
        <pc:chgData name="Cesar De la Torre" userId="f9c14db2e5fef70d" providerId="LiveId" clId="{9E8F3064-462D-4DF0-B71F-5EEAC00AF8CB}" dt="2018-09-24T02:31:56.233" v="1850" actId="20577"/>
        <pc:sldMkLst>
          <pc:docMk/>
          <pc:sldMk cId="184929163" sldId="1922"/>
        </pc:sldMkLst>
      </pc:sldChg>
      <pc:sldChg chg="modTransition">
        <pc:chgData name="Cesar De la Torre" userId="f9c14db2e5fef70d" providerId="LiveId" clId="{9E8F3064-462D-4DF0-B71F-5EEAC00AF8CB}" dt="2018-09-24T02:31:56.233" v="1850" actId="20577"/>
        <pc:sldMkLst>
          <pc:docMk/>
          <pc:sldMk cId="3838240288" sldId="1923"/>
        </pc:sldMkLst>
      </pc:sldChg>
      <pc:sldChg chg="modTransition">
        <pc:chgData name="Cesar De la Torre" userId="f9c14db2e5fef70d" providerId="LiveId" clId="{9E8F3064-462D-4DF0-B71F-5EEAC00AF8CB}" dt="2018-09-24T02:31:56.233" v="1850" actId="20577"/>
        <pc:sldMkLst>
          <pc:docMk/>
          <pc:sldMk cId="4064404942" sldId="1924"/>
        </pc:sldMkLst>
      </pc:sldChg>
      <pc:sldChg chg="modTransition">
        <pc:chgData name="Cesar De la Torre" userId="f9c14db2e5fef70d" providerId="LiveId" clId="{9E8F3064-462D-4DF0-B71F-5EEAC00AF8CB}" dt="2018-09-24T02:31:56.233" v="1850" actId="20577"/>
        <pc:sldMkLst>
          <pc:docMk/>
          <pc:sldMk cId="2073328197" sldId="1925"/>
        </pc:sldMkLst>
      </pc:sldChg>
      <pc:sldChg chg="modTransition">
        <pc:chgData name="Cesar De la Torre" userId="f9c14db2e5fef70d" providerId="LiveId" clId="{9E8F3064-462D-4DF0-B71F-5EEAC00AF8CB}" dt="2018-09-24T02:31:56.233" v="1850" actId="20577"/>
        <pc:sldMkLst>
          <pc:docMk/>
          <pc:sldMk cId="951261191" sldId="1926"/>
        </pc:sldMkLst>
      </pc:sldChg>
      <pc:sldChg chg="modTransition">
        <pc:chgData name="Cesar De la Torre" userId="f9c14db2e5fef70d" providerId="LiveId" clId="{9E8F3064-462D-4DF0-B71F-5EEAC00AF8CB}" dt="2018-09-24T02:31:56.233" v="1850" actId="20577"/>
        <pc:sldMkLst>
          <pc:docMk/>
          <pc:sldMk cId="2467182312" sldId="1927"/>
        </pc:sldMkLst>
      </pc:sldChg>
      <pc:sldChg chg="modTransition">
        <pc:chgData name="Cesar De la Torre" userId="f9c14db2e5fef70d" providerId="LiveId" clId="{9E8F3064-462D-4DF0-B71F-5EEAC00AF8CB}" dt="2018-09-24T02:31:56.233" v="1850" actId="20577"/>
        <pc:sldMkLst>
          <pc:docMk/>
          <pc:sldMk cId="2560085536" sldId="1928"/>
        </pc:sldMkLst>
      </pc:sldChg>
      <pc:sldChg chg="modTransition">
        <pc:chgData name="Cesar De la Torre" userId="f9c14db2e5fef70d" providerId="LiveId" clId="{9E8F3064-462D-4DF0-B71F-5EEAC00AF8CB}" dt="2018-09-24T02:31:56.233" v="1850" actId="20577"/>
        <pc:sldMkLst>
          <pc:docMk/>
          <pc:sldMk cId="630275727" sldId="1929"/>
        </pc:sldMkLst>
      </pc:sldChg>
      <pc:sldChg chg="modTransition">
        <pc:chgData name="Cesar De la Torre" userId="f9c14db2e5fef70d" providerId="LiveId" clId="{9E8F3064-462D-4DF0-B71F-5EEAC00AF8CB}" dt="2018-09-24T02:31:56.233" v="1850" actId="20577"/>
        <pc:sldMkLst>
          <pc:docMk/>
          <pc:sldMk cId="1456775585" sldId="1930"/>
        </pc:sldMkLst>
      </pc:sldChg>
      <pc:sldChg chg="modTransition">
        <pc:chgData name="Cesar De la Torre" userId="f9c14db2e5fef70d" providerId="LiveId" clId="{9E8F3064-462D-4DF0-B71F-5EEAC00AF8CB}" dt="2018-09-24T02:31:56.233" v="1850" actId="20577"/>
        <pc:sldMkLst>
          <pc:docMk/>
          <pc:sldMk cId="1637498254" sldId="1931"/>
        </pc:sldMkLst>
      </pc:sldChg>
      <pc:sldChg chg="modTransition">
        <pc:chgData name="Cesar De la Torre" userId="f9c14db2e5fef70d" providerId="LiveId" clId="{9E8F3064-462D-4DF0-B71F-5EEAC00AF8CB}" dt="2018-09-24T02:31:56.233" v="1850" actId="20577"/>
        <pc:sldMkLst>
          <pc:docMk/>
          <pc:sldMk cId="1257429947" sldId="1932"/>
        </pc:sldMkLst>
      </pc:sldChg>
      <pc:sldChg chg="modTransition">
        <pc:chgData name="Cesar De la Torre" userId="f9c14db2e5fef70d" providerId="LiveId" clId="{9E8F3064-462D-4DF0-B71F-5EEAC00AF8CB}" dt="2018-09-24T02:31:56.233" v="1850" actId="20577"/>
        <pc:sldMkLst>
          <pc:docMk/>
          <pc:sldMk cId="2806622862" sldId="1933"/>
        </pc:sldMkLst>
      </pc:sldChg>
      <pc:sldChg chg="modTransition">
        <pc:chgData name="Cesar De la Torre" userId="f9c14db2e5fef70d" providerId="LiveId" clId="{9E8F3064-462D-4DF0-B71F-5EEAC00AF8CB}" dt="2018-09-24T02:31:56.233" v="1850" actId="20577"/>
        <pc:sldMkLst>
          <pc:docMk/>
          <pc:sldMk cId="4078825213" sldId="1934"/>
        </pc:sldMkLst>
      </pc:sldChg>
      <pc:sldChg chg="modTransition">
        <pc:chgData name="Cesar De la Torre" userId="f9c14db2e5fef70d" providerId="LiveId" clId="{9E8F3064-462D-4DF0-B71F-5EEAC00AF8CB}" dt="2018-09-24T02:31:56.233" v="1850" actId="20577"/>
        <pc:sldMkLst>
          <pc:docMk/>
          <pc:sldMk cId="1800341112" sldId="1936"/>
        </pc:sldMkLst>
      </pc:sldChg>
      <pc:sldChg chg="modTransition">
        <pc:chgData name="Cesar De la Torre" userId="f9c14db2e5fef70d" providerId="LiveId" clId="{9E8F3064-462D-4DF0-B71F-5EEAC00AF8CB}" dt="2018-09-24T02:31:56.233" v="1850" actId="20577"/>
        <pc:sldMkLst>
          <pc:docMk/>
          <pc:sldMk cId="2570977385" sldId="1937"/>
        </pc:sldMkLst>
      </pc:sldChg>
      <pc:sldChg chg="modTransition">
        <pc:chgData name="Cesar De la Torre" userId="f9c14db2e5fef70d" providerId="LiveId" clId="{9E8F3064-462D-4DF0-B71F-5EEAC00AF8CB}" dt="2018-09-24T02:31:56.233" v="1850" actId="20577"/>
        <pc:sldMkLst>
          <pc:docMk/>
          <pc:sldMk cId="1178348146" sldId="1938"/>
        </pc:sldMkLst>
      </pc:sldChg>
      <pc:sldChg chg="modTransition">
        <pc:chgData name="Cesar De la Torre" userId="f9c14db2e5fef70d" providerId="LiveId" clId="{9E8F3064-462D-4DF0-B71F-5EEAC00AF8CB}" dt="2018-09-24T02:31:56.233" v="1850" actId="20577"/>
        <pc:sldMkLst>
          <pc:docMk/>
          <pc:sldMk cId="2998195226" sldId="1939"/>
        </pc:sldMkLst>
      </pc:sldChg>
      <pc:sldChg chg="modTransition">
        <pc:chgData name="Cesar De la Torre" userId="f9c14db2e5fef70d" providerId="LiveId" clId="{9E8F3064-462D-4DF0-B71F-5EEAC00AF8CB}" dt="2018-09-24T02:31:56.233" v="1850" actId="20577"/>
        <pc:sldMkLst>
          <pc:docMk/>
          <pc:sldMk cId="1160267796" sldId="1940"/>
        </pc:sldMkLst>
      </pc:sldChg>
      <pc:sldChg chg="modTransition">
        <pc:chgData name="Cesar De la Torre" userId="f9c14db2e5fef70d" providerId="LiveId" clId="{9E8F3064-462D-4DF0-B71F-5EEAC00AF8CB}" dt="2018-09-24T02:31:56.233" v="1850" actId="20577"/>
        <pc:sldMkLst>
          <pc:docMk/>
          <pc:sldMk cId="2390723546" sldId="1941"/>
        </pc:sldMkLst>
      </pc:sldChg>
      <pc:sldChg chg="modTransition">
        <pc:chgData name="Cesar De la Torre" userId="f9c14db2e5fef70d" providerId="LiveId" clId="{9E8F3064-462D-4DF0-B71F-5EEAC00AF8CB}" dt="2018-09-24T02:31:56.233" v="1850" actId="20577"/>
        <pc:sldMkLst>
          <pc:docMk/>
          <pc:sldMk cId="3517187410" sldId="1942"/>
        </pc:sldMkLst>
      </pc:sldChg>
      <pc:sldChg chg="modTransition">
        <pc:chgData name="Cesar De la Torre" userId="f9c14db2e5fef70d" providerId="LiveId" clId="{9E8F3064-462D-4DF0-B71F-5EEAC00AF8CB}" dt="2018-09-24T02:31:56.233" v="1850" actId="20577"/>
        <pc:sldMkLst>
          <pc:docMk/>
          <pc:sldMk cId="2921839275" sldId="1943"/>
        </pc:sldMkLst>
      </pc:sldChg>
      <pc:sldChg chg="modTransition">
        <pc:chgData name="Cesar De la Torre" userId="f9c14db2e5fef70d" providerId="LiveId" clId="{9E8F3064-462D-4DF0-B71F-5EEAC00AF8CB}" dt="2018-09-24T02:31:56.233" v="1850" actId="20577"/>
        <pc:sldMkLst>
          <pc:docMk/>
          <pc:sldMk cId="3246429296" sldId="1944"/>
        </pc:sldMkLst>
      </pc:sldChg>
      <pc:sldChg chg="modTransition">
        <pc:chgData name="Cesar De la Torre" userId="f9c14db2e5fef70d" providerId="LiveId" clId="{9E8F3064-462D-4DF0-B71F-5EEAC00AF8CB}" dt="2018-09-24T02:31:56.233" v="1850" actId="20577"/>
        <pc:sldMkLst>
          <pc:docMk/>
          <pc:sldMk cId="3414050438" sldId="1945"/>
        </pc:sldMkLst>
      </pc:sldChg>
      <pc:sldChg chg="modTransition">
        <pc:chgData name="Cesar De la Torre" userId="f9c14db2e5fef70d" providerId="LiveId" clId="{9E8F3064-462D-4DF0-B71F-5EEAC00AF8CB}" dt="2018-09-24T02:31:56.233" v="1850" actId="20577"/>
        <pc:sldMkLst>
          <pc:docMk/>
          <pc:sldMk cId="4047430506" sldId="1946"/>
        </pc:sldMkLst>
      </pc:sldChg>
      <pc:sldChg chg="modTransition">
        <pc:chgData name="Cesar De la Torre" userId="f9c14db2e5fef70d" providerId="LiveId" clId="{9E8F3064-462D-4DF0-B71F-5EEAC00AF8CB}" dt="2018-09-24T02:31:56.233" v="1850" actId="20577"/>
        <pc:sldMkLst>
          <pc:docMk/>
          <pc:sldMk cId="1399770260" sldId="1947"/>
        </pc:sldMkLst>
      </pc:sldChg>
      <pc:sldChg chg="modTransition">
        <pc:chgData name="Cesar De la Torre" userId="f9c14db2e5fef70d" providerId="LiveId" clId="{9E8F3064-462D-4DF0-B71F-5EEAC00AF8CB}" dt="2018-09-24T02:31:56.233" v="1850" actId="20577"/>
        <pc:sldMkLst>
          <pc:docMk/>
          <pc:sldMk cId="2512517448" sldId="1948"/>
        </pc:sldMkLst>
      </pc:sldChg>
      <pc:sldChg chg="modTransition">
        <pc:chgData name="Cesar De la Torre" userId="f9c14db2e5fef70d" providerId="LiveId" clId="{9E8F3064-462D-4DF0-B71F-5EEAC00AF8CB}" dt="2018-09-24T02:31:56.233" v="1850" actId="20577"/>
        <pc:sldMkLst>
          <pc:docMk/>
          <pc:sldMk cId="330430131" sldId="1949"/>
        </pc:sldMkLst>
      </pc:sldChg>
      <pc:sldChg chg="modTransition">
        <pc:chgData name="Cesar De la Torre" userId="f9c14db2e5fef70d" providerId="LiveId" clId="{9E8F3064-462D-4DF0-B71F-5EEAC00AF8CB}" dt="2018-09-24T02:31:56.233" v="1850" actId="20577"/>
        <pc:sldMkLst>
          <pc:docMk/>
          <pc:sldMk cId="1699571443" sldId="1950"/>
        </pc:sldMkLst>
      </pc:sldChg>
      <pc:sldChg chg="modTransition">
        <pc:chgData name="Cesar De la Torre" userId="f9c14db2e5fef70d" providerId="LiveId" clId="{9E8F3064-462D-4DF0-B71F-5EEAC00AF8CB}" dt="2018-09-24T02:31:56.233" v="1850" actId="20577"/>
        <pc:sldMkLst>
          <pc:docMk/>
          <pc:sldMk cId="259633402" sldId="1951"/>
        </pc:sldMkLst>
      </pc:sldChg>
      <pc:sldChg chg="modTransition">
        <pc:chgData name="Cesar De la Torre" userId="f9c14db2e5fef70d" providerId="LiveId" clId="{9E8F3064-462D-4DF0-B71F-5EEAC00AF8CB}" dt="2018-09-24T02:31:56.233" v="1850" actId="20577"/>
        <pc:sldMkLst>
          <pc:docMk/>
          <pc:sldMk cId="4139978046" sldId="1952"/>
        </pc:sldMkLst>
      </pc:sldChg>
      <pc:sldChg chg="modTransition">
        <pc:chgData name="Cesar De la Torre" userId="f9c14db2e5fef70d" providerId="LiveId" clId="{9E8F3064-462D-4DF0-B71F-5EEAC00AF8CB}" dt="2018-09-24T02:31:56.233" v="1850" actId="20577"/>
        <pc:sldMkLst>
          <pc:docMk/>
          <pc:sldMk cId="1878899758" sldId="1953"/>
        </pc:sldMkLst>
      </pc:sldChg>
      <pc:sldChg chg="modTransition">
        <pc:chgData name="Cesar De la Torre" userId="f9c14db2e5fef70d" providerId="LiveId" clId="{9E8F3064-462D-4DF0-B71F-5EEAC00AF8CB}" dt="2018-09-24T02:31:56.233" v="1850" actId="20577"/>
        <pc:sldMkLst>
          <pc:docMk/>
          <pc:sldMk cId="864830976" sldId="1954"/>
        </pc:sldMkLst>
      </pc:sldChg>
      <pc:sldChg chg="modTransition">
        <pc:chgData name="Cesar De la Torre" userId="f9c14db2e5fef70d" providerId="LiveId" clId="{9E8F3064-462D-4DF0-B71F-5EEAC00AF8CB}" dt="2018-09-24T02:31:56.233" v="1850" actId="20577"/>
        <pc:sldMkLst>
          <pc:docMk/>
          <pc:sldMk cId="3952319139" sldId="1955"/>
        </pc:sldMkLst>
      </pc:sldChg>
      <pc:sldChg chg="modTransition">
        <pc:chgData name="Cesar De la Torre" userId="f9c14db2e5fef70d" providerId="LiveId" clId="{9E8F3064-462D-4DF0-B71F-5EEAC00AF8CB}" dt="2018-09-24T02:31:56.233" v="1850" actId="20577"/>
        <pc:sldMkLst>
          <pc:docMk/>
          <pc:sldMk cId="4210470897" sldId="1956"/>
        </pc:sldMkLst>
      </pc:sldChg>
      <pc:sldChg chg="modTransition">
        <pc:chgData name="Cesar De la Torre" userId="f9c14db2e5fef70d" providerId="LiveId" clId="{9E8F3064-462D-4DF0-B71F-5EEAC00AF8CB}" dt="2018-09-24T02:31:56.233" v="1850" actId="20577"/>
        <pc:sldMkLst>
          <pc:docMk/>
          <pc:sldMk cId="3285549209" sldId="1960"/>
        </pc:sldMkLst>
      </pc:sldChg>
      <pc:sldChg chg="modTransition">
        <pc:chgData name="Cesar De la Torre" userId="f9c14db2e5fef70d" providerId="LiveId" clId="{9E8F3064-462D-4DF0-B71F-5EEAC00AF8CB}" dt="2018-09-24T02:31:56.233" v="1850" actId="20577"/>
        <pc:sldMkLst>
          <pc:docMk/>
          <pc:sldMk cId="2595487545" sldId="1961"/>
        </pc:sldMkLst>
      </pc:sldChg>
      <pc:sldChg chg="modTransition">
        <pc:chgData name="Cesar De la Torre" userId="f9c14db2e5fef70d" providerId="LiveId" clId="{9E8F3064-462D-4DF0-B71F-5EEAC00AF8CB}" dt="2018-09-24T02:31:56.233" v="1850" actId="20577"/>
        <pc:sldMkLst>
          <pc:docMk/>
          <pc:sldMk cId="2969203766" sldId="1962"/>
        </pc:sldMkLst>
      </pc:sldChg>
      <pc:sldChg chg="modTransition">
        <pc:chgData name="Cesar De la Torre" userId="f9c14db2e5fef70d" providerId="LiveId" clId="{9E8F3064-462D-4DF0-B71F-5EEAC00AF8CB}" dt="2018-09-24T02:31:56.233" v="1850" actId="20577"/>
        <pc:sldMkLst>
          <pc:docMk/>
          <pc:sldMk cId="2194209162" sldId="1963"/>
        </pc:sldMkLst>
      </pc:sldChg>
      <pc:sldChg chg="modTransition">
        <pc:chgData name="Cesar De la Torre" userId="f9c14db2e5fef70d" providerId="LiveId" clId="{9E8F3064-462D-4DF0-B71F-5EEAC00AF8CB}" dt="2018-09-24T02:31:56.233" v="1850" actId="20577"/>
        <pc:sldMkLst>
          <pc:docMk/>
          <pc:sldMk cId="1554812806" sldId="1964"/>
        </pc:sldMkLst>
      </pc:sldChg>
      <pc:sldChg chg="addSp delSp modSp">
        <pc:chgData name="Cesar De la Torre" userId="f9c14db2e5fef70d" providerId="LiveId" clId="{9E8F3064-462D-4DF0-B71F-5EEAC00AF8CB}" dt="2018-09-24T02:28:40.021" v="1824" actId="20577"/>
        <pc:sldMkLst>
          <pc:docMk/>
          <pc:sldMk cId="618503327" sldId="1981"/>
        </pc:sldMkLst>
        <pc:spChg chg="mod">
          <ac:chgData name="Cesar De la Torre" userId="f9c14db2e5fef70d" providerId="LiveId" clId="{9E8F3064-462D-4DF0-B71F-5EEAC00AF8CB}" dt="2018-09-24T02:28:40.021" v="1824" actId="20577"/>
          <ac:spMkLst>
            <pc:docMk/>
            <pc:sldMk cId="618503327" sldId="1981"/>
            <ac:spMk id="22" creationId="{FC6BE01A-39DC-48FF-9422-5F9213F68872}"/>
          </ac:spMkLst>
        </pc:spChg>
        <pc:picChg chg="add">
          <ac:chgData name="Cesar De la Torre" userId="f9c14db2e5fef70d" providerId="LiveId" clId="{9E8F3064-462D-4DF0-B71F-5EEAC00AF8CB}" dt="2018-09-18T18:59:25.128" v="417" actId="2696"/>
          <ac:picMkLst>
            <pc:docMk/>
            <pc:sldMk cId="618503327" sldId="1981"/>
            <ac:picMk id="12" creationId="{F5EE6D3A-BED5-4DDA-9C66-0F9EB7D9C061}"/>
          </ac:picMkLst>
        </pc:picChg>
        <pc:picChg chg="del">
          <ac:chgData name="Cesar De la Torre" userId="f9c14db2e5fef70d" providerId="LiveId" clId="{9E8F3064-462D-4DF0-B71F-5EEAC00AF8CB}" dt="2018-09-18T18:58:49.650" v="416" actId="478"/>
          <ac:picMkLst>
            <pc:docMk/>
            <pc:sldMk cId="618503327" sldId="1981"/>
            <ac:picMk id="21" creationId="{ADC19C9E-CEDE-4090-8844-A5BECD6F8990}"/>
          </ac:picMkLst>
        </pc:picChg>
      </pc:sldChg>
      <pc:sldChg chg="addSp delSp modSp add delAnim modAnim modNotesTx">
        <pc:chgData name="Cesar De la Torre" userId="f9c14db2e5fef70d" providerId="LiveId" clId="{9E8F3064-462D-4DF0-B71F-5EEAC00AF8CB}" dt="2018-09-26T02:20:21.005" v="2524" actId="20577"/>
        <pc:sldMkLst>
          <pc:docMk/>
          <pc:sldMk cId="3288213957" sldId="1982"/>
        </pc:sldMkLst>
        <pc:spChg chg="mod">
          <ac:chgData name="Cesar De la Torre" userId="f9c14db2e5fef70d" providerId="LiveId" clId="{9E8F3064-462D-4DF0-B71F-5EEAC00AF8CB}" dt="2018-09-20T18:03:45.952" v="1280" actId="1076"/>
          <ac:spMkLst>
            <pc:docMk/>
            <pc:sldMk cId="3288213957" sldId="1982"/>
            <ac:spMk id="2" creationId="{11132178-4605-4E8F-AC38-D3B63D907342}"/>
          </ac:spMkLst>
        </pc:spChg>
        <pc:spChg chg="add mod">
          <ac:chgData name="Cesar De la Torre" userId="f9c14db2e5fef70d" providerId="LiveId" clId="{9E8F3064-462D-4DF0-B71F-5EEAC00AF8CB}" dt="2018-09-20T18:05:33.306" v="1338" actId="1036"/>
          <ac:spMkLst>
            <pc:docMk/>
            <pc:sldMk cId="3288213957" sldId="1982"/>
            <ac:spMk id="4" creationId="{E9460CDF-AABC-442D-B38C-2575AAE72CCF}"/>
          </ac:spMkLst>
        </pc:spChg>
        <pc:spChg chg="add del mod">
          <ac:chgData name="Cesar De la Torre" userId="f9c14db2e5fef70d" providerId="LiveId" clId="{9E8F3064-462D-4DF0-B71F-5EEAC00AF8CB}" dt="2018-09-20T17:48:30.310" v="904" actId="478"/>
          <ac:spMkLst>
            <pc:docMk/>
            <pc:sldMk cId="3288213957" sldId="1982"/>
            <ac:spMk id="5" creationId="{88954C73-CB08-42F6-922B-018DEE827C38}"/>
          </ac:spMkLst>
        </pc:spChg>
        <pc:spChg chg="add mod">
          <ac:chgData name="Cesar De la Torre" userId="f9c14db2e5fef70d" providerId="LiveId" clId="{9E8F3064-462D-4DF0-B71F-5EEAC00AF8CB}" dt="2018-09-20T18:05:33.306" v="1338" actId="1036"/>
          <ac:spMkLst>
            <pc:docMk/>
            <pc:sldMk cId="3288213957" sldId="1982"/>
            <ac:spMk id="6" creationId="{323A75F2-4099-41E8-A91E-C39B161CC732}"/>
          </ac:spMkLst>
        </pc:spChg>
        <pc:spChg chg="add mod">
          <ac:chgData name="Cesar De la Torre" userId="f9c14db2e5fef70d" providerId="LiveId" clId="{9E8F3064-462D-4DF0-B71F-5EEAC00AF8CB}" dt="2018-09-20T18:05:33.306" v="1338" actId="1036"/>
          <ac:spMkLst>
            <pc:docMk/>
            <pc:sldMk cId="3288213957" sldId="1982"/>
            <ac:spMk id="7" creationId="{3BCCD766-58D8-4B86-8C2A-64B6B0329851}"/>
          </ac:spMkLst>
        </pc:spChg>
        <pc:spChg chg="add mod">
          <ac:chgData name="Cesar De la Torre" userId="f9c14db2e5fef70d" providerId="LiveId" clId="{9E8F3064-462D-4DF0-B71F-5EEAC00AF8CB}" dt="2018-09-26T02:20:21.005" v="2524" actId="20577"/>
          <ac:spMkLst>
            <pc:docMk/>
            <pc:sldMk cId="3288213957" sldId="1982"/>
            <ac:spMk id="8" creationId="{D3A03815-4C30-4F5D-BB2C-625064A45802}"/>
          </ac:spMkLst>
        </pc:spChg>
        <pc:spChg chg="add del mod">
          <ac:chgData name="Cesar De la Torre" userId="f9c14db2e5fef70d" providerId="LiveId" clId="{9E8F3064-462D-4DF0-B71F-5EEAC00AF8CB}" dt="2018-09-20T18:05:18.169" v="1334" actId="20577"/>
          <ac:spMkLst>
            <pc:docMk/>
            <pc:sldMk cId="3288213957" sldId="1982"/>
            <ac:spMk id="13" creationId="{25BFA69E-4376-4313-A36C-8F599360B21E}"/>
          </ac:spMkLst>
        </pc:spChg>
        <pc:picChg chg="add del mod">
          <ac:chgData name="Cesar De la Torre" userId="f9c14db2e5fef70d" providerId="LiveId" clId="{9E8F3064-462D-4DF0-B71F-5EEAC00AF8CB}" dt="2018-09-20T17:42:06.170" v="762" actId="478"/>
          <ac:picMkLst>
            <pc:docMk/>
            <pc:sldMk cId="3288213957" sldId="1982"/>
            <ac:picMk id="3" creationId="{8CA8D101-5297-423C-809F-3CD8461F2AD9}"/>
          </ac:picMkLst>
        </pc:picChg>
        <pc:picChg chg="add mod modCrop">
          <ac:chgData name="Cesar De la Torre" userId="f9c14db2e5fef70d" providerId="LiveId" clId="{9E8F3064-462D-4DF0-B71F-5EEAC00AF8CB}" dt="2018-09-26T02:20:12.656" v="2523" actId="1076"/>
          <ac:picMkLst>
            <pc:docMk/>
            <pc:sldMk cId="3288213957" sldId="1982"/>
            <ac:picMk id="11" creationId="{B29D6834-B4A1-4E53-A3C3-5AFDA42CD649}"/>
          </ac:picMkLst>
        </pc:picChg>
        <pc:picChg chg="add mod modCrop">
          <ac:chgData name="Cesar De la Torre" userId="f9c14db2e5fef70d" providerId="LiveId" clId="{9E8F3064-462D-4DF0-B71F-5EEAC00AF8CB}" dt="2018-09-26T02:20:12.656" v="2523" actId="1076"/>
          <ac:picMkLst>
            <pc:docMk/>
            <pc:sldMk cId="3288213957" sldId="1982"/>
            <ac:picMk id="13" creationId="{12C49762-EE23-42EA-A35B-512FBBC16A0D}"/>
          </ac:picMkLst>
        </pc:picChg>
        <pc:picChg chg="add mod modCrop">
          <ac:chgData name="Cesar De la Torre" userId="f9c14db2e5fef70d" providerId="LiveId" clId="{9E8F3064-462D-4DF0-B71F-5EEAC00AF8CB}" dt="2018-09-20T18:03:53.430" v="1281" actId="1076"/>
          <ac:picMkLst>
            <pc:docMk/>
            <pc:sldMk cId="3288213957" sldId="1982"/>
            <ac:picMk id="1026" creationId="{63D4C70C-BAC9-40CB-B7EF-3DE884F6D781}"/>
          </ac:picMkLst>
        </pc:picChg>
        <pc:cxnChg chg="add mod">
          <ac:chgData name="Cesar De la Torre" userId="f9c14db2e5fef70d" providerId="LiveId" clId="{9E8F3064-462D-4DF0-B71F-5EEAC00AF8CB}" dt="2018-09-20T18:05:33.306" v="1338" actId="1036"/>
          <ac:cxnSpMkLst>
            <pc:docMk/>
            <pc:sldMk cId="3288213957" sldId="1982"/>
            <ac:cxnSpMk id="10" creationId="{4EB253EF-7988-44BB-BEB7-EEE8B0DFE649}"/>
          </ac:cxnSpMkLst>
        </pc:cxnChg>
        <pc:cxnChg chg="add mod">
          <ac:chgData name="Cesar De la Torre" userId="f9c14db2e5fef70d" providerId="LiveId" clId="{9E8F3064-462D-4DF0-B71F-5EEAC00AF8CB}" dt="2018-09-20T18:05:33.306" v="1338" actId="1036"/>
          <ac:cxnSpMkLst>
            <pc:docMk/>
            <pc:sldMk cId="3288213957" sldId="1982"/>
            <ac:cxnSpMk id="12" creationId="{E49BC2CE-FF10-4224-84E2-AFCCFBE694AC}"/>
          </ac:cxnSpMkLst>
        </pc:cxnChg>
      </pc:sldChg>
      <pc:sldChg chg="addSp delSp modSp add ord modTransition modNotesTx">
        <pc:chgData name="Cesar De la Torre" userId="f9c14db2e5fef70d" providerId="LiveId" clId="{9E8F3064-462D-4DF0-B71F-5EEAC00AF8CB}" dt="2018-09-27T14:20:59.486" v="2648" actId="114"/>
        <pc:sldMkLst>
          <pc:docMk/>
          <pc:sldMk cId="1008422455" sldId="1983"/>
        </pc:sldMkLst>
        <pc:spChg chg="mod">
          <ac:chgData name="Cesar De la Torre" userId="f9c14db2e5fef70d" providerId="LiveId" clId="{9E8F3064-462D-4DF0-B71F-5EEAC00AF8CB}" dt="2018-09-25T15:37:15.872" v="2061" actId="20577"/>
          <ac:spMkLst>
            <pc:docMk/>
            <pc:sldMk cId="1008422455" sldId="1983"/>
            <ac:spMk id="2" creationId="{E9A3C930-438F-42A8-93C9-C3DC9B5F9B5B}"/>
          </ac:spMkLst>
        </pc:spChg>
        <pc:spChg chg="add mod">
          <ac:chgData name="Cesar De la Torre" userId="f9c14db2e5fef70d" providerId="LiveId" clId="{9E8F3064-462D-4DF0-B71F-5EEAC00AF8CB}" dt="2018-09-27T14:20:59.486" v="2648" actId="114"/>
          <ac:spMkLst>
            <pc:docMk/>
            <pc:sldMk cId="1008422455" sldId="1983"/>
            <ac:spMk id="4" creationId="{87C5F473-5597-4E64-8FE6-8F7540FE2A52}"/>
          </ac:spMkLst>
        </pc:spChg>
        <pc:spChg chg="add mod">
          <ac:chgData name="Cesar De la Torre" userId="f9c14db2e5fef70d" providerId="LiveId" clId="{9E8F3064-462D-4DF0-B71F-5EEAC00AF8CB}" dt="2018-09-25T15:37:00.186" v="2034" actId="1076"/>
          <ac:spMkLst>
            <pc:docMk/>
            <pc:sldMk cId="1008422455" sldId="1983"/>
            <ac:spMk id="6" creationId="{470847A9-C4FC-45C8-BAB2-322CA8386DFE}"/>
          </ac:spMkLst>
        </pc:spChg>
        <pc:picChg chg="add mod">
          <ac:chgData name="Cesar De la Torre" userId="f9c14db2e5fef70d" providerId="LiveId" clId="{9E8F3064-462D-4DF0-B71F-5EEAC00AF8CB}" dt="2018-09-25T15:37:00.186" v="2034" actId="1076"/>
          <ac:picMkLst>
            <pc:docMk/>
            <pc:sldMk cId="1008422455" sldId="1983"/>
            <ac:picMk id="3" creationId="{E8AC7DA0-8B3C-467F-BE29-F26838668E51}"/>
          </ac:picMkLst>
        </pc:picChg>
        <pc:picChg chg="add mod">
          <ac:chgData name="Cesar De la Torre" userId="f9c14db2e5fef70d" providerId="LiveId" clId="{9E8F3064-462D-4DF0-B71F-5EEAC00AF8CB}" dt="2018-09-25T15:37:00.186" v="2034" actId="1076"/>
          <ac:picMkLst>
            <pc:docMk/>
            <pc:sldMk cId="1008422455" sldId="1983"/>
            <ac:picMk id="1026" creationId="{E1126555-DF48-481C-8588-C1AB5DEC355C}"/>
          </ac:picMkLst>
        </pc:picChg>
        <pc:cxnChg chg="add del mod">
          <ac:chgData name="Cesar De la Torre" userId="f9c14db2e5fef70d" providerId="LiveId" clId="{9E8F3064-462D-4DF0-B71F-5EEAC00AF8CB}" dt="2018-09-25T15:36:50.555" v="2033" actId="478"/>
          <ac:cxnSpMkLst>
            <pc:docMk/>
            <pc:sldMk cId="1008422455" sldId="1983"/>
            <ac:cxnSpMk id="7" creationId="{84409BF3-2F14-468A-90E4-6C7D853705A0}"/>
          </ac:cxnSpMkLst>
        </pc:cxnChg>
      </pc:sldChg>
      <pc:sldChg chg="addSp delSp modSp add ord">
        <pc:chgData name="Cesar De la Torre" userId="f9c14db2e5fef70d" providerId="LiveId" clId="{9E8F3064-462D-4DF0-B71F-5EEAC00AF8CB}" dt="2018-09-27T14:44:11.001" v="2862" actId="1076"/>
        <pc:sldMkLst>
          <pc:docMk/>
          <pc:sldMk cId="4282820080" sldId="1985"/>
        </pc:sldMkLst>
        <pc:spChg chg="del">
          <ac:chgData name="Cesar De la Torre" userId="f9c14db2e5fef70d" providerId="LiveId" clId="{9E8F3064-462D-4DF0-B71F-5EEAC00AF8CB}" dt="2018-09-26T00:55:27.898" v="2077" actId="1076"/>
          <ac:spMkLst>
            <pc:docMk/>
            <pc:sldMk cId="4282820080" sldId="1985"/>
            <ac:spMk id="2" creationId="{4427BE2B-9C60-4E3C-9832-17C004D47697}"/>
          </ac:spMkLst>
        </pc:spChg>
        <pc:spChg chg="add mod">
          <ac:chgData name="Cesar De la Torre" userId="f9c14db2e5fef70d" providerId="LiveId" clId="{9E8F3064-462D-4DF0-B71F-5EEAC00AF8CB}" dt="2018-09-26T01:00:06.578" v="2131" actId="1076"/>
          <ac:spMkLst>
            <pc:docMk/>
            <pc:sldMk cId="4282820080" sldId="1985"/>
            <ac:spMk id="5" creationId="{55D70E2E-2155-4D22-AAF5-13C014CF938E}"/>
          </ac:spMkLst>
        </pc:spChg>
        <pc:spChg chg="add mod">
          <ac:chgData name="Cesar De la Torre" userId="f9c14db2e5fef70d" providerId="LiveId" clId="{9E8F3064-462D-4DF0-B71F-5EEAC00AF8CB}" dt="2018-09-27T14:44:11.001" v="2862" actId="1076"/>
          <ac:spMkLst>
            <pc:docMk/>
            <pc:sldMk cId="4282820080" sldId="1985"/>
            <ac:spMk id="6" creationId="{40B23A77-8F8E-4C5F-A50B-7ED8A0B8BDEA}"/>
          </ac:spMkLst>
        </pc:spChg>
        <pc:picChg chg="add mod">
          <ac:chgData name="Cesar De la Torre" userId="f9c14db2e5fef70d" providerId="LiveId" clId="{9E8F3064-462D-4DF0-B71F-5EEAC00AF8CB}" dt="2018-09-26T01:00:11.653" v="2133" actId="1076"/>
          <ac:picMkLst>
            <pc:docMk/>
            <pc:sldMk cId="4282820080" sldId="1985"/>
            <ac:picMk id="4" creationId="{E02BC1C6-B20D-49A8-BBBF-FED9FFBDBAFD}"/>
          </ac:picMkLst>
        </pc:picChg>
      </pc:sldChg>
      <pc:sldChg chg="modSp">
        <pc:chgData name="Cesar De la Torre" userId="f9c14db2e5fef70d" providerId="LiveId" clId="{9E8F3064-462D-4DF0-B71F-5EEAC00AF8CB}" dt="2018-09-26T01:02:24.124" v="2220" actId="113"/>
        <pc:sldMkLst>
          <pc:docMk/>
          <pc:sldMk cId="34935364" sldId="1986"/>
        </pc:sldMkLst>
        <pc:spChg chg="mod">
          <ac:chgData name="Cesar De la Torre" userId="f9c14db2e5fef70d" providerId="LiveId" clId="{9E8F3064-462D-4DF0-B71F-5EEAC00AF8CB}" dt="2018-09-26T01:02:24.124" v="2220" actId="113"/>
          <ac:spMkLst>
            <pc:docMk/>
            <pc:sldMk cId="34935364" sldId="1986"/>
            <ac:spMk id="2" creationId="{00000000-0000-0000-0000-000000000000}"/>
          </ac:spMkLst>
        </pc:spChg>
      </pc:sldChg>
      <pc:sldChg chg="addSp modSp add">
        <pc:chgData name="Cesar De la Torre" userId="f9c14db2e5fef70d" providerId="LiveId" clId="{9E8F3064-462D-4DF0-B71F-5EEAC00AF8CB}" dt="2018-09-28T12:51:28.877" v="3352" actId="20577"/>
        <pc:sldMkLst>
          <pc:docMk/>
          <pc:sldMk cId="1281938594" sldId="1987"/>
        </pc:sldMkLst>
        <pc:spChg chg="add mod">
          <ac:chgData name="Cesar De la Torre" userId="f9c14db2e5fef70d" providerId="LiveId" clId="{9E8F3064-462D-4DF0-B71F-5EEAC00AF8CB}" dt="2018-09-28T12:51:28.877" v="3352" actId="20577"/>
          <ac:spMkLst>
            <pc:docMk/>
            <pc:sldMk cId="1281938594" sldId="1987"/>
            <ac:spMk id="2" creationId="{70B025C8-C633-4691-9E6B-018385F0D1AF}"/>
          </ac:spMkLst>
        </pc:spChg>
        <pc:spChg chg="add mod">
          <ac:chgData name="Cesar De la Torre" userId="f9c14db2e5fef70d" providerId="LiveId" clId="{9E8F3064-462D-4DF0-B71F-5EEAC00AF8CB}" dt="2018-09-27T20:42:30.559" v="3277" actId="20577"/>
          <ac:spMkLst>
            <pc:docMk/>
            <pc:sldMk cId="1281938594" sldId="1987"/>
            <ac:spMk id="3" creationId="{D2A32EB4-6F89-449B-AB55-EB92DAADF4B8}"/>
          </ac:spMkLst>
        </pc:spChg>
      </pc:sldChg>
      <pc:sldMasterChg chg="delSldLayout">
        <pc:chgData name="Cesar De la Torre" userId="f9c14db2e5fef70d" providerId="LiveId" clId="{9E8F3064-462D-4DF0-B71F-5EEAC00AF8CB}" dt="2018-09-19T21:17:05.998" v="676" actId="2696"/>
        <pc:sldMasterMkLst>
          <pc:docMk/>
          <pc:sldMasterMk cId="1735593722" sldId="2147484946"/>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8/30/2019 10:52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8/30/2019 10:52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spnetmonsters.com/2016/08/2016-08-27-httpclientwron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dev-spaces/quickstart-netcore-visualstudio"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8/30/2019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087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320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TechReady 23</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8/30/2019 10:52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25</a:t>
            </a:fld>
            <a:endParaRPr lang="en-US" sz="1800" kern="0" dirty="0">
              <a:solidFill>
                <a:sysClr val="windowText" lastClr="000000"/>
              </a:solidFill>
            </a:endParaRPr>
          </a:p>
        </p:txBody>
      </p:sp>
    </p:spTree>
    <p:extLst>
      <p:ext uri="{BB962C8B-B14F-4D97-AF65-F5344CB8AC3E}">
        <p14:creationId xmlns:p14="http://schemas.microsoft.com/office/powerpoint/2010/main" val="981615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TechReady 23</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8/30/2019 10:52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26</a:t>
            </a:fld>
            <a:endParaRPr lang="en-US" sz="1800" kern="0" dirty="0">
              <a:solidFill>
                <a:sysClr val="windowText" lastClr="000000"/>
              </a:solidFill>
            </a:endParaRPr>
          </a:p>
        </p:txBody>
      </p:sp>
    </p:spTree>
    <p:extLst>
      <p:ext uri="{BB962C8B-B14F-4D97-AF65-F5344CB8AC3E}">
        <p14:creationId xmlns:p14="http://schemas.microsoft.com/office/powerpoint/2010/main" val="416040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8/30/2019 10:52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27</a:t>
            </a:fld>
            <a:endParaRPr lang="en-US" dirty="0">
              <a:solidFill>
                <a:prstClr val="black"/>
              </a:solidFill>
            </a:endParaRPr>
          </a:p>
        </p:txBody>
      </p:sp>
    </p:spTree>
    <p:extLst>
      <p:ext uri="{BB962C8B-B14F-4D97-AF65-F5344CB8AC3E}">
        <p14:creationId xmlns:p14="http://schemas.microsoft.com/office/powerpoint/2010/main" val="932252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TechReady 23</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8/30/2019 10:52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28</a:t>
            </a:fld>
            <a:endParaRPr lang="en-US" sz="1800" kern="0" dirty="0">
              <a:solidFill>
                <a:sysClr val="windowText" lastClr="000000"/>
              </a:solidFill>
            </a:endParaRPr>
          </a:p>
        </p:txBody>
      </p:sp>
    </p:spTree>
    <p:extLst>
      <p:ext uri="{BB962C8B-B14F-4D97-AF65-F5344CB8AC3E}">
        <p14:creationId xmlns:p14="http://schemas.microsoft.com/office/powerpoint/2010/main" val="351899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8/30/2019 10:52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30</a:t>
            </a:fld>
            <a:endParaRPr lang="en-US" dirty="0">
              <a:solidFill>
                <a:prstClr val="black"/>
              </a:solidFill>
            </a:endParaRPr>
          </a:p>
        </p:txBody>
      </p:sp>
    </p:spTree>
    <p:extLst>
      <p:ext uri="{BB962C8B-B14F-4D97-AF65-F5344CB8AC3E}">
        <p14:creationId xmlns:p14="http://schemas.microsoft.com/office/powerpoint/2010/main" val="949600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8/30/2019 10:52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31</a:t>
            </a:fld>
            <a:endParaRPr lang="en-US" dirty="0">
              <a:solidFill>
                <a:prstClr val="black"/>
              </a:solidFill>
            </a:endParaRPr>
          </a:p>
        </p:txBody>
      </p:sp>
    </p:spTree>
    <p:extLst>
      <p:ext uri="{BB962C8B-B14F-4D97-AF65-F5344CB8AC3E}">
        <p14:creationId xmlns:p14="http://schemas.microsoft.com/office/powerpoint/2010/main" val="409916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r>
              <a:rPr lang="zh-CN" altLang="en-US" b="1" dirty="0"/>
              <a:t>需要处理瞬态故障</a:t>
            </a:r>
          </a:p>
          <a:p>
            <a:pPr marL="0" indent="0" defTabSz="932238">
              <a:buFont typeface="Arial" panose="020B0604020202020204" pitchFamily="34" charset="0"/>
              <a:buNone/>
              <a:defRPr/>
            </a:pPr>
            <a:r>
              <a:rPr lang="zh-CN" altLang="en-US" b="1" dirty="0"/>
              <a:t>如今</a:t>
            </a:r>
            <a:r>
              <a:rPr lang="en-US" altLang="zh-CN" b="1" dirty="0"/>
              <a:t>, </a:t>
            </a:r>
            <a:r>
              <a:rPr lang="zh-CN" altLang="en-US" b="1" dirty="0"/>
              <a:t>基于云的应用程序和基于微服务的应用程序通常依赖于通过不可靠的网络与其他系统进行通信。由于网络问题、超时、子系统脱机、负载不足或无响应等瞬态故障</a:t>
            </a:r>
            <a:r>
              <a:rPr lang="en-US" altLang="zh-CN" b="1" dirty="0"/>
              <a:t>, </a:t>
            </a:r>
            <a:r>
              <a:rPr lang="zh-CN" altLang="en-US" b="1" dirty="0"/>
              <a:t>此类系统可能无法使用或无法访问。</a:t>
            </a:r>
          </a:p>
          <a:p>
            <a:pPr marL="0" indent="0" defTabSz="932238">
              <a:buFont typeface="Arial" panose="020B0604020202020204" pitchFamily="34" charset="0"/>
              <a:buNone/>
              <a:defRPr/>
            </a:pPr>
            <a:endParaRPr lang="zh-CN" altLang="en-US" b="1" dirty="0"/>
          </a:p>
          <a:p>
            <a:pPr marL="0" indent="0" defTabSz="932238">
              <a:buFont typeface="Arial" panose="020B0604020202020204" pitchFamily="34" charset="0"/>
              <a:buNone/>
              <a:defRPr/>
            </a:pPr>
            <a:r>
              <a:rPr lang="zh-CN" altLang="en-US" b="1" dirty="0"/>
              <a:t>将发生故障</a:t>
            </a:r>
            <a:r>
              <a:rPr lang="en-US" altLang="zh-CN" b="1" dirty="0"/>
              <a:t>-</a:t>
            </a:r>
            <a:r>
              <a:rPr lang="zh-CN" altLang="en-US" b="1" dirty="0"/>
              <a:t>尤其是云中的瞬态故障</a:t>
            </a:r>
          </a:p>
          <a:p>
            <a:pPr marL="0" indent="0" defTabSz="932238">
              <a:buFont typeface="Arial" panose="020B0604020202020204" pitchFamily="34" charset="0"/>
              <a:buNone/>
              <a:defRPr/>
            </a:pPr>
            <a:r>
              <a:rPr lang="zh-CN" altLang="en-US" b="1" dirty="0"/>
              <a:t>如果你认为事情会失败</a:t>
            </a:r>
            <a:r>
              <a:rPr lang="en-US" altLang="zh-CN" b="1" dirty="0"/>
              <a:t>, </a:t>
            </a:r>
            <a:r>
              <a:rPr lang="zh-CN" altLang="en-US" b="1" dirty="0"/>
              <a:t>你就为现实做好了准备</a:t>
            </a:r>
          </a:p>
          <a:p>
            <a:pPr marL="0" indent="0" defTabSz="932238">
              <a:buFont typeface="Arial" panose="020B0604020202020204" pitchFamily="34" charset="0"/>
              <a:buNone/>
              <a:defRPr/>
            </a:pPr>
            <a:endParaRPr lang="zh-CN" altLang="en-US" b="1" dirty="0"/>
          </a:p>
          <a:p>
            <a:pPr marL="0" indent="0" defTabSz="932238">
              <a:buFont typeface="Arial" panose="020B0604020202020204" pitchFamily="34" charset="0"/>
              <a:buNone/>
              <a:defRPr/>
            </a:pPr>
            <a:r>
              <a:rPr lang="zh-CN" altLang="en-US" b="1" dirty="0"/>
              <a:t>这不是避免失败的问题</a:t>
            </a:r>
            <a:r>
              <a:rPr lang="en-US" altLang="zh-CN" b="1" dirty="0"/>
              <a:t>, </a:t>
            </a:r>
            <a:r>
              <a:rPr lang="zh-CN" altLang="en-US" b="1" dirty="0"/>
              <a:t>而是在为事情失败时应该做什么做准备 </a:t>
            </a:r>
            <a:r>
              <a:rPr lang="en-US" altLang="zh-CN" b="1" dirty="0"/>
              <a:t>"</a:t>
            </a:r>
          </a:p>
          <a:p>
            <a:pPr marL="0" indent="0" defTabSz="932238">
              <a:buFont typeface="Arial" panose="020B0604020202020204" pitchFamily="34" charset="0"/>
              <a:buNone/>
              <a:defRPr/>
            </a:pPr>
            <a:endParaRPr lang="en-US" altLang="zh-CN" b="1" dirty="0"/>
          </a:p>
          <a:p>
            <a:pPr marL="0" indent="0" defTabSz="932238">
              <a:buFont typeface="Arial" panose="020B0604020202020204" pitchFamily="34" charset="0"/>
              <a:buNone/>
              <a:defRPr/>
            </a:pPr>
            <a:r>
              <a:rPr lang="zh-CN" altLang="en-US" b="1" dirty="0"/>
              <a:t>构建可靠的系统包含故障</a:t>
            </a:r>
            <a:r>
              <a:rPr lang="en-US" altLang="zh-CN" b="1" dirty="0"/>
              <a:t>, </a:t>
            </a:r>
            <a:r>
              <a:rPr lang="zh-CN" altLang="en-US" b="1" dirty="0"/>
              <a:t>并提供替代路径</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1048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974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endParaRPr lang="en-US" dirty="0"/>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6CE63F-9E7F-4C04-9D0D-FCA25A8E9E86}" type="datetime8">
              <a:rPr lang="en-US" smtClean="0"/>
              <a:t>8/30/2019 10:52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6138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2431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211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Docs: https://docs.microsoft.com/</a:t>
            </a:r>
            <a:r>
              <a:rPr lang="en-US" altLang="zh-CN" dirty="0"/>
              <a:t>zh-cn</a:t>
            </a:r>
            <a:r>
              <a:rPr lang="en-US" dirty="0"/>
              <a:t>/aspnet/core/fundamentals/http-requests?view=aspnetcore-2.1</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Sample: https://github.com/aspnet/HttpClientFactory/blob/dev/samples/HttpClientFactorySample/Program.cs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Polly and HttpClient factory: https://github.com/App-vNext/Polly/wiki/Polly-and-HttpClientFactory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r>
              <a:rPr lang="zh-CN" altLang="en-US" sz="1200" b="0" i="0" u="none" strike="noStrike" kern="1200" dirty="0">
                <a:solidFill>
                  <a:schemeClr val="tx1"/>
                </a:solidFill>
                <a:effectLst/>
                <a:latin typeface="+mn-lt"/>
                <a:ea typeface="+mn-ea"/>
                <a:cs typeface="+mn-cs"/>
              </a:rPr>
              <a:t>工厂优势</a:t>
            </a:r>
            <a:r>
              <a:rPr lang="en-US" altLang="zh-CN"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提供用于命名和配置逻辑 </a:t>
            </a:r>
            <a:r>
              <a:rPr lang="en-US" altLang="zh-CN" sz="1200" b="0" i="0" u="none" strike="noStrike" kern="1200" dirty="0" err="1">
                <a:solidFill>
                  <a:schemeClr val="tx1"/>
                </a:solidFill>
                <a:effectLst/>
                <a:latin typeface="+mn-lt"/>
                <a:ea typeface="+mn-ea"/>
                <a:cs typeface="+mn-cs"/>
              </a:rPr>
              <a:t>HttpClient</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实例的中心位置。例如</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可以注册 </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github</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客户端并将其配置为访问 </a:t>
            </a:r>
            <a:r>
              <a:rPr lang="en-US" altLang="zh-CN" sz="1200" b="0" i="0" u="none" strike="noStrike" kern="1200" dirty="0">
                <a:solidFill>
                  <a:schemeClr val="tx1"/>
                </a:solidFill>
                <a:effectLst/>
                <a:latin typeface="+mn-lt"/>
                <a:ea typeface="+mn-ea"/>
                <a:cs typeface="+mn-cs"/>
              </a:rPr>
              <a:t>GitHub</a:t>
            </a:r>
            <a:r>
              <a:rPr lang="zh-CN" altLang="en-US" sz="1200" b="0" i="0" u="none" strike="noStrike" kern="1200" dirty="0">
                <a:solidFill>
                  <a:schemeClr val="tx1"/>
                </a:solidFill>
                <a:effectLst/>
                <a:latin typeface="+mn-lt"/>
                <a:ea typeface="+mn-ea"/>
                <a:cs typeface="+mn-cs"/>
              </a:rPr>
              <a:t>。可以为其他目的注册默认客户端。</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通过在 </a:t>
            </a:r>
            <a:r>
              <a:rPr lang="en-US" altLang="zh-CN" sz="1200" b="0" i="0" u="none" strike="noStrike" kern="1200" dirty="0" err="1">
                <a:solidFill>
                  <a:schemeClr val="tx1"/>
                </a:solidFill>
                <a:effectLst/>
                <a:latin typeface="+mn-lt"/>
                <a:ea typeface="+mn-ea"/>
                <a:cs typeface="+mn-cs"/>
              </a:rPr>
              <a:t>HttpClient</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中委派处理程序</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统一传出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中间件</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的概念</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并为基于污染的中间件提供扩展以利用这一点。</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管理基础 </a:t>
            </a:r>
            <a:r>
              <a:rPr lang="en-US" altLang="zh-CN" sz="1200" b="0" i="0" u="none" strike="noStrike" kern="1200" dirty="0" err="1">
                <a:solidFill>
                  <a:schemeClr val="tx1"/>
                </a:solidFill>
                <a:effectLst/>
                <a:latin typeface="+mn-lt"/>
                <a:ea typeface="+mn-ea"/>
                <a:cs typeface="+mn-cs"/>
              </a:rPr>
              <a:t>Httpclient</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消息处理程序实例的池和生存期</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以避免在手动管理 </a:t>
            </a:r>
            <a:r>
              <a:rPr lang="en-US" altLang="zh-CN" sz="1200" b="0" i="0" u="none" strike="noStrike" kern="1200" dirty="0" err="1">
                <a:solidFill>
                  <a:schemeClr val="tx1"/>
                </a:solidFill>
                <a:effectLst/>
                <a:latin typeface="+mn-lt"/>
                <a:ea typeface="+mn-ea"/>
                <a:cs typeface="+mn-cs"/>
              </a:rPr>
              <a:t>HttpClient</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生存期时出现常见的 </a:t>
            </a:r>
            <a:r>
              <a:rPr lang="en-US" altLang="zh-CN" sz="1200" b="0" i="0" u="none" strike="noStrike" kern="1200" dirty="0">
                <a:solidFill>
                  <a:schemeClr val="tx1"/>
                </a:solidFill>
                <a:effectLst/>
                <a:latin typeface="+mn-lt"/>
                <a:ea typeface="+mn-ea"/>
                <a:cs typeface="+mn-cs"/>
              </a:rPr>
              <a:t>DNS </a:t>
            </a:r>
            <a:r>
              <a:rPr lang="zh-CN" altLang="en-US" sz="1200" b="0" i="0" u="none" strike="noStrike" kern="1200" dirty="0">
                <a:solidFill>
                  <a:schemeClr val="tx1"/>
                </a:solidFill>
                <a:effectLst/>
                <a:latin typeface="+mn-lt"/>
                <a:ea typeface="+mn-ea"/>
                <a:cs typeface="+mn-cs"/>
              </a:rPr>
              <a:t>问题。</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为通过工厂创建的客户端发送的所有请求添加可配置的日志记录体验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通过 </a:t>
            </a:r>
            <a:r>
              <a:rPr lang="en-US" altLang="zh-CN" sz="1200" b="0" i="0" u="none" strike="noStrike" kern="1200" dirty="0" err="1">
                <a:solidFill>
                  <a:schemeClr val="tx1"/>
                </a:solidFill>
                <a:effectLst/>
                <a:latin typeface="+mn-lt"/>
                <a:ea typeface="+mn-ea"/>
                <a:cs typeface="+mn-cs"/>
              </a:rPr>
              <a:t>ILogger</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lang="en-US" dirty="0">
              <a:sym typeface="Wingdings" panose="05000000000000000000" pitchFamily="2" charset="2"/>
            </a:endParaRPr>
          </a:p>
          <a:p>
            <a:pPr fontAlgn="base"/>
            <a:r>
              <a:rPr lang="en-US" sz="1200" b="1" i="0" kern="1200" dirty="0">
                <a:solidFill>
                  <a:schemeClr val="tx1"/>
                </a:solidFill>
                <a:effectLst/>
                <a:latin typeface="+mn-lt"/>
                <a:ea typeface="+mn-ea"/>
                <a:cs typeface="+mn-cs"/>
              </a:rPr>
              <a:t>HttpClient lifetimes</a:t>
            </a:r>
          </a:p>
          <a:p>
            <a:r>
              <a:rPr lang="en-US" sz="1200" b="0" i="0" u="none" strike="noStrike" kern="1200" dirty="0">
                <a:solidFill>
                  <a:schemeClr val="tx1"/>
                </a:solidFill>
                <a:effectLst/>
                <a:latin typeface="+mn-lt"/>
                <a:ea typeface="+mn-ea"/>
                <a:cs typeface="+mn-cs"/>
              </a:rPr>
              <a:t>Each time </a:t>
            </a:r>
            <a:r>
              <a:rPr lang="en-US" sz="1200" b="0" i="0" u="none" strike="noStrike" kern="1200" dirty="0" err="1">
                <a:solidFill>
                  <a:schemeClr val="tx1"/>
                </a:solidFill>
                <a:effectLst/>
                <a:latin typeface="+mn-lt"/>
                <a:ea typeface="+mn-ea"/>
                <a:cs typeface="+mn-cs"/>
              </a:rPr>
              <a:t>CreateClient</a:t>
            </a:r>
            <a:r>
              <a:rPr lang="en-US" sz="1200" b="0" i="0" u="none" strike="noStrike" kern="1200" dirty="0">
                <a:solidFill>
                  <a:schemeClr val="tx1"/>
                </a:solidFill>
                <a:effectLst/>
                <a:latin typeface="+mn-lt"/>
                <a:ea typeface="+mn-ea"/>
                <a:cs typeface="+mn-cs"/>
              </a:rPr>
              <a:t> is called on the IHttpClientFactory, a new instance of a HttpClient is returned. There will be a </a:t>
            </a:r>
            <a:r>
              <a:rPr lang="en-US" sz="1200" b="1" i="0" u="none" strike="noStrike" kern="1200" dirty="0">
                <a:solidFill>
                  <a:schemeClr val="tx1"/>
                </a:solidFill>
                <a:effectLst/>
                <a:latin typeface="+mn-lt"/>
                <a:ea typeface="+mn-ea"/>
                <a:cs typeface="+mn-cs"/>
              </a:rPr>
              <a:t>HttpMessageHandler</a:t>
            </a:r>
            <a:r>
              <a:rPr lang="en-US" sz="1200" b="0" i="0" u="none" strike="noStrike" kern="1200" dirty="0">
                <a:solidFill>
                  <a:schemeClr val="tx1"/>
                </a:solidFill>
                <a:effectLst/>
                <a:latin typeface="+mn-lt"/>
                <a:ea typeface="+mn-ea"/>
                <a:cs typeface="+mn-cs"/>
              </a:rPr>
              <a:t> per named client. IHttpClientFactory will pool the HttpMessageHandler instances created by the factory to reduce resource consumption. A HttpMessageHandler instance may be reused from the pool when creating a new HttpClient instance if its lifetime hasn't expired.</a:t>
            </a:r>
          </a:p>
          <a:p>
            <a:r>
              <a:rPr lang="en-US" sz="1200" b="0" i="0" u="none" strike="noStrike" kern="1200" dirty="0">
                <a:solidFill>
                  <a:schemeClr val="tx1"/>
                </a:solidFill>
                <a:effectLst/>
                <a:latin typeface="+mn-lt"/>
                <a:ea typeface="+mn-ea"/>
                <a:cs typeface="+mn-cs"/>
              </a:rPr>
              <a:t>Pooling of handlers is desirable as each handler typically manages its own underlying HTTP connections; creating more handlers than necessary can result in connection delays. Some handlers also keep connections open indefinitely, which can prevent the handler from reacting to DNS changes.</a:t>
            </a:r>
          </a:p>
          <a:p>
            <a:r>
              <a:rPr lang="en-US" sz="1200" b="0" i="0" u="none" strike="noStrike" kern="1200" dirty="0">
                <a:solidFill>
                  <a:schemeClr val="tx1"/>
                </a:solidFill>
                <a:effectLst/>
                <a:latin typeface="+mn-lt"/>
                <a:ea typeface="+mn-ea"/>
                <a:cs typeface="+mn-cs"/>
              </a:rPr>
              <a:t>The default handler lifetime is two minutes. The default value can be overridden on a per named client basis. To override it, call </a:t>
            </a:r>
            <a:r>
              <a:rPr lang="en-US" sz="1200" b="0" i="0" u="none" strike="noStrike" kern="1200" dirty="0" err="1">
                <a:solidFill>
                  <a:schemeClr val="tx1"/>
                </a:solidFill>
                <a:effectLst/>
                <a:latin typeface="+mn-lt"/>
                <a:ea typeface="+mn-ea"/>
                <a:cs typeface="+mn-cs"/>
              </a:rPr>
              <a:t>SetHandlerLifetime</a:t>
            </a:r>
            <a:r>
              <a:rPr lang="en-US" sz="1200" b="0" i="0" u="none" strike="noStrike" kern="1200" dirty="0">
                <a:solidFill>
                  <a:schemeClr val="tx1"/>
                </a:solidFill>
                <a:effectLst/>
                <a:latin typeface="+mn-lt"/>
                <a:ea typeface="+mn-ea"/>
                <a:cs typeface="+mn-cs"/>
              </a:rPr>
              <a:t> on the </a:t>
            </a:r>
            <a:r>
              <a:rPr lang="en-US" sz="1200" b="0" i="0" u="none" strike="noStrike" kern="1200" dirty="0" err="1">
                <a:solidFill>
                  <a:schemeClr val="tx1"/>
                </a:solidFill>
                <a:effectLst/>
                <a:latin typeface="+mn-lt"/>
                <a:ea typeface="+mn-ea"/>
                <a:cs typeface="+mn-cs"/>
              </a:rPr>
              <a:t>IHttpClientBuilder</a:t>
            </a:r>
            <a:r>
              <a:rPr lang="en-US" sz="1200" b="0" i="0" u="none" strike="noStrike" kern="1200" dirty="0">
                <a:solidFill>
                  <a:schemeClr val="tx1"/>
                </a:solidFill>
                <a:effectLst/>
                <a:latin typeface="+mn-lt"/>
                <a:ea typeface="+mn-ea"/>
                <a:cs typeface="+mn-cs"/>
              </a:rPr>
              <a:t> that is returned when creating the client:</a:t>
            </a:r>
          </a:p>
          <a:p>
            <a:r>
              <a:rPr lang="en-US" b="1" dirty="0" err="1"/>
              <a:t>services.AddHttpClient</a:t>
            </a:r>
            <a:r>
              <a:rPr lang="en-US" b="1" dirty="0"/>
              <a:t>(</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extendedhandlerlifetime</a:t>
            </a:r>
            <a:r>
              <a:rPr lang="en-US" sz="1200" b="1" kern="1200" dirty="0">
                <a:solidFill>
                  <a:schemeClr val="tx1"/>
                </a:solidFill>
                <a:effectLst/>
                <a:latin typeface="+mn-lt"/>
                <a:ea typeface="+mn-ea"/>
                <a:cs typeface="+mn-cs"/>
              </a:rPr>
              <a:t>"</a:t>
            </a:r>
            <a:r>
              <a:rPr lang="en-US" b="1" dirty="0"/>
              <a:t>).</a:t>
            </a:r>
            <a:r>
              <a:rPr lang="en-US" b="1" dirty="0" err="1"/>
              <a:t>SetHandlerLifetime</a:t>
            </a:r>
            <a:r>
              <a:rPr lang="en-US" b="1" dirty="0"/>
              <a:t>(</a:t>
            </a:r>
            <a:r>
              <a:rPr lang="en-US" b="1" dirty="0" err="1"/>
              <a:t>TimeSpan.FromMinutes</a:t>
            </a:r>
            <a:r>
              <a:rPr lang="en-US" b="1" dirty="0"/>
              <a:t>(</a:t>
            </a:r>
            <a:r>
              <a:rPr lang="en-US" sz="1200" b="1" kern="1200" dirty="0">
                <a:solidFill>
                  <a:schemeClr val="tx1"/>
                </a:solidFill>
                <a:effectLst/>
                <a:latin typeface="+mn-lt"/>
                <a:ea typeface="+mn-ea"/>
                <a:cs typeface="+mn-cs"/>
              </a:rPr>
              <a:t>5</a:t>
            </a:r>
            <a:r>
              <a:rPr lang="en-US" b="1" dirty="0"/>
              <a:t>)); </a:t>
            </a:r>
          </a:p>
          <a:p>
            <a:endParaRPr lang="en-US" b="1" dirty="0">
              <a:sym typeface="Wingdings" panose="05000000000000000000" pitchFamily="2" charset="2"/>
            </a:endParaRPr>
          </a:p>
          <a:p>
            <a:r>
              <a:rPr lang="en-US" b="1" dirty="0">
                <a:sym typeface="Wingdings" panose="05000000000000000000" pitchFamily="2" charset="2"/>
              </a:rPr>
              <a:t>Issues with old per-request HttpClient:</a:t>
            </a:r>
          </a:p>
          <a:p>
            <a:r>
              <a:rPr lang="en-US" sz="1200" kern="1200" dirty="0">
                <a:solidFill>
                  <a:schemeClr val="tx1"/>
                </a:solidFill>
                <a:effectLst/>
                <a:latin typeface="+mn-lt"/>
                <a:ea typeface="+mn-ea"/>
                <a:cs typeface="+mn-cs"/>
                <a:hlinkClick r:id="rId3"/>
              </a:rPr>
              <a:t>https://aspnetmonsters.com/2016/08/2016-08-27-httpclientwrong/</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sym typeface="Wingdings" panose="05000000000000000000" pitchFamily="2" charset="2"/>
              </a:rPr>
              <a:t>Issues with old singleton HttpClient</a:t>
            </a:r>
          </a:p>
          <a:p>
            <a:r>
              <a:rPr lang="en-US" sz="1200" kern="1200" dirty="0">
                <a:solidFill>
                  <a:schemeClr val="tx1"/>
                </a:solidFill>
                <a:effectLst/>
                <a:latin typeface="+mn-lt"/>
                <a:ea typeface="+mn-ea"/>
                <a:cs typeface="+mn-cs"/>
                <a:sym typeface="Wingdings" panose="05000000000000000000" pitchFamily="2" charset="2"/>
              </a:rPr>
              <a:t>http://byterot.blogspot.co.uk/2016/07/singleton-httpclient-dns.html/     </a:t>
            </a:r>
          </a:p>
          <a:p>
            <a:endParaRPr lang="en-US" b="1" dirty="0">
              <a:sym typeface="Wingdings" panose="05000000000000000000" pitchFamily="2" charset="2"/>
            </a:endParaRP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3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890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069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8/30/2019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3904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5955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28686" rtl="0" eaLnBrk="1" fontAlgn="auto" latinLnBrk="0" hangingPunct="1">
              <a:lnSpc>
                <a:spcPct val="100000"/>
              </a:lnSpc>
              <a:spcBef>
                <a:spcPts val="0"/>
              </a:spcBef>
              <a:spcAft>
                <a:spcPts val="0"/>
              </a:spcAft>
              <a:buClrTx/>
              <a:buSzTx/>
              <a:buFontTx/>
              <a:buNone/>
              <a:tabLst/>
              <a:defRPr/>
            </a:pPr>
            <a:fld id="{0BA68F0C-750B-6440-A7B4-17C12343E522}"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686" rtl="0" eaLnBrk="1" fontAlgn="auto" latinLnBrk="0" hangingPunct="1">
                <a:lnSpc>
                  <a:spcPct val="100000"/>
                </a:lnSpc>
                <a:spcBef>
                  <a:spcPts val="0"/>
                </a:spcBef>
                <a:spcAft>
                  <a:spcPts val="0"/>
                </a:spcAft>
                <a:buClrTx/>
                <a:buSzTx/>
                <a:buFontTx/>
                <a:buNone/>
                <a:tabLst/>
                <a:defRPr/>
              </a:pPr>
              <a:t>45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838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8710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623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696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4860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6786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380" indent="-291380" defTabSz="932238">
              <a:buFont typeface="Arial" panose="020B0604020202020204" pitchFamily="34" charset="0"/>
              <a:buChar char="•"/>
              <a:defRPr/>
            </a:pPr>
            <a:r>
              <a:rPr lang="zh-CN" altLang="en-US" kern="0" dirty="0">
                <a:solidFill>
                  <a:sysClr val="windowText" lastClr="000000"/>
                </a:solidFill>
              </a:rPr>
              <a:t>对于每个服务实例</a:t>
            </a:r>
            <a:r>
              <a:rPr lang="en-US" altLang="zh-CN" kern="0" dirty="0">
                <a:solidFill>
                  <a:sysClr val="windowText" lastClr="000000"/>
                </a:solidFill>
              </a:rPr>
              <a:t>, </a:t>
            </a:r>
            <a:r>
              <a:rPr lang="zh-CN" altLang="en-US" kern="0" dirty="0">
                <a:solidFill>
                  <a:sysClr val="windowText" lastClr="000000"/>
                </a:solidFill>
              </a:rPr>
              <a:t>您使用一个容器</a:t>
            </a:r>
          </a:p>
          <a:p>
            <a:pPr marL="291380" indent="-291380" defTabSz="932238">
              <a:buFont typeface="Arial" panose="020B0604020202020204" pitchFamily="34" charset="0"/>
              <a:buChar char="•"/>
              <a:defRPr/>
            </a:pPr>
            <a:r>
              <a:rPr lang="en-US" kern="0" dirty="0">
                <a:solidFill>
                  <a:sysClr val="windowText" lastClr="000000"/>
                </a:solidFill>
              </a:rPr>
              <a:t>Docker </a:t>
            </a:r>
            <a:r>
              <a:rPr lang="zh-CN" altLang="en-US" kern="0" dirty="0">
                <a:solidFill>
                  <a:sysClr val="windowText" lastClr="000000"/>
                </a:solidFill>
              </a:rPr>
              <a:t>映像</a:t>
            </a:r>
            <a:r>
              <a:rPr lang="en-US" altLang="zh-CN" kern="0" dirty="0">
                <a:solidFill>
                  <a:sysClr val="windowText" lastClr="000000"/>
                </a:solidFill>
              </a:rPr>
              <a:t>/</a:t>
            </a:r>
            <a:r>
              <a:rPr lang="zh-CN" altLang="en-US" kern="0" dirty="0">
                <a:solidFill>
                  <a:sysClr val="windowText" lastClr="000000"/>
                </a:solidFill>
              </a:rPr>
              <a:t>容器是 </a:t>
            </a:r>
            <a:r>
              <a:rPr lang="en-US" altLang="zh-CN" kern="0" dirty="0">
                <a:solidFill>
                  <a:sysClr val="windowText" lastClr="000000"/>
                </a:solidFill>
              </a:rPr>
              <a:t>"</a:t>
            </a:r>
            <a:r>
              <a:rPr lang="zh-CN" altLang="en-US" kern="0" dirty="0">
                <a:solidFill>
                  <a:sysClr val="windowText" lastClr="000000"/>
                </a:solidFill>
              </a:rPr>
              <a:t>部署单元</a:t>
            </a:r>
            <a:r>
              <a:rPr lang="en-US" altLang="zh-CN" kern="0" dirty="0">
                <a:solidFill>
                  <a:sysClr val="windowText" lastClr="000000"/>
                </a:solidFill>
              </a:rPr>
              <a:t>"</a:t>
            </a:r>
          </a:p>
          <a:p>
            <a:pPr marL="291380" indent="-291380" defTabSz="932238">
              <a:buFont typeface="Arial" panose="020B0604020202020204" pitchFamily="34" charset="0"/>
              <a:buChar char="•"/>
              <a:defRPr/>
            </a:pPr>
            <a:r>
              <a:rPr lang="zh-CN" altLang="en-US" kern="0" dirty="0">
                <a:solidFill>
                  <a:sysClr val="windowText" lastClr="000000"/>
                </a:solidFill>
              </a:rPr>
              <a:t>容器是 </a:t>
            </a:r>
            <a:r>
              <a:rPr lang="en-US" kern="0" dirty="0">
                <a:solidFill>
                  <a:sysClr val="windowText" lastClr="000000"/>
                </a:solidFill>
              </a:rPr>
              <a:t>Docker </a:t>
            </a:r>
            <a:r>
              <a:rPr lang="zh-CN" altLang="en-US" kern="0" dirty="0">
                <a:solidFill>
                  <a:sysClr val="windowText" lastClr="000000"/>
                </a:solidFill>
              </a:rPr>
              <a:t>映像的实例</a:t>
            </a:r>
          </a:p>
          <a:p>
            <a:pPr marL="291380" indent="-291380" defTabSz="932238">
              <a:buFont typeface="Arial" panose="020B0604020202020204" pitchFamily="34" charset="0"/>
              <a:buChar char="•"/>
              <a:defRPr/>
            </a:pPr>
            <a:r>
              <a:rPr lang="zh-CN" altLang="en-US" kern="0" dirty="0">
                <a:solidFill>
                  <a:sysClr val="windowText" lastClr="000000"/>
                </a:solidFill>
              </a:rPr>
              <a:t>主机 </a:t>
            </a:r>
            <a:r>
              <a:rPr lang="en-US" altLang="zh-CN" kern="0" dirty="0">
                <a:solidFill>
                  <a:sysClr val="windowText" lastClr="000000"/>
                </a:solidFill>
              </a:rPr>
              <a:t>(</a:t>
            </a:r>
            <a:r>
              <a:rPr lang="en-US" kern="0" dirty="0" err="1">
                <a:solidFill>
                  <a:sysClr val="windowText" lastClr="000000"/>
                </a:solidFill>
              </a:rPr>
              <a:t>vmc</a:t>
            </a:r>
            <a:r>
              <a:rPr lang="zh-CN" altLang="en-US" kern="0" dirty="0">
                <a:solidFill>
                  <a:sysClr val="windowText" lastClr="000000"/>
                </a:solidFill>
              </a:rPr>
              <a:t>到 </a:t>
            </a:r>
            <a:r>
              <a:rPr lang="en-US" kern="0" dirty="0">
                <a:solidFill>
                  <a:sysClr val="windowText" lastClr="000000"/>
                </a:solidFill>
              </a:rPr>
              <a:t>server) </a:t>
            </a:r>
            <a:r>
              <a:rPr lang="zh-CN" altLang="en-US" kern="0" dirty="0">
                <a:solidFill>
                  <a:sysClr val="windowText" lastClr="000000"/>
                </a:solidFill>
              </a:rPr>
              <a:t>处理多个容器</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6660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https://docs.microsoft.com/zh-cn/azure/aks/kubernetes-helm#configure-helm</a:t>
            </a:r>
          </a:p>
          <a:p>
            <a:endParaRPr lang="en-US" dirty="0"/>
          </a:p>
          <a:p>
            <a:r>
              <a:rPr lang="zh-CN" altLang="en-US" dirty="0"/>
              <a:t>示例</a:t>
            </a:r>
            <a:r>
              <a:rPr lang="en-US" dirty="0"/>
              <a:t>:</a:t>
            </a:r>
          </a:p>
          <a:p>
            <a:endParaRPr lang="en-US" dirty="0"/>
          </a:p>
          <a:p>
            <a:r>
              <a:rPr lang="zh-CN" altLang="en-US" sz="882" b="1" i="0" kern="1200" cap="all" dirty="0">
                <a:solidFill>
                  <a:schemeClr val="tx1"/>
                </a:solidFill>
                <a:effectLst/>
                <a:latin typeface="Segoe UI Light" pitchFamily="34" charset="0"/>
                <a:ea typeface="+mn-ea"/>
                <a:cs typeface="+mn-cs"/>
              </a:rPr>
              <a:t>安装一个示例</a:t>
            </a:r>
            <a:r>
              <a:rPr lang="en-US" sz="882" b="1" i="0" kern="1200" cap="all" dirty="0">
                <a:solidFill>
                  <a:schemeClr val="tx1"/>
                </a:solidFill>
                <a:effectLst/>
                <a:latin typeface="Segoe UI Light" pitchFamily="34" charset="0"/>
                <a:ea typeface="+mn-ea"/>
                <a:cs typeface="+mn-cs"/>
              </a:rPr>
              <a:t>CHART</a:t>
            </a:r>
          </a:p>
          <a:p>
            <a:r>
              <a:rPr lang="zh-CN" altLang="en-US" sz="882" b="0" i="0" kern="1200" dirty="0">
                <a:solidFill>
                  <a:schemeClr val="tx1"/>
                </a:solidFill>
                <a:effectLst/>
                <a:latin typeface="Segoe UI Light" pitchFamily="34" charset="0"/>
                <a:ea typeface="+mn-ea"/>
                <a:cs typeface="+mn-cs"/>
              </a:rPr>
              <a:t>安装一个 </a:t>
            </a:r>
            <a:r>
              <a:rPr lang="en-US" sz="882" b="0" i="0" kern="1200" dirty="0">
                <a:solidFill>
                  <a:schemeClr val="tx1"/>
                </a:solidFill>
                <a:effectLst/>
                <a:latin typeface="Segoe UI Light" pitchFamily="34" charset="0"/>
                <a:ea typeface="+mn-ea"/>
                <a:cs typeface="+mn-cs"/>
              </a:rPr>
              <a:t>chart, </a:t>
            </a:r>
            <a:r>
              <a:rPr lang="zh-CN" altLang="en-US" sz="882" b="0" i="0" kern="1200" dirty="0">
                <a:solidFill>
                  <a:schemeClr val="tx1"/>
                </a:solidFill>
                <a:effectLst/>
                <a:latin typeface="Segoe UI Light" pitchFamily="34" charset="0"/>
                <a:ea typeface="+mn-ea"/>
                <a:cs typeface="+mn-cs"/>
              </a:rPr>
              <a:t>可以运行</a:t>
            </a:r>
            <a:r>
              <a:rPr lang="en-US" sz="882" b="0" i="0" kern="1200" dirty="0">
                <a:solidFill>
                  <a:schemeClr val="tx1"/>
                </a:solidFill>
                <a:effectLst/>
                <a:latin typeface="Segoe UI Light" pitchFamily="34" charset="0"/>
                <a:ea typeface="+mn-ea"/>
                <a:cs typeface="+mn-cs"/>
              </a:rPr>
              <a:t> helm install </a:t>
            </a:r>
            <a:r>
              <a:rPr lang="zh-CN" altLang="en-US" sz="882" b="0" i="0" kern="1200" dirty="0">
                <a:solidFill>
                  <a:schemeClr val="tx1"/>
                </a:solidFill>
                <a:effectLst/>
                <a:latin typeface="Segoe UI Light" pitchFamily="34" charset="0"/>
                <a:ea typeface="+mn-ea"/>
                <a:cs typeface="+mn-cs"/>
              </a:rPr>
              <a:t>命令</a:t>
            </a:r>
            <a:r>
              <a:rPr lang="en-US" sz="882" b="0" i="0" kern="1200" dirty="0">
                <a:solidFill>
                  <a:schemeClr val="tx1"/>
                </a:solidFill>
                <a:effectLst/>
                <a:latin typeface="Segoe UI Light" pitchFamily="34" charset="0"/>
                <a:ea typeface="+mn-ea"/>
                <a:cs typeface="+mn-cs"/>
              </a:rPr>
              <a:t>. Helm </a:t>
            </a:r>
            <a:r>
              <a:rPr lang="zh-CN" altLang="en-US" sz="882" b="0" i="0" kern="1200" dirty="0">
                <a:solidFill>
                  <a:schemeClr val="tx1"/>
                </a:solidFill>
                <a:effectLst/>
                <a:latin typeface="Segoe UI Light" pitchFamily="34" charset="0"/>
                <a:ea typeface="+mn-ea"/>
                <a:cs typeface="+mn-cs"/>
              </a:rPr>
              <a:t>有几种方法查找和安装一个</a:t>
            </a:r>
            <a:r>
              <a:rPr lang="en-US" sz="882" b="0" i="0" kern="1200" dirty="0">
                <a:solidFill>
                  <a:schemeClr val="tx1"/>
                </a:solidFill>
                <a:effectLst/>
                <a:latin typeface="Segoe UI Light" pitchFamily="34" charset="0"/>
                <a:ea typeface="+mn-ea"/>
                <a:cs typeface="+mn-cs"/>
              </a:rPr>
              <a:t> chart,</a:t>
            </a:r>
            <a:r>
              <a:rPr lang="zh-CN" altLang="en-US" sz="882" b="0" i="0" kern="1200" dirty="0">
                <a:solidFill>
                  <a:schemeClr val="tx1"/>
                </a:solidFill>
                <a:effectLst/>
                <a:latin typeface="Segoe UI Light" pitchFamily="34" charset="0"/>
                <a:ea typeface="+mn-ea"/>
                <a:cs typeface="+mn-cs"/>
              </a:rPr>
              <a:t>但最简单的方法是使用官方稳定的</a:t>
            </a:r>
            <a:r>
              <a:rPr lang="en-US" sz="882" b="0" i="0" kern="1200" dirty="0">
                <a:solidFill>
                  <a:schemeClr val="tx1"/>
                </a:solidFill>
                <a:effectLst/>
                <a:latin typeface="Segoe UI Light" pitchFamily="34" charset="0"/>
                <a:ea typeface="+mn-ea"/>
                <a:cs typeface="+mn-cs"/>
              </a:rPr>
              <a:t> charts.</a:t>
            </a:r>
          </a:p>
          <a:p>
            <a:r>
              <a:rPr lang="en-US" dirty="0"/>
              <a:t>$ helm repo update # Make sure we get the latest list of charts </a:t>
            </a:r>
          </a:p>
          <a:p>
            <a:r>
              <a:rPr lang="en-US" b="1" dirty="0"/>
              <a:t>$ helm install stable/</a:t>
            </a:r>
            <a:r>
              <a:rPr lang="en-US" b="1" dirty="0" err="1"/>
              <a:t>mysql</a:t>
            </a:r>
            <a:r>
              <a:rPr lang="en-US" b="1"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8/30/2019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20755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Overview:</a:t>
            </a:r>
          </a:p>
          <a:p>
            <a:pPr marL="171450" indent="-171450">
              <a:buFontTx/>
              <a:buChar char="-"/>
            </a:pPr>
            <a:r>
              <a:rPr lang="en-US" dirty="0"/>
              <a:t>Azure portal AKS</a:t>
            </a:r>
          </a:p>
          <a:p>
            <a:pPr marL="171450" indent="-171450">
              <a:buFontTx/>
              <a:buChar char="-"/>
            </a:pPr>
            <a:r>
              <a:rPr lang="en-US" dirty="0"/>
              <a:t>Images in ACR</a:t>
            </a:r>
          </a:p>
          <a:p>
            <a:pPr marL="171450" indent="-171450">
              <a:buFontTx/>
              <a:buChar char="-"/>
            </a:pPr>
            <a:r>
              <a:rPr lang="en-US" dirty="0"/>
              <a:t>Kubernetes Dashboard</a:t>
            </a:r>
          </a:p>
          <a:p>
            <a:pPr marL="0" indent="0">
              <a:buFontTx/>
              <a:buNone/>
            </a:pPr>
            <a:endParaRPr lang="en-US" dirty="0"/>
          </a:p>
          <a:p>
            <a:pPr marL="0" indent="0">
              <a:buFontTx/>
              <a:buNone/>
            </a:pPr>
            <a:r>
              <a:rPr lang="en-US" b="1" dirty="0"/>
              <a:t>Deploy?</a:t>
            </a:r>
          </a:p>
          <a:p>
            <a:pPr marL="0" indent="0">
              <a:buFontTx/>
              <a:buNone/>
            </a:pPr>
            <a:endParaRPr lang="en-US" dirty="0"/>
          </a:p>
          <a:p>
            <a:pPr marL="0" indent="0">
              <a:buFontTx/>
              <a:buNone/>
            </a:pPr>
            <a:r>
              <a:rPr lang="en-US" b="1" dirty="0"/>
              <a:t>Scaling out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837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829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285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您的示例应用程序目前并不是很复杂。但在现实世界的开发中</a:t>
            </a:r>
            <a:r>
              <a:rPr lang="en-US" altLang="zh-CN" dirty="0"/>
              <a:t>, </a:t>
            </a:r>
            <a:r>
              <a:rPr lang="zh-CN" altLang="en-US" dirty="0"/>
              <a:t>随着您添加更多服务和开发团队的增长</a:t>
            </a:r>
            <a:r>
              <a:rPr lang="en-US" altLang="zh-CN" dirty="0"/>
              <a:t>, </a:t>
            </a:r>
            <a:r>
              <a:rPr lang="zh-CN" altLang="en-US" dirty="0"/>
              <a:t>挑战很快就会出现。</a:t>
            </a:r>
          </a:p>
          <a:p>
            <a:r>
              <a:rPr lang="zh-CN" altLang="en-US" dirty="0"/>
              <a:t>想象一下你自己在使用与其他数十种服务交互的服务。</a:t>
            </a:r>
          </a:p>
          <a:p>
            <a:endParaRPr lang="zh-CN" altLang="en-US" dirty="0"/>
          </a:p>
          <a:p>
            <a:pPr marL="171450" indent="-171450">
              <a:buFont typeface="Arial" panose="020B0604020202020204" pitchFamily="34" charset="0"/>
              <a:buChar char="•"/>
            </a:pPr>
            <a:r>
              <a:rPr lang="zh-CN" altLang="en-US" dirty="0"/>
              <a:t>在当地运行一切以促进发展可能变得不现实。您的开发计算机可能没有足够的资源来运行整个应用。或者</a:t>
            </a:r>
            <a:r>
              <a:rPr lang="en-US" altLang="zh-CN" dirty="0"/>
              <a:t>, </a:t>
            </a:r>
            <a:r>
              <a:rPr lang="zh-CN" altLang="en-US" dirty="0"/>
              <a:t>也许你的应用具有需要公开访问的终结点 </a:t>
            </a:r>
            <a:r>
              <a:rPr lang="en-US" altLang="zh-CN" dirty="0"/>
              <a:t>(</a:t>
            </a:r>
            <a:r>
              <a:rPr lang="zh-CN" altLang="en-US" dirty="0"/>
              <a:t>例如</a:t>
            </a:r>
            <a:r>
              <a:rPr lang="en-US" altLang="zh-CN" dirty="0"/>
              <a:t>, </a:t>
            </a:r>
            <a:r>
              <a:rPr lang="zh-CN" altLang="en-US" dirty="0"/>
              <a:t>你的应用响应来自 </a:t>
            </a:r>
            <a:r>
              <a:rPr lang="en-US" altLang="zh-CN" dirty="0"/>
              <a:t>SaaS </a:t>
            </a:r>
            <a:r>
              <a:rPr lang="zh-CN" altLang="en-US" dirty="0"/>
              <a:t>应用的 </a:t>
            </a:r>
            <a:r>
              <a:rPr lang="en-US" altLang="zh-CN" dirty="0"/>
              <a:t>web </a:t>
            </a:r>
            <a:r>
              <a:rPr lang="zh-CN" altLang="en-US" dirty="0"/>
              <a:t>钩子</a:t>
            </a:r>
            <a:r>
              <a:rPr lang="en-US" altLang="zh-CN" dirty="0"/>
              <a:t>)</a:t>
            </a:r>
            <a:r>
              <a:rPr lang="zh-CN" altLang="en-US" dirty="0"/>
              <a:t>。</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您可以尝试只运行所依赖的服务</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但这意味着您需要知道依赖项的完全关闭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依赖项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。或者</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这是一个不容易知道如何构建和运行依赖关系的问题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因为你没有处理它们。</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一些开发人员采用模拟或嘲笑他们的许多服务依赖关系的方法。这有时会有帮助</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但管理这些嘲讽很快就会承担起自己的发展努力。另外</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这将导致您的开发环境看起来与生产不同</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并且细微的 </a:t>
            </a:r>
            <a:r>
              <a:rPr lang="en-US" altLang="zh-CN" sz="1200" b="0" i="0" kern="1200" dirty="0">
                <a:solidFill>
                  <a:schemeClr val="tx1"/>
                </a:solidFill>
                <a:effectLst/>
                <a:latin typeface="+mn-lt"/>
                <a:ea typeface="+mn-ea"/>
                <a:cs typeface="+mn-cs"/>
              </a:rPr>
              <a:t>bug </a:t>
            </a:r>
            <a:r>
              <a:rPr lang="zh-CN" altLang="en-US" sz="1200" b="0" i="0" kern="1200" dirty="0">
                <a:solidFill>
                  <a:schemeClr val="tx1"/>
                </a:solidFill>
                <a:effectLst/>
                <a:latin typeface="+mn-lt"/>
                <a:ea typeface="+mn-ea"/>
                <a:cs typeface="+mn-cs"/>
              </a:rPr>
              <a:t>可能会悄然而至。</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因此</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执行任何类型的端到端测试都将变得很困难。集成测试只能在提交后现实地发生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这意味着您将在开发周期的稍后阶段看到问题。</a:t>
            </a:r>
          </a:p>
          <a:p>
            <a:endParaRPr lang="en-US" dirty="0"/>
          </a:p>
        </p:txBody>
      </p:sp>
      <p:sp>
        <p:nvSpPr>
          <p:cNvPr id="4" name="Slide Number Placeholder 3"/>
          <p:cNvSpPr>
            <a:spLocks noGrp="1"/>
          </p:cNvSpPr>
          <p:nvPr>
            <p:ph type="sldNum" sz="quarter" idx="10"/>
          </p:nvPr>
        </p:nvSpPr>
        <p:spPr/>
        <p:txBody>
          <a:bodyPr/>
          <a:lstStyle/>
          <a:p>
            <a:pPr marL="0" marR="0" lvl="0" indent="0" algn="r" defTabSz="1828686" rtl="0" eaLnBrk="1" fontAlgn="auto" latinLnBrk="0" hangingPunct="1">
              <a:lnSpc>
                <a:spcPct val="100000"/>
              </a:lnSpc>
              <a:spcBef>
                <a:spcPts val="0"/>
              </a:spcBef>
              <a:spcAft>
                <a:spcPts val="0"/>
              </a:spcAft>
              <a:buClrTx/>
              <a:buSzTx/>
              <a:buFontTx/>
              <a:buNone/>
              <a:tabLst/>
              <a:defRPr/>
            </a:pPr>
            <a:fld id="{0BA68F0C-750B-6440-A7B4-17C12343E522}"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686" rtl="0" eaLnBrk="1" fontAlgn="auto" latinLnBrk="0" hangingPunct="1">
                <a:lnSpc>
                  <a:spcPct val="100000"/>
                </a:lnSpc>
                <a:spcBef>
                  <a:spcPts val="0"/>
                </a:spcBef>
                <a:spcAft>
                  <a:spcPts val="0"/>
                </a:spcAft>
                <a:buClrTx/>
                <a:buSzTx/>
                <a:buFontTx/>
                <a:buNone/>
                <a:tabLst/>
                <a:defRPr/>
              </a:pPr>
              <a:t>71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30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6760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r>
              <a:rPr lang="zh-CN" altLang="en-US" dirty="0"/>
              <a:t>快速迭代和调试 </a:t>
            </a:r>
            <a:r>
              <a:rPr lang="en-US" altLang="zh-CN" dirty="0" err="1"/>
              <a:t>Aks</a:t>
            </a:r>
            <a:r>
              <a:rPr lang="en-US" altLang="zh-CN" dirty="0"/>
              <a:t> </a:t>
            </a:r>
            <a:r>
              <a:rPr lang="zh-CN" altLang="en-US" dirty="0"/>
              <a:t>中的 </a:t>
            </a:r>
            <a:r>
              <a:rPr lang="en-US" altLang="zh-CN" dirty="0"/>
              <a:t>Kubernetes</a:t>
            </a:r>
          </a:p>
          <a:p>
            <a:pPr marL="212982" lvl="1" indent="-105829"/>
            <a:r>
              <a:rPr lang="zh-CN" altLang="en-US" dirty="0"/>
              <a:t>使用 </a:t>
            </a:r>
            <a:r>
              <a:rPr lang="en-US" altLang="zh-CN" dirty="0"/>
              <a:t>Visual Studio 2017</a:t>
            </a:r>
            <a:r>
              <a:rPr lang="zh-CN" altLang="en-US" dirty="0"/>
              <a:t>、</a:t>
            </a:r>
            <a:r>
              <a:rPr lang="en-US" altLang="zh-CN" dirty="0"/>
              <a:t>VS </a:t>
            </a:r>
            <a:r>
              <a:rPr lang="zh-CN" altLang="en-US" dirty="0"/>
              <a:t>代码或命令行进行开发</a:t>
            </a:r>
          </a:p>
          <a:p>
            <a:pPr marL="212982" lvl="1" indent="-105829"/>
            <a:r>
              <a:rPr lang="en-US" altLang="zh-CN" dirty="0"/>
              <a:t>Windows</a:t>
            </a:r>
            <a:r>
              <a:rPr lang="zh-CN" altLang="en-US" dirty="0"/>
              <a:t>、</a:t>
            </a:r>
            <a:r>
              <a:rPr lang="en-US" altLang="zh-CN" dirty="0"/>
              <a:t>Mac </a:t>
            </a:r>
            <a:r>
              <a:rPr lang="zh-CN" altLang="en-US" dirty="0"/>
              <a:t>或 </a:t>
            </a:r>
            <a:r>
              <a:rPr lang="en-US" altLang="zh-CN" dirty="0"/>
              <a:t>Linux</a:t>
            </a:r>
          </a:p>
          <a:p>
            <a:pPr marL="107153" lvl="1" indent="0">
              <a:buNone/>
            </a:pPr>
            <a:endParaRPr lang="en-US" altLang="zh-CN" dirty="0"/>
          </a:p>
          <a:p>
            <a:pPr marL="107153" lvl="1" indent="0">
              <a:buNone/>
            </a:pPr>
            <a:r>
              <a:rPr lang="zh-CN" altLang="en-US" dirty="0"/>
              <a:t>在开发团队内进行协作</a:t>
            </a:r>
          </a:p>
          <a:p>
            <a:pPr marL="212982" lvl="1" indent="-105829"/>
            <a:r>
              <a:rPr lang="zh-CN" altLang="en-US" dirty="0"/>
              <a:t>共享用于团队开发的 </a:t>
            </a:r>
            <a:r>
              <a:rPr lang="en-US" altLang="zh-CN" dirty="0"/>
              <a:t>AKS </a:t>
            </a:r>
            <a:r>
              <a:rPr lang="zh-CN" altLang="en-US" dirty="0"/>
              <a:t>集群</a:t>
            </a:r>
          </a:p>
          <a:p>
            <a:pPr marL="212982" lvl="1" indent="-105829"/>
            <a:r>
              <a:rPr lang="zh-CN" altLang="en-US" dirty="0"/>
              <a:t>端到端测试代码</a:t>
            </a:r>
            <a:r>
              <a:rPr lang="en-US" altLang="zh-CN" dirty="0"/>
              <a:t>, </a:t>
            </a:r>
            <a:r>
              <a:rPr lang="zh-CN" altLang="en-US" dirty="0"/>
              <a:t>无需复制或模拟依赖关系</a:t>
            </a:r>
          </a:p>
          <a:p>
            <a:pPr marL="212982" lvl="1" indent="-105829"/>
            <a:r>
              <a:rPr lang="zh-CN" altLang="en-US" dirty="0"/>
              <a:t>以最少的机器设置加入新的团队成员</a:t>
            </a:r>
          </a:p>
          <a:p>
            <a:pPr lvl="1"/>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234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304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在共享开发环境中工作</a:t>
            </a:r>
          </a:p>
          <a:p>
            <a:endParaRPr lang="zh-CN" altLang="en-US" dirty="0"/>
          </a:p>
          <a:p>
            <a:r>
              <a:rPr lang="zh-CN" altLang="en-US" dirty="0"/>
              <a:t>使用 </a:t>
            </a:r>
            <a:r>
              <a:rPr lang="en-US" altLang="zh-CN" dirty="0"/>
              <a:t>Azure </a:t>
            </a:r>
            <a:r>
              <a:rPr lang="en-US" altLang="zh-CN" sz="900" b="0" i="0" kern="1200" dirty="0">
                <a:solidFill>
                  <a:schemeClr val="tx1"/>
                </a:solidFill>
                <a:effectLst/>
                <a:latin typeface="Segoe UI Light" pitchFamily="34" charset="0"/>
                <a:ea typeface="+mn-ea"/>
                <a:cs typeface="+mn-cs"/>
              </a:rPr>
              <a:t>Dev Spaces</a:t>
            </a:r>
            <a:r>
              <a:rPr lang="en-US" altLang="zh-CN" dirty="0"/>
              <a:t>, </a:t>
            </a:r>
            <a:r>
              <a:rPr lang="zh-CN" altLang="en-US" dirty="0"/>
              <a:t>可以在 </a:t>
            </a:r>
            <a:r>
              <a:rPr lang="en-US" altLang="zh-CN" dirty="0"/>
              <a:t>Azure </a:t>
            </a:r>
            <a:r>
              <a:rPr lang="zh-CN" altLang="en-US" dirty="0"/>
              <a:t>中设置共享开发环境。每个开发人员都可以只关注自己在应用程序中的一部分</a:t>
            </a:r>
            <a:r>
              <a:rPr lang="en-US" altLang="zh-CN" dirty="0"/>
              <a:t>, </a:t>
            </a:r>
            <a:r>
              <a:rPr lang="zh-CN" altLang="en-US" dirty="0"/>
              <a:t>并且可以在已经包含其方案所依赖的所有其他服务和云资源的环境中迭代地开发预提交代码。依赖关系始终是最新的</a:t>
            </a:r>
            <a:r>
              <a:rPr lang="en-US" altLang="zh-CN" dirty="0"/>
              <a:t>, </a:t>
            </a:r>
            <a:r>
              <a:rPr lang="zh-CN" altLang="en-US" dirty="0"/>
              <a:t>开发人员的工作方式反映了生产。</a:t>
            </a:r>
            <a:endParaRPr lang="en-US" dirty="0"/>
          </a:p>
          <a:p>
            <a:endParaRPr lang="en-US" sz="1200" b="0" i="0" kern="1200" dirty="0">
              <a:solidFill>
                <a:schemeClr val="tx1"/>
              </a:solidFill>
              <a:effectLst/>
              <a:latin typeface="+mn-lt"/>
              <a:ea typeface="+mn-ea"/>
              <a:cs typeface="+mn-cs"/>
            </a:endParaRPr>
          </a:p>
          <a:p>
            <a:r>
              <a:rPr lang="zh-CN" altLang="en-US" dirty="0"/>
              <a:t>在为服务开发代码时</a:t>
            </a:r>
            <a:r>
              <a:rPr lang="en-US" altLang="zh-CN" dirty="0"/>
              <a:t>, </a:t>
            </a:r>
            <a:r>
              <a:rPr lang="zh-CN" altLang="en-US" dirty="0"/>
              <a:t>在准备签入代码之前</a:t>
            </a:r>
            <a:r>
              <a:rPr lang="en-US" altLang="zh-CN" dirty="0"/>
              <a:t>, </a:t>
            </a:r>
            <a:r>
              <a:rPr lang="zh-CN" altLang="en-US" dirty="0"/>
              <a:t>代码通常不会处于良好状态。您仍在迭代地对其进行调整、测试和尝试解决方案。</a:t>
            </a:r>
            <a:r>
              <a:rPr lang="en-US" altLang="zh-CN" dirty="0"/>
              <a:t>Azure </a:t>
            </a:r>
            <a:r>
              <a:rPr lang="zh-CN" altLang="en-US" dirty="0"/>
              <a:t>开发空间提供了空间的概念</a:t>
            </a:r>
            <a:r>
              <a:rPr lang="en-US" altLang="zh-CN" dirty="0"/>
              <a:t>, </a:t>
            </a:r>
            <a:r>
              <a:rPr lang="zh-CN" altLang="en-US" dirty="0"/>
              <a:t>它允许您独立工作</a:t>
            </a:r>
            <a:r>
              <a:rPr lang="en-US" altLang="zh-CN" dirty="0"/>
              <a:t>, </a:t>
            </a:r>
            <a:r>
              <a:rPr lang="zh-CN" altLang="en-US" dirty="0"/>
              <a:t>而不必担心破坏团队成员。</a:t>
            </a:r>
          </a:p>
          <a:p>
            <a:endParaRPr lang="zh-CN" altLang="en-US" dirty="0"/>
          </a:p>
          <a:p>
            <a:r>
              <a:rPr lang="zh-CN" altLang="en-US" dirty="0"/>
              <a:t>打开公共 </a:t>
            </a:r>
            <a:r>
              <a:rPr lang="en-US" altLang="zh-CN" dirty="0"/>
              <a:t>URL </a:t>
            </a:r>
            <a:r>
              <a:rPr lang="zh-CN" altLang="en-US" dirty="0"/>
              <a:t>并导航到 </a:t>
            </a:r>
            <a:r>
              <a:rPr lang="en-US" altLang="zh-CN" dirty="0"/>
              <a:t>web </a:t>
            </a:r>
            <a:r>
              <a:rPr lang="zh-CN" altLang="en-US" dirty="0"/>
              <a:t>应用的任何人都将调用您编写的代码路径</a:t>
            </a:r>
            <a:r>
              <a:rPr lang="en-US" altLang="zh-CN" dirty="0"/>
              <a:t>, </a:t>
            </a:r>
            <a:r>
              <a:rPr lang="zh-CN" altLang="en-US" dirty="0"/>
              <a:t>该代码路径使用默认空间在这两个服务中运行。现在假设您要继续开发 </a:t>
            </a:r>
            <a:r>
              <a:rPr lang="en-US" altLang="zh-CN" dirty="0" err="1"/>
              <a:t>myweb</a:t>
            </a:r>
            <a:r>
              <a:rPr lang="en-US" altLang="zh-CN" dirty="0"/>
              <a:t> </a:t>
            </a:r>
            <a:r>
              <a:rPr lang="en-US" altLang="zh-CN" dirty="0" err="1"/>
              <a:t>api</a:t>
            </a:r>
            <a:r>
              <a:rPr lang="en-US" altLang="zh-CN" dirty="0"/>
              <a:t>--</a:t>
            </a:r>
            <a:r>
              <a:rPr lang="zh-CN" altLang="en-US" dirty="0"/>
              <a:t>如何做到这一点</a:t>
            </a:r>
            <a:r>
              <a:rPr lang="en-US" altLang="zh-CN" dirty="0"/>
              <a:t>, </a:t>
            </a:r>
            <a:r>
              <a:rPr lang="zh-CN" altLang="en-US" dirty="0"/>
              <a:t>而不是中断正在使用开发环境的其他开发人员？为此</a:t>
            </a:r>
            <a:r>
              <a:rPr lang="en-US" altLang="zh-CN" dirty="0"/>
              <a:t>, </a:t>
            </a:r>
            <a:r>
              <a:rPr lang="zh-CN" altLang="en-US" dirty="0"/>
              <a:t>您将设置自己的空间。</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7440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latin typeface="Segoe UI Light" pitchFamily="34" charset="0"/>
                <a:ea typeface="+mn-ea"/>
                <a:cs typeface="+mn-cs"/>
              </a:rPr>
              <a:t>Source code for demo</a:t>
            </a:r>
            <a:r>
              <a:rPr lang="en-US" dirty="0"/>
              <a:t>: </a:t>
            </a:r>
            <a:r>
              <a:rPr lang="en-US" sz="882" kern="1200" dirty="0">
                <a:solidFill>
                  <a:schemeClr val="tx1"/>
                </a:solidFill>
                <a:latin typeface="Segoe UI Light" pitchFamily="34" charset="0"/>
                <a:ea typeface="+mn-ea"/>
                <a:cs typeface="+mn-cs"/>
              </a:rPr>
              <a:t>https://github.com/CESARDELATORRE/spike-azds/tree/master/SpikeAZDSNetCore21/   </a:t>
            </a:r>
          </a:p>
          <a:p>
            <a:endParaRPr lang="en-US" dirty="0"/>
          </a:p>
          <a:p>
            <a:r>
              <a:rPr lang="en-US" b="1" dirty="0"/>
              <a:t>FOR DEMO on Azure DevSpaces:</a:t>
            </a:r>
          </a:p>
          <a:p>
            <a:r>
              <a:rPr lang="en-US" dirty="0">
                <a:hlinkClick r:id="rId3"/>
              </a:rPr>
              <a:t>https://docs.microsoft.com/en-us/azure/dev-spaces/quickstart-netcore-visualstudio</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2249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开发者体验</a:t>
            </a:r>
            <a:endParaRPr lang="en-US" dirty="0"/>
          </a:p>
          <a:p>
            <a:endParaRPr lang="en-US" dirty="0"/>
          </a:p>
          <a:p>
            <a:pPr marL="171450" indent="-171450">
              <a:buFontTx/>
              <a:buChar char="-"/>
            </a:pPr>
            <a:r>
              <a:rPr lang="zh-CN" altLang="en-US" dirty="0"/>
              <a:t>在 </a:t>
            </a:r>
            <a:r>
              <a:rPr lang="en-US" altLang="zh-CN" dirty="0"/>
              <a:t>Azure </a:t>
            </a:r>
            <a:r>
              <a:rPr lang="zh-CN" altLang="en-US" dirty="0"/>
              <a:t>中运行的类似生产的开发环境中进行管理之前</a:t>
            </a:r>
            <a:r>
              <a:rPr lang="en-US" altLang="zh-CN" dirty="0"/>
              <a:t>, </a:t>
            </a:r>
            <a:r>
              <a:rPr lang="zh-CN" altLang="en-US" dirty="0"/>
              <a:t>请先运行或调试代码</a:t>
            </a:r>
          </a:p>
          <a:p>
            <a:pPr marL="171450" indent="-171450">
              <a:buFontTx/>
              <a:buChar char="-"/>
            </a:pPr>
            <a:r>
              <a:rPr lang="zh-CN" altLang="en-US" dirty="0"/>
              <a:t>使用真正的上游和下游依赖关系</a:t>
            </a:r>
            <a:r>
              <a:rPr lang="en-US" altLang="zh-CN" dirty="0"/>
              <a:t>, </a:t>
            </a:r>
            <a:r>
              <a:rPr lang="zh-CN" altLang="en-US" dirty="0"/>
              <a:t>而不是模拟或模拟器</a:t>
            </a:r>
          </a:p>
          <a:p>
            <a:pPr marL="171450" indent="-171450">
              <a:buFontTx/>
              <a:buChar char="-"/>
            </a:pPr>
            <a:r>
              <a:rPr lang="zh-CN" altLang="en-US" dirty="0"/>
              <a:t>使用具有独立空间的共享团队环境</a:t>
            </a:r>
            <a:r>
              <a:rPr lang="en-US" altLang="zh-CN" dirty="0"/>
              <a:t>, </a:t>
            </a:r>
            <a:r>
              <a:rPr lang="zh-CN" altLang="en-US" dirty="0"/>
              <a:t>以避免复杂的设置</a:t>
            </a:r>
            <a:r>
              <a:rPr lang="en-US" altLang="zh-CN" dirty="0"/>
              <a:t>, </a:t>
            </a:r>
            <a:r>
              <a:rPr lang="zh-CN" altLang="en-US" dirty="0"/>
              <a:t>并启用集成问题的实时、持续发现</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9952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027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8/30/2019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184855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485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648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71933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58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6606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77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044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zh-CN" altLang="en-US" dirty="0"/>
              <a:t>应用程序通过连接字符串连接到服务</a:t>
            </a:r>
          </a:p>
          <a:p>
            <a:pPr marL="171450" indent="-171450">
              <a:buFontTx/>
              <a:buChar char="-"/>
            </a:pPr>
            <a:r>
              <a:rPr lang="zh-CN" altLang="en-US" dirty="0"/>
              <a:t>服务响应包括客户端连接的访问令牌和 </a:t>
            </a:r>
            <a:r>
              <a:rPr lang="en-US" altLang="zh-CN" dirty="0"/>
              <a:t>URL</a:t>
            </a:r>
          </a:p>
          <a:p>
            <a:pPr marL="171450" indent="-171450">
              <a:buFontTx/>
              <a:buChar char="-"/>
            </a:pPr>
            <a:r>
              <a:rPr lang="zh-CN" altLang="en-US" dirty="0"/>
              <a:t>客户端向返回访问令牌和 </a:t>
            </a:r>
            <a:r>
              <a:rPr lang="en-US" altLang="zh-CN" dirty="0"/>
              <a:t>URL </a:t>
            </a:r>
            <a:r>
              <a:rPr lang="zh-CN" altLang="en-US" dirty="0"/>
              <a:t>的应用程序发送协商请求</a:t>
            </a:r>
          </a:p>
          <a:p>
            <a:pPr marL="171450" indent="-171450">
              <a:buFontTx/>
              <a:buChar char="-"/>
            </a:pPr>
            <a:r>
              <a:rPr lang="en-US" altLang="zh-CN" dirty="0"/>
              <a:t>https://github.com/aspnet/SignalR/blob/dev/specs/TransportProtocols.md#post-endpoint-basenegotiate-request</a:t>
            </a:r>
          </a:p>
          <a:p>
            <a:pPr marL="171450" indent="-171450">
              <a:buFontTx/>
              <a:buChar char="-"/>
            </a:pPr>
            <a:r>
              <a:rPr lang="zh-CN" altLang="en-US" dirty="0"/>
              <a:t>客户端使用应用程序的访问令牌和 </a:t>
            </a:r>
            <a:r>
              <a:rPr lang="en-US" altLang="zh-CN" dirty="0"/>
              <a:t>URL </a:t>
            </a:r>
            <a:r>
              <a:rPr lang="zh-CN" altLang="en-US" dirty="0"/>
              <a:t>连接到服务</a:t>
            </a:r>
          </a:p>
          <a:p>
            <a:pPr marL="171450" indent="-171450">
              <a:buFontTx/>
              <a:buChar char="-"/>
            </a:pPr>
            <a:r>
              <a:rPr lang="zh-CN" altLang="en-US" dirty="0"/>
              <a:t>服务将消息从服务器中继到客户端和客户端到服务器</a:t>
            </a:r>
          </a:p>
          <a:p>
            <a:pPr marL="171450" indent="-171450">
              <a:buFontTx/>
              <a:buChar char="-"/>
            </a:pPr>
            <a:endParaRPr lang="zh-CN" altLang="en-US" dirty="0"/>
          </a:p>
          <a:p>
            <a:pPr marL="171450" indent="-171450">
              <a:buFontTx/>
              <a:buChar char="-"/>
            </a:pPr>
            <a:r>
              <a:rPr lang="zh-CN" altLang="en-US" dirty="0"/>
              <a:t>可用的传输</a:t>
            </a:r>
          </a:p>
          <a:p>
            <a:pPr marL="171450" indent="-171450">
              <a:buFontTx/>
              <a:buChar char="-"/>
            </a:pPr>
            <a:r>
              <a:rPr lang="en-US" altLang="zh-CN" dirty="0"/>
              <a:t>Web</a:t>
            </a:r>
            <a:r>
              <a:rPr lang="zh-CN" altLang="en-US" dirty="0"/>
              <a:t>套接字</a:t>
            </a:r>
            <a:r>
              <a:rPr lang="en-US" altLang="zh-CN" dirty="0"/>
              <a:t>, "</a:t>
            </a:r>
            <a:r>
              <a:rPr lang="zh-CN" altLang="en-US" dirty="0"/>
              <a:t>传输格式</a:t>
            </a:r>
            <a:r>
              <a:rPr lang="en-US" altLang="zh-CN" dirty="0"/>
              <a:t>": ["</a:t>
            </a:r>
            <a:r>
              <a:rPr lang="zh-CN" altLang="en-US" dirty="0"/>
              <a:t>文本</a:t>
            </a:r>
            <a:r>
              <a:rPr lang="en-US" altLang="zh-CN" dirty="0"/>
              <a:t>", "</a:t>
            </a:r>
            <a:r>
              <a:rPr lang="zh-CN" altLang="en-US" dirty="0"/>
              <a:t>二进制</a:t>
            </a:r>
            <a:r>
              <a:rPr lang="en-US" altLang="zh-CN" dirty="0"/>
              <a:t>"</a:t>
            </a:r>
          </a:p>
          <a:p>
            <a:pPr marL="171450" indent="-171450">
              <a:buFontTx/>
              <a:buChar char="-"/>
            </a:pPr>
            <a:r>
              <a:rPr lang="zh-CN" altLang="en-US" dirty="0"/>
              <a:t>服务器事件</a:t>
            </a:r>
            <a:r>
              <a:rPr lang="en-US" altLang="zh-CN" dirty="0"/>
              <a:t>, "</a:t>
            </a:r>
            <a:r>
              <a:rPr lang="zh-CN" altLang="en-US" dirty="0"/>
              <a:t>转让格式</a:t>
            </a:r>
            <a:r>
              <a:rPr lang="en-US" altLang="zh-CN" dirty="0"/>
              <a:t>": ["</a:t>
            </a:r>
            <a:r>
              <a:rPr lang="zh-CN" altLang="en-US" dirty="0"/>
              <a:t>文本 </a:t>
            </a:r>
            <a:r>
              <a:rPr lang="en-US" altLang="zh-CN" dirty="0"/>
              <a:t>"</a:t>
            </a:r>
          </a:p>
          <a:p>
            <a:pPr marL="171450" indent="-171450">
              <a:buFontTx/>
              <a:buChar char="-"/>
            </a:pPr>
            <a:r>
              <a:rPr lang="zh-CN" altLang="en-US" dirty="0"/>
              <a:t>长投票</a:t>
            </a:r>
            <a:r>
              <a:rPr lang="en-US" altLang="zh-CN" dirty="0"/>
              <a:t>, "</a:t>
            </a:r>
            <a:r>
              <a:rPr lang="zh-CN" altLang="en-US" dirty="0"/>
              <a:t>转让格式</a:t>
            </a:r>
            <a:r>
              <a:rPr lang="en-US" altLang="zh-CN" dirty="0"/>
              <a:t>": ["</a:t>
            </a:r>
            <a:r>
              <a:rPr lang="zh-CN" altLang="en-US" dirty="0"/>
              <a:t>文本</a:t>
            </a:r>
            <a:r>
              <a:rPr lang="en-US" altLang="zh-CN" dirty="0"/>
              <a:t>", "</a:t>
            </a:r>
            <a:r>
              <a:rPr lang="zh-CN" altLang="en-US" dirty="0"/>
              <a:t>二进制</a:t>
            </a:r>
            <a:r>
              <a:rPr lang="en-US" altLang="zh-CN" dirty="0"/>
              <a:t>"</a:t>
            </a:r>
          </a:p>
          <a:p>
            <a:pPr marL="171450" indent="-171450">
              <a:buFontTx/>
              <a:buChar char="-"/>
            </a:pPr>
            <a:endParaRPr lang="en-US" altLang="zh-CN" dirty="0"/>
          </a:p>
          <a:p>
            <a:pPr marL="171450" indent="-171450">
              <a:buFontTx/>
              <a:buChar char="-"/>
            </a:pPr>
            <a:r>
              <a:rPr lang="zh-CN" altLang="en-US" dirty="0"/>
              <a:t>部署：</a:t>
            </a:r>
          </a:p>
          <a:p>
            <a:pPr marL="171450" indent="-171450">
              <a:buFontTx/>
              <a:buChar char="-"/>
            </a:pPr>
            <a:r>
              <a:rPr lang="zh-CN" altLang="en-US" dirty="0"/>
              <a:t>容器</a:t>
            </a:r>
            <a:r>
              <a:rPr lang="en-US" altLang="zh-CN" dirty="0"/>
              <a:t>/</a:t>
            </a:r>
            <a:r>
              <a:rPr lang="zh-CN" altLang="en-US" dirty="0"/>
              <a:t>协调器</a:t>
            </a:r>
          </a:p>
          <a:p>
            <a:pPr marL="171450" indent="-171450">
              <a:buFontTx/>
              <a:buChar char="-"/>
            </a:pPr>
            <a:r>
              <a:rPr lang="en-US" altLang="zh-CN" dirty="0"/>
              <a:t>Azure </a:t>
            </a:r>
            <a:r>
              <a:rPr lang="en-US" altLang="zh-CN" dirty="0" err="1"/>
              <a:t>SignalR</a:t>
            </a:r>
            <a:r>
              <a:rPr lang="en-US" altLang="zh-CN" dirty="0"/>
              <a:t> </a:t>
            </a:r>
            <a:r>
              <a:rPr lang="zh-CN" altLang="en-US" dirty="0"/>
              <a:t>服务 </a:t>
            </a:r>
            <a:r>
              <a:rPr lang="en-US" altLang="zh-CN" dirty="0"/>
              <a:t>(</a:t>
            </a:r>
            <a:r>
              <a:rPr lang="zh-CN" altLang="en-US" dirty="0"/>
              <a:t>作为应用服务的一部分</a:t>
            </a:r>
            <a:r>
              <a:rPr lang="en-US" altLang="zh-CN" dirty="0"/>
              <a:t>)</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1828686" rtl="0" eaLnBrk="1" fontAlgn="auto" latinLnBrk="0" hangingPunct="1">
              <a:lnSpc>
                <a:spcPct val="100000"/>
              </a:lnSpc>
              <a:spcBef>
                <a:spcPts val="0"/>
              </a:spcBef>
              <a:spcAft>
                <a:spcPts val="0"/>
              </a:spcAft>
              <a:buClrTx/>
              <a:buSzTx/>
              <a:buFontTx/>
              <a:buNone/>
              <a:tabLst/>
              <a:defRPr/>
            </a:pPr>
            <a:fld id="{0BA68F0C-750B-6440-A7B4-17C12343E522}"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686" rtl="0" eaLnBrk="1" fontAlgn="auto" latinLnBrk="0" hangingPunct="1">
                <a:lnSpc>
                  <a:spcPct val="100000"/>
                </a:lnSpc>
                <a:spcBef>
                  <a:spcPts val="0"/>
                </a:spcBef>
                <a:spcAft>
                  <a:spcPts val="0"/>
                </a:spcAft>
                <a:buClrTx/>
                <a:buSzTx/>
                <a:buFontTx/>
                <a:buNone/>
                <a:tabLst/>
                <a:defRPr/>
              </a:pPr>
              <a:t>21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876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8781282B-F377-4E10-8F8B-0163AC74E6BD}"/>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1329036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DD6869D-8AC7-46D6-A293-4F039D796749}"/>
              </a:ext>
            </a:extLst>
          </p:cNvPr>
          <p:cNvGrpSpPr/>
          <p:nvPr userDrawn="1"/>
        </p:nvGrpSpPr>
        <p:grpSpPr>
          <a:xfrm>
            <a:off x="6194603" y="-1"/>
            <a:ext cx="5997398" cy="6858001"/>
            <a:chOff x="6194603" y="-1"/>
            <a:chExt cx="5997398" cy="6858001"/>
          </a:xfrm>
        </p:grpSpPr>
        <p:pic>
          <p:nvPicPr>
            <p:cNvPr id="33" name="Picture 32">
              <a:extLst>
                <a:ext uri="{FF2B5EF4-FFF2-40B4-BE49-F238E27FC236}">
                  <a16:creationId xmlns:a16="http://schemas.microsoft.com/office/drawing/2014/main" id="{68C12CF7-C850-49A2-9AAC-CCA6394852CB}"/>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4" name="Picture 33">
              <a:extLst>
                <a:ext uri="{FF2B5EF4-FFF2-40B4-BE49-F238E27FC236}">
                  <a16:creationId xmlns:a16="http://schemas.microsoft.com/office/drawing/2014/main" id="{1095F357-B595-4035-A03F-AAA4EEB5F6C7}"/>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5" name="Picture 34">
              <a:extLst>
                <a:ext uri="{FF2B5EF4-FFF2-40B4-BE49-F238E27FC236}">
                  <a16:creationId xmlns:a16="http://schemas.microsoft.com/office/drawing/2014/main" id="{23AB40CB-6945-4F74-AF42-5503D02DAE97}"/>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6981301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FABA49D4-ACB5-487F-8FCE-2C0F8A7430C6}"/>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1DA7C31C-7893-4CE9-8C1E-E6EC8779F416}"/>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175E6859-8A57-4441-B0B8-D628A22E69F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EFA3B277-F30F-47D3-AA2F-C52992D405AA}"/>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478948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E5EB1BC-DF9E-40D5-BECE-3631370F9B94}"/>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08EE26D8-246B-44B8-9F37-F70924B3ABF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71B919C4-D07F-4010-892C-E10ABC983944}"/>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CA1B5903-481E-48D5-9F12-8DA54E12F3D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562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1439F0B-E43E-4EA9-ABDB-1CDE36DFC79C}"/>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BFFE2D59-BCEA-4378-86F1-1F777CBF9F5B}"/>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5B067D52-C4A7-4157-A9F7-37098963BF5D}"/>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A478BA64-F6BC-4E54-AB68-5AA82A165F73}"/>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58666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4E5CB27-DAA1-44F5-A06F-94FDE253BDE7}"/>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33C6D3F5-BC18-4606-86E2-BC26A672A475}"/>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45D25842-DC1E-4A55-87D6-D90569587C3A}"/>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9CF6F9D-0F5C-4B16-A413-CFB303725D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726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2219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0576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336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82628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29648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59394B0-BB29-4169-A6F8-084A812942D4}"/>
              </a:ext>
            </a:extLst>
          </p:cNvPr>
          <p:cNvGrpSpPr/>
          <p:nvPr userDrawn="1"/>
        </p:nvGrpSpPr>
        <p:grpSpPr>
          <a:xfrm>
            <a:off x="6194603" y="-1"/>
            <a:ext cx="5997398" cy="6858001"/>
            <a:chOff x="6194603" y="-1"/>
            <a:chExt cx="5997398" cy="6858001"/>
          </a:xfrm>
        </p:grpSpPr>
        <p:pic>
          <p:nvPicPr>
            <p:cNvPr id="36" name="Picture 35">
              <a:extLst>
                <a:ext uri="{FF2B5EF4-FFF2-40B4-BE49-F238E27FC236}">
                  <a16:creationId xmlns:a16="http://schemas.microsoft.com/office/drawing/2014/main" id="{E92D62AF-0547-4143-B5FD-8E9B658CDBF8}"/>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55" name="Picture 54">
              <a:extLst>
                <a:ext uri="{FF2B5EF4-FFF2-40B4-BE49-F238E27FC236}">
                  <a16:creationId xmlns:a16="http://schemas.microsoft.com/office/drawing/2014/main" id="{44FE11D2-6189-4153-90CD-E2CF6E4B004A}"/>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6" name="Picture 55">
              <a:extLst>
                <a:ext uri="{FF2B5EF4-FFF2-40B4-BE49-F238E27FC236}">
                  <a16:creationId xmlns:a16="http://schemas.microsoft.com/office/drawing/2014/main" id="{63B09D28-BB4E-43B3-9B5C-3F9B783B3BB8}"/>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15942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1590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594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u="heavy">
                <a:solidFill>
                  <a:schemeClr val="tx1"/>
                </a:solidFill>
                <a:latin typeface="DengXian Light"/>
                <a:cs typeface="DengXian Light"/>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00726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56031" y="265175"/>
            <a:ext cx="11683365" cy="6332220"/>
          </a:xfrm>
          <a:custGeom>
            <a:avLst/>
            <a:gdLst/>
            <a:ahLst/>
            <a:cxnLst/>
            <a:rect l="l" t="t" r="r" b="b"/>
            <a:pathLst>
              <a:path w="11683365" h="6332220">
                <a:moveTo>
                  <a:pt x="0" y="6332220"/>
                </a:moveTo>
                <a:lnTo>
                  <a:pt x="11682984" y="6332220"/>
                </a:lnTo>
                <a:lnTo>
                  <a:pt x="11682984" y="0"/>
                </a:lnTo>
                <a:lnTo>
                  <a:pt x="0" y="0"/>
                </a:lnTo>
                <a:lnTo>
                  <a:pt x="0" y="6332220"/>
                </a:lnTo>
                <a:close/>
              </a:path>
            </a:pathLst>
          </a:custGeom>
          <a:solidFill>
            <a:srgbClr val="F5F5F5"/>
          </a:solidFill>
        </p:spPr>
        <p:txBody>
          <a:bodyPr wrap="square" lIns="0" tIns="0" rIns="0" bIns="0" rtlCol="0"/>
          <a:lstStyle/>
          <a:p>
            <a:endParaRPr/>
          </a:p>
        </p:txBody>
      </p:sp>
      <p:sp>
        <p:nvSpPr>
          <p:cNvPr id="17" name="bk object 17"/>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2" name="Holder 2"/>
          <p:cNvSpPr>
            <a:spLocks noGrp="1"/>
          </p:cNvSpPr>
          <p:nvPr>
            <p:ph type="ctrTitle"/>
          </p:nvPr>
        </p:nvSpPr>
        <p:spPr>
          <a:xfrm>
            <a:off x="713028" y="535305"/>
            <a:ext cx="10765942" cy="60515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08420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solidFill>
                  <a:srgbClr val="000000">
                    <a:tint val="75000"/>
                  </a:srgbClr>
                </a:solidFill>
              </a:rPr>
              <a:pPr/>
              <a:t>8/30/2019</a:t>
            </a:fld>
            <a:endParaRPr lang="en-US">
              <a:solidFill>
                <a:srgbClr val="000000">
                  <a:tint val="75000"/>
                </a:srgbClr>
              </a:solidFill>
            </a:endParaRPr>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40906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C936-4B31-459A-880A-CBBC9FC263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321F01-A0D4-466C-AF7B-A61EBF810FC8}"/>
              </a:ext>
            </a:extLst>
          </p:cNvPr>
          <p:cNvSpPr>
            <a:spLocks noGrp="1"/>
          </p:cNvSpPr>
          <p:nvPr>
            <p:ph type="dt" sz="half" idx="10"/>
          </p:nvPr>
        </p:nvSpPr>
        <p:spPr/>
        <p:txBody>
          <a:bodyPr/>
          <a:lstStyle/>
          <a:p>
            <a:fld id="{64090161-8224-436E-9697-076F1D8F120C}" type="datetimeFigureOut">
              <a:rPr lang="en-US" smtClean="0">
                <a:solidFill>
                  <a:srgbClr val="000000">
                    <a:tint val="75000"/>
                  </a:srgbClr>
                </a:solidFill>
              </a:rPr>
              <a:pPr/>
              <a:t>8/30/2019</a:t>
            </a:fld>
            <a:endParaRPr lang="en-US">
              <a:solidFill>
                <a:srgbClr val="000000">
                  <a:tint val="75000"/>
                </a:srgbClr>
              </a:solidFill>
            </a:endParaRPr>
          </a:p>
        </p:txBody>
      </p:sp>
      <p:sp>
        <p:nvSpPr>
          <p:cNvPr id="4" name="Footer Placeholder 3">
            <a:extLst>
              <a:ext uri="{FF2B5EF4-FFF2-40B4-BE49-F238E27FC236}">
                <a16:creationId xmlns:a16="http://schemas.microsoft.com/office/drawing/2014/main" id="{94B93B79-1FCD-4011-9278-9E5F64EC24C5}"/>
              </a:ext>
            </a:extLst>
          </p:cNvPr>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a:extLst>
              <a:ext uri="{FF2B5EF4-FFF2-40B4-BE49-F238E27FC236}">
                <a16:creationId xmlns:a16="http://schemas.microsoft.com/office/drawing/2014/main" id="{D1F089A4-6C01-43B2-B8A4-7AC0DC5346F1}"/>
              </a:ext>
            </a:extLst>
          </p:cNvPr>
          <p:cNvSpPr>
            <a:spLocks noGrp="1"/>
          </p:cNvSpPr>
          <p:nvPr>
            <p:ph type="sldNum" sz="quarter" idx="12"/>
          </p:nvPr>
        </p:nvSpPr>
        <p:spPr/>
        <p:txBody>
          <a:bodyPr/>
          <a:lstStyle/>
          <a:p>
            <a:fld id="{27D3882F-12A7-44E5-A720-F0805A4EC1C9}"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5877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D49679-E503-4E3E-8F08-8BFFC35E96F5}"/>
              </a:ext>
            </a:extLst>
          </p:cNvPr>
          <p:cNvSpPr>
            <a:spLocks noGrp="1"/>
          </p:cNvSpPr>
          <p:nvPr>
            <p:ph type="dt" sz="half" idx="10"/>
          </p:nvPr>
        </p:nvSpPr>
        <p:spPr/>
        <p:txBody>
          <a:bodyPr/>
          <a:lstStyle/>
          <a:p>
            <a:fld id="{64090161-8224-436E-9697-076F1D8F120C}" type="datetimeFigureOut">
              <a:rPr lang="en-US" smtClean="0">
                <a:solidFill>
                  <a:srgbClr val="000000">
                    <a:tint val="75000"/>
                  </a:srgbClr>
                </a:solidFill>
              </a:rPr>
              <a:pPr/>
              <a:t>8/30/2019</a:t>
            </a:fld>
            <a:endParaRPr lang="en-US">
              <a:solidFill>
                <a:srgbClr val="000000">
                  <a:tint val="75000"/>
                </a:srgbClr>
              </a:solidFill>
            </a:endParaRPr>
          </a:p>
        </p:txBody>
      </p:sp>
      <p:sp>
        <p:nvSpPr>
          <p:cNvPr id="3" name="Footer Placeholder 2">
            <a:extLst>
              <a:ext uri="{FF2B5EF4-FFF2-40B4-BE49-F238E27FC236}">
                <a16:creationId xmlns:a16="http://schemas.microsoft.com/office/drawing/2014/main" id="{8EB1646F-9113-4F5C-978A-651C1C3CEF7B}"/>
              </a:ext>
            </a:extLst>
          </p:cNvPr>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a:extLst>
              <a:ext uri="{FF2B5EF4-FFF2-40B4-BE49-F238E27FC236}">
                <a16:creationId xmlns:a16="http://schemas.microsoft.com/office/drawing/2014/main" id="{3F22B61A-21E4-4182-B032-828E7AB0D814}"/>
              </a:ext>
            </a:extLst>
          </p:cNvPr>
          <p:cNvSpPr>
            <a:spLocks noGrp="1"/>
          </p:cNvSpPr>
          <p:nvPr>
            <p:ph type="sldNum" sz="quarter" idx="12"/>
          </p:nvPr>
        </p:nvSpPr>
        <p:spPr/>
        <p:txBody>
          <a:bodyPr/>
          <a:lstStyle/>
          <a:p>
            <a:fld id="{27D3882F-12A7-44E5-A720-F0805A4EC1C9}"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1838933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337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142417"/>
      </p:ext>
    </p:extLst>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2" y="1187645"/>
            <a:ext cx="11655079"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349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234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2"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7403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0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2"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59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589" indent="0">
              <a:buNone/>
              <a:defRPr/>
            </a:lvl2pPr>
            <a:lvl3pPr marL="457177" indent="0">
              <a:buNone/>
              <a:defRPr/>
            </a:lvl3pPr>
            <a:lvl4pPr marL="685766" indent="0">
              <a:buNone/>
              <a:defRPr/>
            </a:lvl4pPr>
            <a:lvl5pPr marL="9143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432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2704229"/>
      </p:ext>
    </p:extLst>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03800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55536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687406"/>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8711265-729F-40E5-9E85-3D00D251B4E1}"/>
              </a:ext>
            </a:extLst>
          </p:cNvPr>
          <p:cNvGrpSpPr/>
          <p:nvPr userDrawn="1"/>
        </p:nvGrpSpPr>
        <p:grpSpPr>
          <a:xfrm>
            <a:off x="6194603" y="-1"/>
            <a:ext cx="5997398" cy="6858001"/>
            <a:chOff x="6194603" y="-1"/>
            <a:chExt cx="5997398" cy="6858001"/>
          </a:xfrm>
        </p:grpSpPr>
        <p:pic>
          <p:nvPicPr>
            <p:cNvPr id="33" name="Picture 32">
              <a:extLst>
                <a:ext uri="{FF2B5EF4-FFF2-40B4-BE49-F238E27FC236}">
                  <a16:creationId xmlns:a16="http://schemas.microsoft.com/office/drawing/2014/main" id="{19A54524-77FF-4E76-AEA3-811525C0984B}"/>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4" name="Picture 33">
              <a:extLst>
                <a:ext uri="{FF2B5EF4-FFF2-40B4-BE49-F238E27FC236}">
                  <a16:creationId xmlns:a16="http://schemas.microsoft.com/office/drawing/2014/main" id="{F20EB9F3-AE1C-4367-B9BB-8C1F08518A41}"/>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5" name="Picture 34">
              <a:extLst>
                <a:ext uri="{FF2B5EF4-FFF2-40B4-BE49-F238E27FC236}">
                  <a16:creationId xmlns:a16="http://schemas.microsoft.com/office/drawing/2014/main" id="{E6F4DAF6-F4DA-4B7E-A667-3797C80759C7}"/>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264025577"/>
      </p:ext>
    </p:extLst>
  </p:cSld>
  <p:clrMapOvr>
    <a:masterClrMapping/>
  </p:clrMapOvr>
  <p:transition>
    <p:fade/>
  </p:transition>
  <p:extLst>
    <p:ext uri="{DCECCB84-F9BA-43D5-87BE-67443E8EF086}">
      <p15:sldGuideLst xmlns:p15="http://schemas.microsoft.com/office/powerpoint/2012/main">
        <p15:guide id="1" pos="3359">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2993">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A0335A9-EC35-4118-8670-3EA0A5B1AD8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E720493E-B7CD-4007-B895-FDCA23C9DD16}"/>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D34CF4A7-DB84-440C-B0D2-71791E1973A2}"/>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53BB19E9-D968-4DD8-8D4E-95F1A7FDC13D}"/>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09096337"/>
      </p:ext>
    </p:extLst>
  </p:cSld>
  <p:clrMapOvr>
    <a:masterClrMapping/>
  </p:clrMapOvr>
  <p:transition>
    <p:fade/>
  </p:transition>
  <p:extLst>
    <p:ext uri="{DCECCB84-F9BA-43D5-87BE-67443E8EF086}">
      <p15:sldGuideLst xmlns:p15="http://schemas.microsoft.com/office/powerpoint/2012/main">
        <p15:guide id="1" pos="336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509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1D71530-4584-4E18-95B8-AD7E83A2E5C7}"/>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69333F78-4D76-4D24-BA95-CB6CA710FBE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70893170-D363-4264-A479-02C9E2381D13}"/>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01B8994E-DA9D-4164-9B3D-3FF92400EAE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7580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4189BBE-D344-4CFF-8B13-E56FE9CFAF95}"/>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7AB2C3C2-8075-4DEF-B3CD-B5D43C7CEF4C}"/>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48EF7F1E-D64F-46F5-B08D-C6FC03132A3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A773BFA-BE78-4334-8A66-A1EDE96CA896}"/>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297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DAA6F10-A20B-46A6-A4A5-14D263A0E03D}"/>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338B6E73-850B-4DE8-9ED3-273A9E36B02D}"/>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6A9404D8-9F17-4E2C-95F3-4807F5E4C88D}"/>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21F29AB7-9A11-4209-8581-9493B3408C34}"/>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9525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71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7653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4663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868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2255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605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7427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2.xml"/><Relationship Id="rId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13.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image" Target="../media/image1.emf"/><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heme" Target="../theme/theme8.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5593722"/>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 id="2147484963" r:id="rId17"/>
    <p:sldLayoutId id="2147484964" r:id="rId18"/>
    <p:sldLayoutId id="2147484965" r:id="rId19"/>
    <p:sldLayoutId id="2147484966" r:id="rId20"/>
    <p:sldLayoutId id="2147485154" r:id="rId21"/>
    <p:sldLayoutId id="2147485155" r:id="rId22"/>
    <p:sldLayoutId id="2147485156"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F069-3858-4F3F-93FC-B32C2BA0C7C4}"/>
              </a:ext>
            </a:extLst>
          </p:cNvPr>
          <p:cNvSpPr>
            <a:spLocks noGrp="1"/>
          </p:cNvSpPr>
          <p:nvPr>
            <p:ph type="title"/>
          </p:nvPr>
        </p:nvSpPr>
        <p:spPr>
          <a:xfrm>
            <a:off x="838200" y="365126"/>
            <a:ext cx="10515600"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563BF-59F9-4762-94E4-C25F60AC2408}"/>
              </a:ext>
            </a:extLst>
          </p:cNvPr>
          <p:cNvSpPr>
            <a:spLocks noGrp="1"/>
          </p:cNvSpPr>
          <p:nvPr>
            <p:ph type="body" idx="1"/>
          </p:nvPr>
        </p:nvSpPr>
        <p:spPr>
          <a:xfrm>
            <a:off x="838200" y="1825624"/>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F7805-04CF-4963-9309-34CE00660DA1}"/>
              </a:ext>
            </a:extLst>
          </p:cNvPr>
          <p:cNvSpPr>
            <a:spLocks noGrp="1"/>
          </p:cNvSpPr>
          <p:nvPr>
            <p:ph type="dt" sz="half" idx="2"/>
          </p:nvPr>
        </p:nvSpPr>
        <p:spPr>
          <a:xfrm>
            <a:off x="838201" y="6356351"/>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64090161-8224-436E-9697-076F1D8F120C}" type="datetimeFigureOut">
              <a:rPr lang="en-US" smtClean="0">
                <a:solidFill>
                  <a:srgbClr val="000000">
                    <a:tint val="75000"/>
                  </a:srgbClr>
                </a:solidFill>
              </a:rPr>
              <a:pPr/>
              <a:t>8/30/2019</a:t>
            </a:fld>
            <a:endParaRPr lang="en-US">
              <a:solidFill>
                <a:srgbClr val="000000">
                  <a:tint val="75000"/>
                </a:srgbClr>
              </a:solidFill>
            </a:endParaRPr>
          </a:p>
        </p:txBody>
      </p:sp>
      <p:sp>
        <p:nvSpPr>
          <p:cNvPr id="5" name="Footer Placeholder 4">
            <a:extLst>
              <a:ext uri="{FF2B5EF4-FFF2-40B4-BE49-F238E27FC236}">
                <a16:creationId xmlns:a16="http://schemas.microsoft.com/office/drawing/2014/main" id="{AF95D0D9-CDF3-4697-864B-2049013F8849}"/>
              </a:ext>
            </a:extLst>
          </p:cNvPr>
          <p:cNvSpPr>
            <a:spLocks noGrp="1"/>
          </p:cNvSpPr>
          <p:nvPr>
            <p:ph type="ftr" sz="quarter" idx="3"/>
          </p:nvPr>
        </p:nvSpPr>
        <p:spPr>
          <a:xfrm>
            <a:off x="4038600" y="6356351"/>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a:extLst>
              <a:ext uri="{FF2B5EF4-FFF2-40B4-BE49-F238E27FC236}">
                <a16:creationId xmlns:a16="http://schemas.microsoft.com/office/drawing/2014/main" id="{57342DC4-EFAB-4126-AB62-B4C72FF3987E}"/>
              </a:ext>
            </a:extLst>
          </p:cNvPr>
          <p:cNvSpPr>
            <a:spLocks noGrp="1"/>
          </p:cNvSpPr>
          <p:nvPr>
            <p:ph type="sldNum" sz="quarter" idx="4"/>
          </p:nvPr>
        </p:nvSpPr>
        <p:spPr>
          <a:xfrm>
            <a:off x="8610600" y="6356351"/>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27D3882F-12A7-44E5-A720-F0805A4EC1C9}"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01262638"/>
      </p:ext>
    </p:extLst>
  </p:cSld>
  <p:clrMap bg1="lt1" tx1="dk1" bg2="lt2" tx2="dk2" accent1="accent1" accent2="accent2" accent3="accent3" accent4="accent4" accent5="accent5" accent6="accent6" hlink="hlink" folHlink="folHlink"/>
  <p:sldLayoutIdLst>
    <p:sldLayoutId id="2147484973" r:id="rId1"/>
    <p:sldLayoutId id="2147484977" r:id="rId2"/>
    <p:sldLayoutId id="2147484978" r:id="rId3"/>
    <p:sldLayoutId id="2147484983" r:id="rId4"/>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6" algn="l" defTabSz="914225" rtl="0" eaLnBrk="1" latinLnBrk="0" hangingPunct="1">
        <a:defRPr sz="1800" kern="1200">
          <a:solidFill>
            <a:schemeClr val="tx1"/>
          </a:solidFill>
          <a:latin typeface="+mn-lt"/>
          <a:ea typeface="+mn-ea"/>
          <a:cs typeface="+mn-cs"/>
        </a:defRPr>
      </a:lvl8pPr>
      <a:lvl9pPr marL="3656898"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0678662"/>
      </p:ext>
    </p:extLst>
  </p:cSld>
  <p:clrMap bg1="lt1" tx1="dk1" bg2="lt2" tx2="dk2" accent1="accent1" accent2="accent2" accent3="accent3" accent4="accent4" accent5="accent5" accent6="accent6" hlink="hlink" folHlink="folHlink"/>
  <p:sldLayoutIdLst>
    <p:sldLayoutId id="2147485010" r:id="rId1"/>
  </p:sldLayoutIdLst>
  <p:transition>
    <p:fade/>
  </p:transition>
  <p:hf sldNum="0" hdr="0" ftr="0" dt="0"/>
  <p:txStyles>
    <p:titleStyle>
      <a:lvl1pPr algn="l" defTabSz="932696"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89"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77"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92" marR="0" indent="-200015"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21" marR="0" indent="-180966"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887" marR="0" indent="-168267"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12"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61"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08"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57"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96" rtl="0" eaLnBrk="1" latinLnBrk="0" hangingPunct="1">
        <a:defRPr sz="1800" kern="1200">
          <a:solidFill>
            <a:schemeClr val="tx1"/>
          </a:solidFill>
          <a:latin typeface="+mn-lt"/>
          <a:ea typeface="+mn-ea"/>
          <a:cs typeface="+mn-cs"/>
        </a:defRPr>
      </a:lvl1pPr>
      <a:lvl2pPr marL="466348" algn="l" defTabSz="932696" rtl="0" eaLnBrk="1" latinLnBrk="0" hangingPunct="1">
        <a:defRPr sz="1800" kern="1200">
          <a:solidFill>
            <a:schemeClr val="tx1"/>
          </a:solidFill>
          <a:latin typeface="+mn-lt"/>
          <a:ea typeface="+mn-ea"/>
          <a:cs typeface="+mn-cs"/>
        </a:defRPr>
      </a:lvl2pPr>
      <a:lvl3pPr marL="932696" algn="l" defTabSz="932696" rtl="0" eaLnBrk="1" latinLnBrk="0" hangingPunct="1">
        <a:defRPr sz="1800" kern="1200">
          <a:solidFill>
            <a:schemeClr val="tx1"/>
          </a:solidFill>
          <a:latin typeface="+mn-lt"/>
          <a:ea typeface="+mn-ea"/>
          <a:cs typeface="+mn-cs"/>
        </a:defRPr>
      </a:lvl3pPr>
      <a:lvl4pPr marL="1399043" algn="l" defTabSz="932696" rtl="0" eaLnBrk="1" latinLnBrk="0" hangingPunct="1">
        <a:defRPr sz="1800" kern="1200">
          <a:solidFill>
            <a:schemeClr val="tx1"/>
          </a:solidFill>
          <a:latin typeface="+mn-lt"/>
          <a:ea typeface="+mn-ea"/>
          <a:cs typeface="+mn-cs"/>
        </a:defRPr>
      </a:lvl4pPr>
      <a:lvl5pPr marL="1865391" algn="l" defTabSz="932696" rtl="0" eaLnBrk="1" latinLnBrk="0" hangingPunct="1">
        <a:defRPr sz="1800" kern="1200">
          <a:solidFill>
            <a:schemeClr val="tx1"/>
          </a:solidFill>
          <a:latin typeface="+mn-lt"/>
          <a:ea typeface="+mn-ea"/>
          <a:cs typeface="+mn-cs"/>
        </a:defRPr>
      </a:lvl5pPr>
      <a:lvl6pPr marL="2331740" algn="l" defTabSz="932696" rtl="0" eaLnBrk="1" latinLnBrk="0" hangingPunct="1">
        <a:defRPr sz="1800" kern="1200">
          <a:solidFill>
            <a:schemeClr val="tx1"/>
          </a:solidFill>
          <a:latin typeface="+mn-lt"/>
          <a:ea typeface="+mn-ea"/>
          <a:cs typeface="+mn-cs"/>
        </a:defRPr>
      </a:lvl6pPr>
      <a:lvl7pPr marL="2798086" algn="l" defTabSz="932696" rtl="0" eaLnBrk="1" latinLnBrk="0" hangingPunct="1">
        <a:defRPr sz="1800" kern="1200">
          <a:solidFill>
            <a:schemeClr val="tx1"/>
          </a:solidFill>
          <a:latin typeface="+mn-lt"/>
          <a:ea typeface="+mn-ea"/>
          <a:cs typeface="+mn-cs"/>
        </a:defRPr>
      </a:lvl7pPr>
      <a:lvl8pPr marL="3264434" algn="l" defTabSz="932696" rtl="0" eaLnBrk="1" latinLnBrk="0" hangingPunct="1">
        <a:defRPr sz="1800" kern="1200">
          <a:solidFill>
            <a:schemeClr val="tx1"/>
          </a:solidFill>
          <a:latin typeface="+mn-lt"/>
          <a:ea typeface="+mn-ea"/>
          <a:cs typeface="+mn-cs"/>
        </a:defRPr>
      </a:lvl8pPr>
      <a:lvl9pPr marL="3730783" algn="l" defTabSz="93269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26658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8933478"/>
      </p:ext>
    </p:extLst>
  </p:cSld>
  <p:clrMap bg1="lt1" tx1="dk1" bg2="lt2" tx2="dk2" accent1="accent1" accent2="accent2" accent3="accent3" accent4="accent4" accent5="accent5" accent6="accent6" hlink="hlink" folHlink="folHlink"/>
  <p:sldLayoutIdLst>
    <p:sldLayoutId id="2147485032" r:id="rId1"/>
    <p:sldLayoutId id="2147485039" r:id="rId2"/>
  </p:sldLayoutIdLst>
  <p:transition>
    <p:fade/>
  </p:transition>
  <p:txStyles>
    <p:titleStyle>
      <a:lvl1pPr algn="l" defTabSz="914367"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4"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1"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9"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5"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0553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1" y="-217"/>
            <a:ext cx="935541" cy="5654618"/>
            <a:chOff x="12618967" y="-221"/>
            <a:chExt cx="954301" cy="5767186"/>
          </a:xfrm>
        </p:grpSpPr>
        <p:grpSp>
          <p:nvGrpSpPr>
            <p:cNvPr id="18" name="Group 17"/>
            <p:cNvGrpSpPr/>
            <p:nvPr userDrawn="1"/>
          </p:nvGrpSpPr>
          <p:grpSpPr>
            <a:xfrm>
              <a:off x="12618967" y="-221"/>
              <a:ext cx="954301" cy="5716011"/>
              <a:chOff x="12618967" y="-221"/>
              <a:chExt cx="954301" cy="57160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3"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3"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Green</a:t>
                  </a:r>
                </a:p>
                <a:p>
                  <a:pPr defTabSz="914103"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3"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3"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Yellow</a:t>
                  </a:r>
                </a:p>
                <a:p>
                  <a:pPr defTabSz="914103"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Mid-Blue</a:t>
                  </a:r>
                </a:p>
                <a:p>
                  <a:pPr defTabSz="914103"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Blue</a:t>
                  </a:r>
                </a:p>
                <a:p>
                  <a:pPr defTabSz="914103"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4" y="258268"/>
                <a:ext cx="843944" cy="326965"/>
              </a:xfrm>
              <a:prstGeom prst="rect">
                <a:avLst/>
              </a:prstGeom>
              <a:noFill/>
            </p:spPr>
            <p:txBody>
              <a:bodyPr wrap="none" lIns="0" tIns="91440" rIns="182880" bIns="91440" rtlCol="0">
                <a:spAutoFit/>
              </a:bodyPr>
              <a:lstStyle/>
              <a:p>
                <a:pPr>
                  <a:lnSpc>
                    <a:spcPct val="90000"/>
                  </a:lnSpc>
                  <a:spcAft>
                    <a:spcPts val="588"/>
                  </a:spcAft>
                </a:pPr>
                <a:r>
                  <a:rPr lang="en-US" sz="981"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681"/>
                <a:ext cx="2647253" cy="326965"/>
              </a:xfrm>
              <a:prstGeom prst="rect">
                <a:avLst/>
              </a:prstGeom>
              <a:noFill/>
            </p:spPr>
            <p:txBody>
              <a:bodyPr wrap="none" lIns="0" tIns="91440" rIns="182880" bIns="91440" rtlCol="0">
                <a:spAutoFit/>
              </a:bodyPr>
              <a:lstStyle/>
              <a:p>
                <a:pPr>
                  <a:lnSpc>
                    <a:spcPct val="90000"/>
                  </a:lnSpc>
                  <a:spcAft>
                    <a:spcPts val="588"/>
                  </a:spcAft>
                </a:pPr>
                <a:r>
                  <a:rPr lang="en-US" sz="981" dirty="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3" fontAlgn="base">
                <a:spcBef>
                  <a:spcPct val="0"/>
                </a:spcBef>
                <a:spcAft>
                  <a:spcPct val="0"/>
                </a:spcAft>
              </a:pPr>
              <a:r>
                <a:rPr lang="en-US" sz="490" b="1" dirty="0">
                  <a:gradFill>
                    <a:gsLst>
                      <a:gs pos="12389">
                        <a:srgbClr val="FFFFFF"/>
                      </a:gs>
                      <a:gs pos="46000">
                        <a:srgbClr val="FFFFFF"/>
                      </a:gs>
                    </a:gsLst>
                    <a:lin ang="5400000" scaled="0"/>
                  </a:gradFill>
                  <a:ea typeface="Segoe UI" pitchFamily="34" charset="0"/>
                  <a:cs typeface="Segoe UI" pitchFamily="34" charset="0"/>
                </a:rPr>
                <a:t>Gray</a:t>
              </a:r>
            </a:p>
            <a:p>
              <a:pPr defTabSz="914103" fontAlgn="base">
                <a:spcBef>
                  <a:spcPct val="0"/>
                </a:spcBef>
                <a:spcAft>
                  <a:spcPct val="0"/>
                </a:spcAft>
              </a:pPr>
              <a:r>
                <a:rPr lang="en-US" sz="490" dirty="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1731156729"/>
      </p:ext>
    </p:extLst>
  </p:cSld>
  <p:clrMap bg1="lt1" tx1="dk1" bg2="lt2" tx2="dk2" accent1="accent1" accent2="accent2" accent3="accent3" accent4="accent4" accent5="accent5" accent6="accent6" hlink="hlink" folHlink="folHlink"/>
  <p:sldLayoutIdLst>
    <p:sldLayoutId id="2147485050" r:id="rId1"/>
    <p:sldLayoutId id="2147485052" r:id="rId2"/>
  </p:sldLayoutIdLst>
  <p:transition>
    <p:fade/>
  </p:transition>
  <p:txStyles>
    <p:titleStyle>
      <a:lvl1pPr algn="l" defTabSz="914367"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2" marR="0" indent="-23654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4"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1"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9"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5"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918097"/>
      </p:ext>
    </p:extLst>
  </p:cSld>
  <p:clrMap bg1="lt1" tx1="dk1" bg2="lt2" tx2="dk2" accent1="accent1" accent2="accent2" accent3="accent3" accent4="accent4" accent5="accent5" accent6="accent6" hlink="hlink" folHlink="folHlink"/>
  <p:sldLayoutIdLst>
    <p:sldLayoutId id="2147485082" r:id="rId1"/>
    <p:sldLayoutId id="2147485086" r:id="rId2"/>
  </p:sldLayoutIdLst>
  <p:transition>
    <p:fade/>
  </p:transition>
  <p:hf sldNum="0" hdr="0" ftr="0" dt="0"/>
  <p:txStyles>
    <p:titleStyle>
      <a:lvl1pPr algn="l" defTabSz="932696"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89"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77"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92" marR="0" indent="-200015"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21" marR="0" indent="-180966"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887" marR="0" indent="-168267"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12"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61"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08"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57"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96" rtl="0" eaLnBrk="1" latinLnBrk="0" hangingPunct="1">
        <a:defRPr sz="1800" kern="1200">
          <a:solidFill>
            <a:schemeClr val="tx1"/>
          </a:solidFill>
          <a:latin typeface="+mn-lt"/>
          <a:ea typeface="+mn-ea"/>
          <a:cs typeface="+mn-cs"/>
        </a:defRPr>
      </a:lvl1pPr>
      <a:lvl2pPr marL="466348" algn="l" defTabSz="932696" rtl="0" eaLnBrk="1" latinLnBrk="0" hangingPunct="1">
        <a:defRPr sz="1800" kern="1200">
          <a:solidFill>
            <a:schemeClr val="tx1"/>
          </a:solidFill>
          <a:latin typeface="+mn-lt"/>
          <a:ea typeface="+mn-ea"/>
          <a:cs typeface="+mn-cs"/>
        </a:defRPr>
      </a:lvl2pPr>
      <a:lvl3pPr marL="932696" algn="l" defTabSz="932696" rtl="0" eaLnBrk="1" latinLnBrk="0" hangingPunct="1">
        <a:defRPr sz="1800" kern="1200">
          <a:solidFill>
            <a:schemeClr val="tx1"/>
          </a:solidFill>
          <a:latin typeface="+mn-lt"/>
          <a:ea typeface="+mn-ea"/>
          <a:cs typeface="+mn-cs"/>
        </a:defRPr>
      </a:lvl3pPr>
      <a:lvl4pPr marL="1399043" algn="l" defTabSz="932696" rtl="0" eaLnBrk="1" latinLnBrk="0" hangingPunct="1">
        <a:defRPr sz="1800" kern="1200">
          <a:solidFill>
            <a:schemeClr val="tx1"/>
          </a:solidFill>
          <a:latin typeface="+mn-lt"/>
          <a:ea typeface="+mn-ea"/>
          <a:cs typeface="+mn-cs"/>
        </a:defRPr>
      </a:lvl4pPr>
      <a:lvl5pPr marL="1865391" algn="l" defTabSz="932696" rtl="0" eaLnBrk="1" latinLnBrk="0" hangingPunct="1">
        <a:defRPr sz="1800" kern="1200">
          <a:solidFill>
            <a:schemeClr val="tx1"/>
          </a:solidFill>
          <a:latin typeface="+mn-lt"/>
          <a:ea typeface="+mn-ea"/>
          <a:cs typeface="+mn-cs"/>
        </a:defRPr>
      </a:lvl5pPr>
      <a:lvl6pPr marL="2331740" algn="l" defTabSz="932696" rtl="0" eaLnBrk="1" latinLnBrk="0" hangingPunct="1">
        <a:defRPr sz="1800" kern="1200">
          <a:solidFill>
            <a:schemeClr val="tx1"/>
          </a:solidFill>
          <a:latin typeface="+mn-lt"/>
          <a:ea typeface="+mn-ea"/>
          <a:cs typeface="+mn-cs"/>
        </a:defRPr>
      </a:lvl6pPr>
      <a:lvl7pPr marL="2798086" algn="l" defTabSz="932696" rtl="0" eaLnBrk="1" latinLnBrk="0" hangingPunct="1">
        <a:defRPr sz="1800" kern="1200">
          <a:solidFill>
            <a:schemeClr val="tx1"/>
          </a:solidFill>
          <a:latin typeface="+mn-lt"/>
          <a:ea typeface="+mn-ea"/>
          <a:cs typeface="+mn-cs"/>
        </a:defRPr>
      </a:lvl7pPr>
      <a:lvl8pPr marL="3264434" algn="l" defTabSz="932696" rtl="0" eaLnBrk="1" latinLnBrk="0" hangingPunct="1">
        <a:defRPr sz="1800" kern="1200">
          <a:solidFill>
            <a:schemeClr val="tx1"/>
          </a:solidFill>
          <a:latin typeface="+mn-lt"/>
          <a:ea typeface="+mn-ea"/>
          <a:cs typeface="+mn-cs"/>
        </a:defRPr>
      </a:lvl8pPr>
      <a:lvl9pPr marL="3730783" algn="l" defTabSz="93269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0596296"/>
      </p:ext>
    </p:extLst>
  </p:cSld>
  <p:clrMap bg1="lt1" tx1="dk1" bg2="lt2" tx2="dk2" accent1="accent1" accent2="accent2" accent3="accent3" accent4="accent4" accent5="accent5" accent6="accent6" hlink="hlink" folHlink="folHlink"/>
  <p:transition>
    <p:fade/>
  </p:transition>
  <p:hf sldNum="0" hdr="0" ftr="0" dt="0"/>
  <p:txStyles>
    <p:titleStyle>
      <a:lvl1pPr algn="l" defTabSz="932696"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89"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77" marR="0" indent="-228589"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92" marR="0" indent="-200015"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21" marR="0" indent="-180966"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887" marR="0" indent="-168267" algn="l" defTabSz="93269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12"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61"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08"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57" indent="-233175" algn="l" defTabSz="9326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96" rtl="0" eaLnBrk="1" latinLnBrk="0" hangingPunct="1">
        <a:defRPr sz="1800" kern="1200">
          <a:solidFill>
            <a:schemeClr val="tx1"/>
          </a:solidFill>
          <a:latin typeface="+mn-lt"/>
          <a:ea typeface="+mn-ea"/>
          <a:cs typeface="+mn-cs"/>
        </a:defRPr>
      </a:lvl1pPr>
      <a:lvl2pPr marL="466348" algn="l" defTabSz="932696" rtl="0" eaLnBrk="1" latinLnBrk="0" hangingPunct="1">
        <a:defRPr sz="1800" kern="1200">
          <a:solidFill>
            <a:schemeClr val="tx1"/>
          </a:solidFill>
          <a:latin typeface="+mn-lt"/>
          <a:ea typeface="+mn-ea"/>
          <a:cs typeface="+mn-cs"/>
        </a:defRPr>
      </a:lvl2pPr>
      <a:lvl3pPr marL="932696" algn="l" defTabSz="932696" rtl="0" eaLnBrk="1" latinLnBrk="0" hangingPunct="1">
        <a:defRPr sz="1800" kern="1200">
          <a:solidFill>
            <a:schemeClr val="tx1"/>
          </a:solidFill>
          <a:latin typeface="+mn-lt"/>
          <a:ea typeface="+mn-ea"/>
          <a:cs typeface="+mn-cs"/>
        </a:defRPr>
      </a:lvl3pPr>
      <a:lvl4pPr marL="1399043" algn="l" defTabSz="932696" rtl="0" eaLnBrk="1" latinLnBrk="0" hangingPunct="1">
        <a:defRPr sz="1800" kern="1200">
          <a:solidFill>
            <a:schemeClr val="tx1"/>
          </a:solidFill>
          <a:latin typeface="+mn-lt"/>
          <a:ea typeface="+mn-ea"/>
          <a:cs typeface="+mn-cs"/>
        </a:defRPr>
      </a:lvl4pPr>
      <a:lvl5pPr marL="1865391" algn="l" defTabSz="932696" rtl="0" eaLnBrk="1" latinLnBrk="0" hangingPunct="1">
        <a:defRPr sz="1800" kern="1200">
          <a:solidFill>
            <a:schemeClr val="tx1"/>
          </a:solidFill>
          <a:latin typeface="+mn-lt"/>
          <a:ea typeface="+mn-ea"/>
          <a:cs typeface="+mn-cs"/>
        </a:defRPr>
      </a:lvl5pPr>
      <a:lvl6pPr marL="2331740" algn="l" defTabSz="932696" rtl="0" eaLnBrk="1" latinLnBrk="0" hangingPunct="1">
        <a:defRPr sz="1800" kern="1200">
          <a:solidFill>
            <a:schemeClr val="tx1"/>
          </a:solidFill>
          <a:latin typeface="+mn-lt"/>
          <a:ea typeface="+mn-ea"/>
          <a:cs typeface="+mn-cs"/>
        </a:defRPr>
      </a:lvl6pPr>
      <a:lvl7pPr marL="2798086" algn="l" defTabSz="932696" rtl="0" eaLnBrk="1" latinLnBrk="0" hangingPunct="1">
        <a:defRPr sz="1800" kern="1200">
          <a:solidFill>
            <a:schemeClr val="tx1"/>
          </a:solidFill>
          <a:latin typeface="+mn-lt"/>
          <a:ea typeface="+mn-ea"/>
          <a:cs typeface="+mn-cs"/>
        </a:defRPr>
      </a:lvl7pPr>
      <a:lvl8pPr marL="3264434" algn="l" defTabSz="932696" rtl="0" eaLnBrk="1" latinLnBrk="0" hangingPunct="1">
        <a:defRPr sz="1800" kern="1200">
          <a:solidFill>
            <a:schemeClr val="tx1"/>
          </a:solidFill>
          <a:latin typeface="+mn-lt"/>
          <a:ea typeface="+mn-ea"/>
          <a:cs typeface="+mn-cs"/>
        </a:defRPr>
      </a:lvl8pPr>
      <a:lvl9pPr marL="3730783" algn="l" defTabSz="93269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9750390"/>
      </p:ext>
    </p:extLst>
  </p:cSld>
  <p:clrMap bg1="lt1" tx1="dk1" bg2="lt2" tx2="dk2" accent1="accent1" accent2="accent2" accent3="accent3" accent4="accent4" accent5="accent5" accent6="accent6" hlink="hlink" folHlink="folHlink"/>
  <p:sldLayoutIdLst>
    <p:sldLayoutId id="2147485138" r:id="rId1"/>
    <p:sldLayoutId id="2147485139" r:id="rId2"/>
    <p:sldLayoutId id="2147485144" r:id="rId3"/>
    <p:sldLayoutId id="2147485145" r:id="rId4"/>
    <p:sldLayoutId id="2147485146" r:id="rId5"/>
    <p:sldLayoutId id="2147485147" r:id="rId6"/>
    <p:sldLayoutId id="2147485148" r:id="rId7"/>
    <p:sldLayoutId id="2147485149" r:id="rId8"/>
    <p:sldLayoutId id="2147485151" r:id="rId9"/>
    <p:sldLayoutId id="2147485153" r:id="rId1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github.com/dotnet-architecture/eShopOnContainer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jpg"/><Relationship Id="rId39" Type="http://schemas.openxmlformats.org/officeDocument/2006/relationships/image" Target="../media/image94.jpg"/><Relationship Id="rId3" Type="http://schemas.openxmlformats.org/officeDocument/2006/relationships/image" Target="../media/image58.png"/><Relationship Id="rId21" Type="http://schemas.openxmlformats.org/officeDocument/2006/relationships/image" Target="../media/image76.png"/><Relationship Id="rId34" Type="http://schemas.openxmlformats.org/officeDocument/2006/relationships/image" Target="../media/image89.png"/><Relationship Id="rId42" Type="http://schemas.openxmlformats.org/officeDocument/2006/relationships/image" Target="../media/image97.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image" Target="../media/image93.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41"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png"/><Relationship Id="rId40" Type="http://schemas.openxmlformats.org/officeDocument/2006/relationships/image" Target="../media/image95.png"/><Relationship Id="rId45" Type="http://schemas.openxmlformats.org/officeDocument/2006/relationships/image" Target="../media/image100.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4" Type="http://schemas.openxmlformats.org/officeDocument/2006/relationships/image" Target="../media/image99.png"/><Relationship Id="rId4" Type="http://schemas.openxmlformats.org/officeDocument/2006/relationships/image" Target="../media/image59.jp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43" Type="http://schemas.openxmlformats.org/officeDocument/2006/relationships/image" Target="../media/image9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channel9.msdn.com/events/Ignite/Microsoft-Ignite-Orlando-2017/BRK3317"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github.com/App-vNext/Polly" TargetMode="External"/><Relationship Id="rId4" Type="http://schemas.openxmlformats.org/officeDocument/2006/relationships/image" Target="../media/image115.png"/></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hyperlink" Target="https://github.com/App-vNext/Polly"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zh-cn/dotnet/standard/microservices-architecture/implement-resilient-applications/use-httpclientfactory-to-implement-resilient-http-requests"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hyperlink" Target="https://aka.ms/microservicesebook"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hyperlink" Target="https://github.com/dotnet-architecture/eShopOnContainer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github.com/ThreeMammals/Ocelot"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zh-cn/dotnet/standard/microservices-architecture/multi-container-microservice-net-applications/implement-api-gateways-with-ocelot"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aka.ms/microservicesebook"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2.xml"/><Relationship Id="rId4" Type="http://schemas.openxmlformats.org/officeDocument/2006/relationships/image" Target="../media/image133.png"/></Relationships>
</file>

<file path=ppt/slides/_rels/slide57.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 Type="http://schemas.openxmlformats.org/officeDocument/2006/relationships/image" Target="../media/image137.png"/><Relationship Id="rId21" Type="http://schemas.openxmlformats.org/officeDocument/2006/relationships/image" Target="../media/image155.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2" Type="http://schemas.openxmlformats.org/officeDocument/2006/relationships/image" Target="../media/image136.png"/><Relationship Id="rId16" Type="http://schemas.openxmlformats.org/officeDocument/2006/relationships/image" Target="../media/image150.png"/><Relationship Id="rId20" Type="http://schemas.openxmlformats.org/officeDocument/2006/relationships/image" Target="../media/image154.png"/><Relationship Id="rId1" Type="http://schemas.openxmlformats.org/officeDocument/2006/relationships/slideLayout" Target="../slideLayouts/slideLayout22.xml"/><Relationship Id="rId6" Type="http://schemas.openxmlformats.org/officeDocument/2006/relationships/image" Target="../media/image140.png"/><Relationship Id="rId11" Type="http://schemas.openxmlformats.org/officeDocument/2006/relationships/image" Target="../media/image145.png"/><Relationship Id="rId24" Type="http://schemas.openxmlformats.org/officeDocument/2006/relationships/image" Target="../media/image158.png"/><Relationship Id="rId5" Type="http://schemas.openxmlformats.org/officeDocument/2006/relationships/image" Target="../media/image139.png"/><Relationship Id="rId15" Type="http://schemas.openxmlformats.org/officeDocument/2006/relationships/image" Target="../media/image149.png"/><Relationship Id="rId23" Type="http://schemas.openxmlformats.org/officeDocument/2006/relationships/image" Target="../media/image157.png"/><Relationship Id="rId10" Type="http://schemas.openxmlformats.org/officeDocument/2006/relationships/image" Target="../media/image144.png"/><Relationship Id="rId19" Type="http://schemas.openxmlformats.org/officeDocument/2006/relationships/image" Target="../media/image153.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s>
</file>

<file path=ppt/slides/_rels/slide59.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2.png"/><Relationship Id="rId7" Type="http://schemas.openxmlformats.org/officeDocument/2006/relationships/image" Target="../media/image31.png"/><Relationship Id="rId12" Type="http://schemas.openxmlformats.org/officeDocument/2006/relationships/image" Target="../media/image169.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65.png"/><Relationship Id="rId11" Type="http://schemas.openxmlformats.org/officeDocument/2006/relationships/image" Target="../media/image168.png"/><Relationship Id="rId5" Type="http://schemas.openxmlformats.org/officeDocument/2006/relationships/image" Target="../media/image164.png"/><Relationship Id="rId10" Type="http://schemas.openxmlformats.org/officeDocument/2006/relationships/image" Target="../media/image167.png"/><Relationship Id="rId4" Type="http://schemas.openxmlformats.org/officeDocument/2006/relationships/image" Target="../media/image163.png"/><Relationship Id="rId9" Type="http://schemas.openxmlformats.org/officeDocument/2006/relationships/image" Target="../media/image28.png"/></Relationships>
</file>

<file path=ppt/slides/_rels/slide61.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4.png"/><Relationship Id="rId3" Type="http://schemas.openxmlformats.org/officeDocument/2006/relationships/image" Target="../media/image102.png"/><Relationship Id="rId7" Type="http://schemas.openxmlformats.org/officeDocument/2006/relationships/image" Target="../media/image170.png"/><Relationship Id="rId12" Type="http://schemas.openxmlformats.org/officeDocument/2006/relationships/image" Target="../media/image173.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106.png"/><Relationship Id="rId11" Type="http://schemas.openxmlformats.org/officeDocument/2006/relationships/image" Target="../media/image28.png"/><Relationship Id="rId5" Type="http://schemas.openxmlformats.org/officeDocument/2006/relationships/image" Target="../media/image113.png"/><Relationship Id="rId10" Type="http://schemas.openxmlformats.org/officeDocument/2006/relationships/image" Target="../media/image172.png"/><Relationship Id="rId4" Type="http://schemas.openxmlformats.org/officeDocument/2006/relationships/image" Target="../media/image112.jpg"/><Relationship Id="rId9" Type="http://schemas.openxmlformats.org/officeDocument/2006/relationships/image" Target="../media/image31.png"/><Relationship Id="rId14" Type="http://schemas.openxmlformats.org/officeDocument/2006/relationships/image" Target="../media/image35.png"/></Relationships>
</file>

<file path=ppt/slides/_rels/slide6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hub.docker.com/" TargetMode="External"/><Relationship Id="rId3" Type="http://schemas.openxmlformats.org/officeDocument/2006/relationships/image" Target="../media/image163.png"/><Relationship Id="rId7" Type="http://schemas.openxmlformats.org/officeDocument/2006/relationships/image" Target="../media/image108.png"/><Relationship Id="rId12" Type="http://schemas.openxmlformats.org/officeDocument/2006/relationships/image" Target="../media/image179.png"/><Relationship Id="rId17" Type="http://schemas.openxmlformats.org/officeDocument/2006/relationships/image" Target="../media/image182.png"/><Relationship Id="rId2" Type="http://schemas.openxmlformats.org/officeDocument/2006/relationships/notesSlide" Target="../notesSlides/notesSlide32.xml"/><Relationship Id="rId16" Type="http://schemas.openxmlformats.org/officeDocument/2006/relationships/image" Target="../media/image174.png"/><Relationship Id="rId1" Type="http://schemas.openxmlformats.org/officeDocument/2006/relationships/slideLayout" Target="../slideLayouts/slideLayout7.xml"/><Relationship Id="rId6" Type="http://schemas.openxmlformats.org/officeDocument/2006/relationships/image" Target="../media/image177.png"/><Relationship Id="rId11" Type="http://schemas.openxmlformats.org/officeDocument/2006/relationships/image" Target="../media/image178.png"/><Relationship Id="rId5" Type="http://schemas.openxmlformats.org/officeDocument/2006/relationships/image" Target="../media/image176.png"/><Relationship Id="rId15" Type="http://schemas.openxmlformats.org/officeDocument/2006/relationships/image" Target="../media/image181.png"/><Relationship Id="rId10" Type="http://schemas.openxmlformats.org/officeDocument/2006/relationships/image" Target="../media/image162.png"/><Relationship Id="rId4" Type="http://schemas.openxmlformats.org/officeDocument/2006/relationships/image" Target="../media/image175.png"/><Relationship Id="rId9" Type="http://schemas.openxmlformats.org/officeDocument/2006/relationships/image" Target="../media/image22.png"/><Relationship Id="rId14" Type="http://schemas.openxmlformats.org/officeDocument/2006/relationships/image" Target="../media/image180.png"/></Relationships>
</file>

<file path=ppt/slides/_rels/slide6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hyperlink" Target="https://github.com/helm/charts/tree/master/stabl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s://github.com/dotnet-architecture/eShopOnContainers/wiki/10.-Deploying-to-Kubernetes-(AKS-and-local)-using-Helm-Charts" TargetMode="External"/></Relationships>
</file>

<file path=ppt/slides/_rels/slide6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09.png"/><Relationship Id="rId7" Type="http://schemas.openxmlformats.org/officeDocument/2006/relationships/image" Target="../media/image16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74.png"/><Relationship Id="rId4" Type="http://schemas.openxmlformats.org/officeDocument/2006/relationships/image" Target="../media/image108.png"/><Relationship Id="rId9" Type="http://schemas.openxmlformats.org/officeDocument/2006/relationships/image" Target="../media/image19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2.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194.jpeg"/><Relationship Id="rId4" Type="http://schemas.openxmlformats.org/officeDocument/2006/relationships/image" Target="../media/image193.tiff"/></Relationships>
</file>

<file path=ppt/slides/_rels/slide7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jpg"/></Relationships>
</file>

<file path=ppt/slides/_rels/slide74.xml.rels><?xml version="1.0" encoding="UTF-8" standalone="yes"?>
<Relationships xmlns="http://schemas.openxmlformats.org/package/2006/relationships"><Relationship Id="rId3" Type="http://schemas.openxmlformats.org/officeDocument/2006/relationships/image" Target="../media/image199.t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206.tiff"/><Relationship Id="rId3" Type="http://schemas.openxmlformats.org/officeDocument/2006/relationships/image" Target="../media/image201.png"/><Relationship Id="rId7" Type="http://schemas.openxmlformats.org/officeDocument/2006/relationships/image" Target="../media/image205.tif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04.tiff"/><Relationship Id="rId5" Type="http://schemas.openxmlformats.org/officeDocument/2006/relationships/image" Target="../media/image203.tiff"/><Relationship Id="rId4" Type="http://schemas.openxmlformats.org/officeDocument/2006/relationships/image" Target="../media/image202.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3.emf"/><Relationship Id="rId7" Type="http://schemas.microsoft.com/office/2007/relationships/hdphoto" Target="../media/hdphoto2.wdp"/><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emf"/><Relationship Id="rId9"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2425541"/>
            <a:ext cx="10735267" cy="1107996"/>
          </a:xfrm>
        </p:spPr>
        <p:txBody>
          <a:bodyPr/>
          <a:lstStyle/>
          <a:p>
            <a:r>
              <a:rPr lang="zh-CN" altLang="en-US" dirty="0"/>
              <a:t>基于</a:t>
            </a:r>
            <a:r>
              <a:rPr lang="en-US" dirty="0"/>
              <a:t> .NET Core, Docker </a:t>
            </a:r>
            <a:r>
              <a:rPr lang="zh-CN" altLang="en-US" dirty="0"/>
              <a:t>容器和</a:t>
            </a:r>
            <a:r>
              <a:rPr lang="en-US" dirty="0"/>
              <a:t> </a:t>
            </a:r>
            <a:r>
              <a:rPr lang="en-US" altLang="zh-CN" dirty="0"/>
              <a:t>Kubernetes</a:t>
            </a:r>
            <a:r>
              <a:rPr lang="zh-CN" altLang="en-US" dirty="0"/>
              <a:t>的微服务架构</a:t>
            </a:r>
            <a:endParaRPr lang="en-US" dirty="0"/>
          </a:p>
        </p:txBody>
      </p:sp>
      <p:sp>
        <p:nvSpPr>
          <p:cNvPr id="4" name="Text Placeholder 3">
            <a:extLst>
              <a:ext uri="{FF2B5EF4-FFF2-40B4-BE49-F238E27FC236}">
                <a16:creationId xmlns:a16="http://schemas.microsoft.com/office/drawing/2014/main" id="{83A3B83A-1BC9-4940-82F7-BFA0A0ACEA26}"/>
              </a:ext>
            </a:extLst>
          </p:cNvPr>
          <p:cNvSpPr>
            <a:spLocks noGrp="1"/>
          </p:cNvSpPr>
          <p:nvPr>
            <p:ph type="body" sz="quarter" idx="12"/>
          </p:nvPr>
        </p:nvSpPr>
        <p:spPr>
          <a:xfrm>
            <a:off x="582041" y="3962400"/>
            <a:ext cx="5943600" cy="430887"/>
          </a:xfrm>
        </p:spPr>
        <p:txBody>
          <a:bodyPr/>
          <a:lstStyle/>
          <a:p>
            <a:r>
              <a:rPr lang="zh-CN" altLang="en-US" sz="2800" dirty="0"/>
              <a:t>张善友</a:t>
            </a:r>
            <a:endParaRPr lang="en-US" dirty="0"/>
          </a:p>
        </p:txBody>
      </p:sp>
      <p:sp>
        <p:nvSpPr>
          <p:cNvPr id="2" name="Text Placeholder 1">
            <a:extLst>
              <a:ext uri="{FF2B5EF4-FFF2-40B4-BE49-F238E27FC236}">
                <a16:creationId xmlns:a16="http://schemas.microsoft.com/office/drawing/2014/main" id="{3E5CE7EA-962B-488C-95B8-32CDB6C19AFB}"/>
              </a:ext>
            </a:extLst>
          </p:cNvPr>
          <p:cNvSpPr>
            <a:spLocks noGrp="1"/>
          </p:cNvSpPr>
          <p:nvPr>
            <p:ph type="body" sz="quarter" idx="13"/>
          </p:nvPr>
        </p:nvSpPr>
        <p:spPr/>
        <p:txBody>
          <a:bodyPr/>
          <a:lstStyle/>
          <a:p>
            <a:r>
              <a:rPr lang="en-US"/>
              <a:t>BRK3175</a:t>
            </a:r>
            <a:endParaRPr lang="en-US" dirty="0"/>
          </a:p>
        </p:txBody>
      </p:sp>
      <p:pic>
        <p:nvPicPr>
          <p:cNvPr id="10" name="Picture 2" descr="https://abs.twimg.com/icons/apple-touch-icon-192x192.png">
            <a:extLst>
              <a:ext uri="{FF2B5EF4-FFF2-40B4-BE49-F238E27FC236}">
                <a16:creationId xmlns:a16="http://schemas.microsoft.com/office/drawing/2014/main" id="{309927E5-EB28-460E-9A03-AE4C9A5536CA}"/>
              </a:ext>
            </a:extLst>
          </p:cNvPr>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48306" y="5419888"/>
            <a:ext cx="293195" cy="26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21B78-6702-4EF4-9528-032881471DE4}"/>
              </a:ext>
            </a:extLst>
          </p:cNvPr>
          <p:cNvPicPr>
            <a:picLocks noChangeAspect="1"/>
          </p:cNvPicPr>
          <p:nvPr/>
        </p:nvPicPr>
        <p:blipFill>
          <a:blip r:embed="rId3"/>
          <a:stretch>
            <a:fillRect/>
          </a:stretch>
        </p:blipFill>
        <p:spPr>
          <a:xfrm>
            <a:off x="499708" y="400262"/>
            <a:ext cx="11329850" cy="6057477"/>
          </a:xfrm>
          <a:prstGeom prst="rect">
            <a:avLst/>
          </a:prstGeom>
        </p:spPr>
      </p:pic>
      <p:sp>
        <p:nvSpPr>
          <p:cNvPr id="5" name="Rectangle 4">
            <a:extLst>
              <a:ext uri="{FF2B5EF4-FFF2-40B4-BE49-F238E27FC236}">
                <a16:creationId xmlns:a16="http://schemas.microsoft.com/office/drawing/2014/main" id="{90082051-597F-4AA8-8313-1A16BAAD51CD}"/>
              </a:ext>
            </a:extLst>
          </p:cNvPr>
          <p:cNvSpPr/>
          <p:nvPr/>
        </p:nvSpPr>
        <p:spPr>
          <a:xfrm>
            <a:off x="2892592" y="6214544"/>
            <a:ext cx="6406816" cy="307777"/>
          </a:xfrm>
          <a:prstGeom prst="rect">
            <a:avLst/>
          </a:prstGeom>
        </p:spPr>
        <p:txBody>
          <a:bodyPr wrap="square">
            <a:spAutoFit/>
          </a:bodyPr>
          <a:lstStyle/>
          <a:p>
            <a:pPr algn="ctr" defTabSz="914343">
              <a:defRPr/>
            </a:pPr>
            <a:r>
              <a:rPr lang="en-US" sz="1400" dirty="0">
                <a:gradFill>
                  <a:gsLst>
                    <a:gs pos="0">
                      <a:schemeClr val="accent1"/>
                    </a:gs>
                    <a:gs pos="100000">
                      <a:schemeClr val="accent1"/>
                    </a:gs>
                  </a:gsLst>
                  <a:lin ang="5400000" scaled="0"/>
                </a:gradFill>
                <a:latin typeface="Segoe UI"/>
                <a:hlinkClick r:id="rId4">
                  <a:extLst>
                    <a:ext uri="{A12FA001-AC4F-418D-AE19-62706E023703}">
                      <ahyp:hlinkClr xmlns:ahyp="http://schemas.microsoft.com/office/drawing/2018/hyperlinkcolor" val="tx"/>
                    </a:ext>
                  </a:extLst>
                </a:hlinkClick>
              </a:rPr>
              <a:t>https://github.com/dotnet-architecture/eShopOnContainers</a:t>
            </a:r>
            <a:r>
              <a:rPr lang="en-US" sz="1400" dirty="0">
                <a:gradFill>
                  <a:gsLst>
                    <a:gs pos="0">
                      <a:schemeClr val="accent1"/>
                    </a:gs>
                    <a:gs pos="100000">
                      <a:schemeClr val="accent1"/>
                    </a:gs>
                  </a:gsLst>
                  <a:lin ang="5400000" scaled="0"/>
                </a:gradFill>
                <a:latin typeface="Segoe UI"/>
              </a:rPr>
              <a:t> </a:t>
            </a:r>
          </a:p>
        </p:txBody>
      </p:sp>
      <p:sp>
        <p:nvSpPr>
          <p:cNvPr id="6" name="Rectangle: Rounded Corners 5">
            <a:extLst>
              <a:ext uri="{FF2B5EF4-FFF2-40B4-BE49-F238E27FC236}">
                <a16:creationId xmlns:a16="http://schemas.microsoft.com/office/drawing/2014/main" id="{BD715930-9F48-47C5-9D3E-AE74B0490CDF}"/>
              </a:ext>
            </a:extLst>
          </p:cNvPr>
          <p:cNvSpPr/>
          <p:nvPr/>
        </p:nvSpPr>
        <p:spPr bwMode="auto">
          <a:xfrm>
            <a:off x="4967813" y="2150075"/>
            <a:ext cx="1865871" cy="3855309"/>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7" name="Rectangle: Rounded Corners 6">
            <a:extLst>
              <a:ext uri="{FF2B5EF4-FFF2-40B4-BE49-F238E27FC236}">
                <a16:creationId xmlns:a16="http://schemas.microsoft.com/office/drawing/2014/main" id="{588F663E-E516-4A27-824A-2A7DF1C29E87}"/>
              </a:ext>
            </a:extLst>
          </p:cNvPr>
          <p:cNvSpPr/>
          <p:nvPr/>
        </p:nvSpPr>
        <p:spPr bwMode="auto">
          <a:xfrm>
            <a:off x="8841314" y="3289301"/>
            <a:ext cx="709484" cy="469900"/>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pic>
        <p:nvPicPr>
          <p:cNvPr id="8" name="Picture 16" descr="Image result for &quot;Azure Container Service&quot; icon">
            <a:extLst>
              <a:ext uri="{FF2B5EF4-FFF2-40B4-BE49-F238E27FC236}">
                <a16:creationId xmlns:a16="http://schemas.microsoft.com/office/drawing/2014/main" id="{E6213ED7-7D38-4402-BA43-1BC45BD51A8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24872" y="6117546"/>
            <a:ext cx="501775" cy="501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Image result for &quot;Kubernetes&quot; icon">
            <a:extLst>
              <a:ext uri="{FF2B5EF4-FFF2-40B4-BE49-F238E27FC236}">
                <a16:creationId xmlns:a16="http://schemas.microsoft.com/office/drawing/2014/main" id="{85585182-1794-477C-897A-162DFA2DCE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0900" y="6170053"/>
            <a:ext cx="377059" cy="3670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5749887-E6A6-434D-9B15-2A34A58ABA64}"/>
              </a:ext>
            </a:extLst>
          </p:cNvPr>
          <p:cNvSpPr/>
          <p:nvPr/>
        </p:nvSpPr>
        <p:spPr>
          <a:xfrm>
            <a:off x="9644476" y="6229299"/>
            <a:ext cx="501776" cy="307777"/>
          </a:xfrm>
          <a:prstGeom prst="rect">
            <a:avLst/>
          </a:prstGeom>
        </p:spPr>
        <p:txBody>
          <a:bodyPr wrap="square">
            <a:spAutoFit/>
          </a:bodyPr>
          <a:lstStyle/>
          <a:p>
            <a:pPr defTabSz="914343">
              <a:defRPr/>
            </a:pPr>
            <a:r>
              <a:rPr lang="en-US" sz="1400" dirty="0">
                <a:gradFill>
                  <a:gsLst>
                    <a:gs pos="0">
                      <a:schemeClr val="tx1"/>
                    </a:gs>
                    <a:gs pos="100000">
                      <a:schemeClr val="tx1"/>
                    </a:gs>
                  </a:gsLst>
                  <a:lin ang="5400000" scaled="0"/>
                </a:gradFill>
                <a:latin typeface="Segoe UI"/>
              </a:rPr>
              <a:t>AKS</a:t>
            </a:r>
          </a:p>
        </p:txBody>
      </p:sp>
      <p:sp>
        <p:nvSpPr>
          <p:cNvPr id="2" name="Arrow: Curved Up 1">
            <a:extLst>
              <a:ext uri="{FF2B5EF4-FFF2-40B4-BE49-F238E27FC236}">
                <a16:creationId xmlns:a16="http://schemas.microsoft.com/office/drawing/2014/main" id="{8F1ECA13-E415-4F74-8581-0B240B796157}"/>
              </a:ext>
            </a:extLst>
          </p:cNvPr>
          <p:cNvSpPr/>
          <p:nvPr/>
        </p:nvSpPr>
        <p:spPr bwMode="auto">
          <a:xfrm rot="2593507">
            <a:off x="9157660" y="6269639"/>
            <a:ext cx="571959" cy="419530"/>
          </a:xfrm>
          <a:prstGeom prst="curvedUpArrow">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1" name="Rectangle: Rounded Corners 10">
            <a:extLst>
              <a:ext uri="{FF2B5EF4-FFF2-40B4-BE49-F238E27FC236}">
                <a16:creationId xmlns:a16="http://schemas.microsoft.com/office/drawing/2014/main" id="{1E1B59C2-669B-4CA5-9F0A-41FF7BFEA6FD}"/>
              </a:ext>
            </a:extLst>
          </p:cNvPr>
          <p:cNvSpPr/>
          <p:nvPr/>
        </p:nvSpPr>
        <p:spPr bwMode="auto">
          <a:xfrm>
            <a:off x="9057334" y="6133483"/>
            <a:ext cx="2195263" cy="585865"/>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2" name="Rectangle 11">
            <a:extLst>
              <a:ext uri="{FF2B5EF4-FFF2-40B4-BE49-F238E27FC236}">
                <a16:creationId xmlns:a16="http://schemas.microsoft.com/office/drawing/2014/main" id="{E933106D-E3C5-4427-9328-2A25F350C96F}"/>
              </a:ext>
            </a:extLst>
          </p:cNvPr>
          <p:cNvSpPr/>
          <p:nvPr/>
        </p:nvSpPr>
        <p:spPr>
          <a:xfrm>
            <a:off x="4934595" y="1449597"/>
            <a:ext cx="1924489" cy="400110"/>
          </a:xfrm>
          <a:prstGeom prst="rect">
            <a:avLst/>
          </a:prstGeom>
        </p:spPr>
        <p:txBody>
          <a:bodyPr wrap="square">
            <a:spAutoFit/>
          </a:bodyPr>
          <a:lstStyle/>
          <a:p>
            <a:pPr defTabSz="914343">
              <a:defRPr/>
            </a:pPr>
            <a:r>
              <a:rPr lang="en-US" sz="2000" b="1" dirty="0">
                <a:solidFill>
                  <a:srgbClr val="505050"/>
                </a:solidFill>
                <a:latin typeface="Segoe UI" panose="020B0502040204020203" pitchFamily="34" charset="0"/>
                <a:cs typeface="Segoe UI" panose="020B0502040204020203" pitchFamily="34" charset="0"/>
              </a:rPr>
              <a:t>.NET Core 2.</a:t>
            </a:r>
            <a:r>
              <a:rPr lang="en-US" altLang="zh-CN" sz="2000" b="1" dirty="0">
                <a:solidFill>
                  <a:srgbClr val="505050"/>
                </a:solidFill>
                <a:latin typeface="Segoe UI" panose="020B0502040204020203" pitchFamily="34" charset="0"/>
                <a:cs typeface="Segoe UI" panose="020B0502040204020203" pitchFamily="34" charset="0"/>
              </a:rPr>
              <a:t>2</a:t>
            </a:r>
            <a:endParaRPr lang="en-US" sz="2000" b="1" dirty="0">
              <a:solidFill>
                <a:srgbClr val="505050"/>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936B60A8-350B-4D03-B8B2-24A3C48C61F7}"/>
              </a:ext>
            </a:extLst>
          </p:cNvPr>
          <p:cNvSpPr/>
          <p:nvPr/>
        </p:nvSpPr>
        <p:spPr bwMode="auto">
          <a:xfrm>
            <a:off x="4684166" y="1410838"/>
            <a:ext cx="2389507" cy="477628"/>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332120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07008" y="1350263"/>
            <a:ext cx="9775698" cy="528447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99948" y="580390"/>
            <a:ext cx="1445895" cy="452120"/>
          </a:xfrm>
          <a:prstGeom prst="rect">
            <a:avLst/>
          </a:prstGeom>
        </p:spPr>
        <p:txBody>
          <a:bodyPr vert="horz" wrap="square" lIns="0" tIns="12065" rIns="0" bIns="0" rtlCol="0">
            <a:spAutoFit/>
          </a:bodyPr>
          <a:lstStyle/>
          <a:p>
            <a:pPr marL="12700">
              <a:lnSpc>
                <a:spcPct val="100000"/>
              </a:lnSpc>
              <a:spcBef>
                <a:spcPts val="95"/>
              </a:spcBef>
            </a:pPr>
            <a:r>
              <a:rPr sz="2800" u="none" spc="-5" dirty="0">
                <a:solidFill>
                  <a:srgbClr val="3A3838"/>
                </a:solidFill>
              </a:rPr>
              <a:t>整体架构</a:t>
            </a:r>
            <a:endParaRPr sz="280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948" y="580390"/>
            <a:ext cx="1445895" cy="452120"/>
          </a:xfrm>
          <a:prstGeom prst="rect">
            <a:avLst/>
          </a:prstGeom>
        </p:spPr>
        <p:txBody>
          <a:bodyPr vert="horz" wrap="square" lIns="0" tIns="12065" rIns="0" bIns="0" rtlCol="0">
            <a:spAutoFit/>
          </a:bodyPr>
          <a:lstStyle/>
          <a:p>
            <a:pPr marL="12700">
              <a:lnSpc>
                <a:spcPct val="100000"/>
              </a:lnSpc>
              <a:spcBef>
                <a:spcPts val="95"/>
              </a:spcBef>
            </a:pPr>
            <a:r>
              <a:rPr sz="2800" u="none" spc="-5" dirty="0">
                <a:solidFill>
                  <a:srgbClr val="3A3838"/>
                </a:solidFill>
              </a:rPr>
              <a:t>代码结构</a:t>
            </a:r>
            <a:endParaRPr sz="2800"/>
          </a:p>
        </p:txBody>
      </p:sp>
      <p:sp>
        <p:nvSpPr>
          <p:cNvPr id="3" name="object 3"/>
          <p:cNvSpPr/>
          <p:nvPr/>
        </p:nvSpPr>
        <p:spPr>
          <a:xfrm>
            <a:off x="1153667" y="1395983"/>
            <a:ext cx="9882378" cy="500253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3" name="object 3"/>
          <p:cNvSpPr txBox="1">
            <a:spLocks noGrp="1"/>
          </p:cNvSpPr>
          <p:nvPr>
            <p:ph type="title"/>
          </p:nvPr>
        </p:nvSpPr>
        <p:spPr>
          <a:xfrm>
            <a:off x="599948" y="580390"/>
            <a:ext cx="1445895" cy="452120"/>
          </a:xfrm>
          <a:prstGeom prst="rect">
            <a:avLst/>
          </a:prstGeom>
        </p:spPr>
        <p:txBody>
          <a:bodyPr vert="horz" wrap="square" lIns="0" tIns="12065" rIns="0" bIns="0" rtlCol="0">
            <a:spAutoFit/>
          </a:bodyPr>
          <a:lstStyle/>
          <a:p>
            <a:pPr marL="12700">
              <a:lnSpc>
                <a:spcPct val="100000"/>
              </a:lnSpc>
              <a:spcBef>
                <a:spcPts val="95"/>
              </a:spcBef>
            </a:pPr>
            <a:r>
              <a:rPr sz="2800" u="none" spc="-5" dirty="0">
                <a:solidFill>
                  <a:srgbClr val="3A3838"/>
                </a:solidFill>
              </a:rPr>
              <a:t>架构模式</a:t>
            </a:r>
            <a:endParaRPr sz="2800"/>
          </a:p>
        </p:txBody>
      </p:sp>
      <p:sp>
        <p:nvSpPr>
          <p:cNvPr id="4" name="object 4"/>
          <p:cNvSpPr/>
          <p:nvPr/>
        </p:nvSpPr>
        <p:spPr>
          <a:xfrm>
            <a:off x="2051304" y="2813304"/>
            <a:ext cx="1299971" cy="129997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246733" y="4421504"/>
            <a:ext cx="2907665" cy="700405"/>
          </a:xfrm>
          <a:prstGeom prst="rect">
            <a:avLst/>
          </a:prstGeom>
        </p:spPr>
        <p:txBody>
          <a:bodyPr vert="horz" wrap="square" lIns="0" tIns="7620" rIns="0" bIns="0" rtlCol="0">
            <a:spAutoFit/>
          </a:bodyPr>
          <a:lstStyle/>
          <a:p>
            <a:pPr marL="1175385" marR="5080" indent="-1163320">
              <a:lnSpc>
                <a:spcPct val="101400"/>
              </a:lnSpc>
              <a:spcBef>
                <a:spcPts val="60"/>
              </a:spcBef>
            </a:pPr>
            <a:r>
              <a:rPr sz="2200" spc="-5" dirty="0">
                <a:latin typeface="DengXian"/>
                <a:cs typeface="DengXian"/>
              </a:rPr>
              <a:t>基于数据驱动的</a:t>
            </a:r>
            <a:r>
              <a:rPr sz="2200" spc="-10" dirty="0">
                <a:latin typeface="Calibri"/>
                <a:cs typeface="Calibri"/>
              </a:rPr>
              <a:t>CRU</a:t>
            </a:r>
            <a:r>
              <a:rPr sz="2200" spc="-5" dirty="0">
                <a:latin typeface="Calibri"/>
                <a:cs typeface="Calibri"/>
              </a:rPr>
              <a:t>D</a:t>
            </a:r>
            <a:r>
              <a:rPr sz="2200" spc="-5" dirty="0">
                <a:latin typeface="DengXian"/>
                <a:cs typeface="DengXian"/>
              </a:rPr>
              <a:t>微 服务</a:t>
            </a:r>
            <a:endParaRPr sz="2200">
              <a:latin typeface="DengXian"/>
              <a:cs typeface="DengXian"/>
            </a:endParaRPr>
          </a:p>
        </p:txBody>
      </p:sp>
      <p:sp>
        <p:nvSpPr>
          <p:cNvPr id="6" name="object 6"/>
          <p:cNvSpPr/>
          <p:nvPr/>
        </p:nvSpPr>
        <p:spPr>
          <a:xfrm>
            <a:off x="5445252" y="2813304"/>
            <a:ext cx="1301496" cy="1299972"/>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988178" y="4421504"/>
            <a:ext cx="221615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DengXian"/>
                <a:cs typeface="DengXian"/>
              </a:rPr>
              <a:t>基于</a:t>
            </a:r>
            <a:r>
              <a:rPr sz="2200" dirty="0">
                <a:latin typeface="Calibri"/>
                <a:cs typeface="Calibri"/>
              </a:rPr>
              <a:t>DD</a:t>
            </a:r>
            <a:r>
              <a:rPr sz="2200" spc="-5" dirty="0">
                <a:latin typeface="Calibri"/>
                <a:cs typeface="Calibri"/>
              </a:rPr>
              <a:t>D</a:t>
            </a:r>
            <a:r>
              <a:rPr sz="2200" spc="-5" dirty="0">
                <a:latin typeface="DengXian"/>
                <a:cs typeface="DengXian"/>
              </a:rPr>
              <a:t>的微服务</a:t>
            </a:r>
            <a:endParaRPr sz="2200">
              <a:latin typeface="DengXian"/>
              <a:cs typeface="DengXian"/>
            </a:endParaRPr>
          </a:p>
        </p:txBody>
      </p:sp>
      <p:sp>
        <p:nvSpPr>
          <p:cNvPr id="8" name="object 8"/>
          <p:cNvSpPr/>
          <p:nvPr/>
        </p:nvSpPr>
        <p:spPr>
          <a:xfrm>
            <a:off x="8949150" y="3083837"/>
            <a:ext cx="1084580" cy="758190"/>
          </a:xfrm>
          <a:custGeom>
            <a:avLst/>
            <a:gdLst/>
            <a:ahLst/>
            <a:cxnLst/>
            <a:rect l="l" t="t" r="r" b="b"/>
            <a:pathLst>
              <a:path w="1084579" h="758189">
                <a:moveTo>
                  <a:pt x="176194" y="622289"/>
                </a:moveTo>
                <a:lnTo>
                  <a:pt x="40660" y="622289"/>
                </a:lnTo>
                <a:lnTo>
                  <a:pt x="40660" y="757570"/>
                </a:lnTo>
                <a:lnTo>
                  <a:pt x="176194" y="757570"/>
                </a:lnTo>
                <a:lnTo>
                  <a:pt x="176194" y="622289"/>
                </a:lnTo>
                <a:close/>
              </a:path>
              <a:path w="1084579" h="758189">
                <a:moveTo>
                  <a:pt x="393048" y="622289"/>
                </a:moveTo>
                <a:lnTo>
                  <a:pt x="257514" y="622289"/>
                </a:lnTo>
                <a:lnTo>
                  <a:pt x="257514" y="757570"/>
                </a:lnTo>
                <a:lnTo>
                  <a:pt x="393048" y="757570"/>
                </a:lnTo>
                <a:lnTo>
                  <a:pt x="393048" y="622289"/>
                </a:lnTo>
                <a:close/>
              </a:path>
              <a:path w="1084579" h="758189">
                <a:moveTo>
                  <a:pt x="609902" y="622290"/>
                </a:moveTo>
                <a:lnTo>
                  <a:pt x="474368" y="622289"/>
                </a:lnTo>
                <a:lnTo>
                  <a:pt x="474369" y="757570"/>
                </a:lnTo>
                <a:lnTo>
                  <a:pt x="609902" y="757570"/>
                </a:lnTo>
                <a:lnTo>
                  <a:pt x="609902" y="622290"/>
                </a:lnTo>
                <a:close/>
              </a:path>
              <a:path w="1084579" h="758189">
                <a:moveTo>
                  <a:pt x="826757" y="622290"/>
                </a:moveTo>
                <a:lnTo>
                  <a:pt x="691223" y="622290"/>
                </a:lnTo>
                <a:lnTo>
                  <a:pt x="691223" y="757570"/>
                </a:lnTo>
                <a:lnTo>
                  <a:pt x="826757" y="757570"/>
                </a:lnTo>
                <a:lnTo>
                  <a:pt x="826757" y="622290"/>
                </a:lnTo>
                <a:close/>
              </a:path>
              <a:path w="1084579" h="758189">
                <a:moveTo>
                  <a:pt x="1043611" y="622290"/>
                </a:moveTo>
                <a:lnTo>
                  <a:pt x="908077" y="622290"/>
                </a:lnTo>
                <a:lnTo>
                  <a:pt x="908077" y="757570"/>
                </a:lnTo>
                <a:lnTo>
                  <a:pt x="1043611" y="757570"/>
                </a:lnTo>
                <a:lnTo>
                  <a:pt x="1043611" y="622290"/>
                </a:lnTo>
                <a:close/>
              </a:path>
              <a:path w="1084579" h="758189">
                <a:moveTo>
                  <a:pt x="1084271" y="541121"/>
                </a:moveTo>
                <a:lnTo>
                  <a:pt x="0" y="541121"/>
                </a:lnTo>
                <a:lnTo>
                  <a:pt x="0" y="622289"/>
                </a:lnTo>
                <a:lnTo>
                  <a:pt x="1084271" y="622290"/>
                </a:lnTo>
                <a:lnTo>
                  <a:pt x="1084271" y="541121"/>
                </a:lnTo>
                <a:close/>
              </a:path>
              <a:path w="1084579" h="758189">
                <a:moveTo>
                  <a:pt x="176194" y="270560"/>
                </a:moveTo>
                <a:lnTo>
                  <a:pt x="40660" y="270560"/>
                </a:lnTo>
                <a:lnTo>
                  <a:pt x="40660" y="541121"/>
                </a:lnTo>
                <a:lnTo>
                  <a:pt x="176194" y="541121"/>
                </a:lnTo>
                <a:lnTo>
                  <a:pt x="176194" y="270560"/>
                </a:lnTo>
                <a:close/>
              </a:path>
              <a:path w="1084579" h="758189">
                <a:moveTo>
                  <a:pt x="393048" y="270560"/>
                </a:moveTo>
                <a:lnTo>
                  <a:pt x="257514" y="270560"/>
                </a:lnTo>
                <a:lnTo>
                  <a:pt x="257514" y="541121"/>
                </a:lnTo>
                <a:lnTo>
                  <a:pt x="393048" y="541121"/>
                </a:lnTo>
                <a:lnTo>
                  <a:pt x="393048" y="270560"/>
                </a:lnTo>
                <a:close/>
              </a:path>
              <a:path w="1084579" h="758189">
                <a:moveTo>
                  <a:pt x="609902" y="270560"/>
                </a:moveTo>
                <a:lnTo>
                  <a:pt x="474368" y="270560"/>
                </a:lnTo>
                <a:lnTo>
                  <a:pt x="474368" y="541121"/>
                </a:lnTo>
                <a:lnTo>
                  <a:pt x="609902" y="541121"/>
                </a:lnTo>
                <a:lnTo>
                  <a:pt x="609902" y="270560"/>
                </a:lnTo>
                <a:close/>
              </a:path>
              <a:path w="1084579" h="758189">
                <a:moveTo>
                  <a:pt x="826756" y="270560"/>
                </a:moveTo>
                <a:lnTo>
                  <a:pt x="691223" y="270560"/>
                </a:lnTo>
                <a:lnTo>
                  <a:pt x="691223" y="541121"/>
                </a:lnTo>
                <a:lnTo>
                  <a:pt x="826757" y="541121"/>
                </a:lnTo>
                <a:lnTo>
                  <a:pt x="826756" y="270560"/>
                </a:lnTo>
                <a:close/>
              </a:path>
              <a:path w="1084579" h="758189">
                <a:moveTo>
                  <a:pt x="1043611" y="270560"/>
                </a:moveTo>
                <a:lnTo>
                  <a:pt x="908077" y="270560"/>
                </a:lnTo>
                <a:lnTo>
                  <a:pt x="908077" y="541121"/>
                </a:lnTo>
                <a:lnTo>
                  <a:pt x="1043611" y="541121"/>
                </a:lnTo>
                <a:lnTo>
                  <a:pt x="1043611" y="270560"/>
                </a:lnTo>
                <a:close/>
              </a:path>
              <a:path w="1084579" h="758189">
                <a:moveTo>
                  <a:pt x="1084271" y="189392"/>
                </a:moveTo>
                <a:lnTo>
                  <a:pt x="0" y="189392"/>
                </a:lnTo>
                <a:lnTo>
                  <a:pt x="0" y="270560"/>
                </a:lnTo>
                <a:lnTo>
                  <a:pt x="1084271" y="270560"/>
                </a:lnTo>
                <a:lnTo>
                  <a:pt x="1084271" y="189392"/>
                </a:lnTo>
                <a:close/>
              </a:path>
              <a:path w="1084579" h="758189">
                <a:moveTo>
                  <a:pt x="108427" y="0"/>
                </a:moveTo>
                <a:lnTo>
                  <a:pt x="40660" y="81168"/>
                </a:lnTo>
                <a:lnTo>
                  <a:pt x="40660" y="189392"/>
                </a:lnTo>
                <a:lnTo>
                  <a:pt x="176194" y="189392"/>
                </a:lnTo>
                <a:lnTo>
                  <a:pt x="176194" y="81168"/>
                </a:lnTo>
                <a:lnTo>
                  <a:pt x="108427" y="0"/>
                </a:lnTo>
                <a:close/>
              </a:path>
              <a:path w="1084579" h="758189">
                <a:moveTo>
                  <a:pt x="325281" y="0"/>
                </a:moveTo>
                <a:lnTo>
                  <a:pt x="257514" y="81168"/>
                </a:lnTo>
                <a:lnTo>
                  <a:pt x="257514" y="189392"/>
                </a:lnTo>
                <a:lnTo>
                  <a:pt x="393048" y="189392"/>
                </a:lnTo>
                <a:lnTo>
                  <a:pt x="393048" y="81168"/>
                </a:lnTo>
                <a:lnTo>
                  <a:pt x="325281" y="0"/>
                </a:lnTo>
                <a:close/>
              </a:path>
              <a:path w="1084579" h="758189">
                <a:moveTo>
                  <a:pt x="542135" y="0"/>
                </a:moveTo>
                <a:lnTo>
                  <a:pt x="474368" y="81168"/>
                </a:lnTo>
                <a:lnTo>
                  <a:pt x="474368" y="189392"/>
                </a:lnTo>
                <a:lnTo>
                  <a:pt x="609902" y="189392"/>
                </a:lnTo>
                <a:lnTo>
                  <a:pt x="609902" y="81168"/>
                </a:lnTo>
                <a:lnTo>
                  <a:pt x="542135" y="0"/>
                </a:lnTo>
                <a:close/>
              </a:path>
              <a:path w="1084579" h="758189">
                <a:moveTo>
                  <a:pt x="758989" y="0"/>
                </a:moveTo>
                <a:lnTo>
                  <a:pt x="691222" y="81168"/>
                </a:lnTo>
                <a:lnTo>
                  <a:pt x="691223" y="189392"/>
                </a:lnTo>
                <a:lnTo>
                  <a:pt x="826756" y="189392"/>
                </a:lnTo>
                <a:lnTo>
                  <a:pt x="826756" y="81168"/>
                </a:lnTo>
                <a:lnTo>
                  <a:pt x="758989" y="0"/>
                </a:lnTo>
                <a:close/>
              </a:path>
              <a:path w="1084579" h="758189">
                <a:moveTo>
                  <a:pt x="975844" y="0"/>
                </a:moveTo>
                <a:lnTo>
                  <a:pt x="908077" y="81168"/>
                </a:lnTo>
                <a:lnTo>
                  <a:pt x="908077" y="189392"/>
                </a:lnTo>
                <a:lnTo>
                  <a:pt x="1043611" y="189392"/>
                </a:lnTo>
                <a:lnTo>
                  <a:pt x="1043611" y="81168"/>
                </a:lnTo>
                <a:lnTo>
                  <a:pt x="975844" y="0"/>
                </a:lnTo>
                <a:close/>
              </a:path>
            </a:pathLst>
          </a:custGeom>
          <a:solidFill>
            <a:srgbClr val="FF8427"/>
          </a:solidFill>
        </p:spPr>
        <p:txBody>
          <a:bodyPr wrap="square" lIns="0" tIns="0" rIns="0" bIns="0" rtlCol="0"/>
          <a:lstStyle/>
          <a:p>
            <a:endParaRPr/>
          </a:p>
        </p:txBody>
      </p:sp>
      <p:sp>
        <p:nvSpPr>
          <p:cNvPr id="9" name="object 9"/>
          <p:cNvSpPr txBox="1"/>
          <p:nvPr/>
        </p:nvSpPr>
        <p:spPr>
          <a:xfrm>
            <a:off x="8084946" y="4421504"/>
            <a:ext cx="2817495"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DengXian"/>
                <a:cs typeface="DengXian"/>
              </a:rPr>
              <a:t>基于事件驱动的微服务</a:t>
            </a:r>
            <a:endParaRPr sz="2200">
              <a:latin typeface="DengXian"/>
              <a:cs typeface="DengXi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948" y="580390"/>
            <a:ext cx="4397375" cy="452120"/>
          </a:xfrm>
          <a:prstGeom prst="rect">
            <a:avLst/>
          </a:prstGeom>
        </p:spPr>
        <p:txBody>
          <a:bodyPr vert="horz" wrap="square" lIns="0" tIns="12065" rIns="0" bIns="0" rtlCol="0">
            <a:spAutoFit/>
          </a:bodyPr>
          <a:lstStyle/>
          <a:p>
            <a:pPr marL="12700">
              <a:lnSpc>
                <a:spcPct val="100000"/>
              </a:lnSpc>
              <a:spcBef>
                <a:spcPts val="95"/>
              </a:spcBef>
            </a:pPr>
            <a:r>
              <a:rPr sz="2800" u="none" spc="-5" dirty="0">
                <a:solidFill>
                  <a:srgbClr val="3A3838"/>
                </a:solidFill>
              </a:rPr>
              <a:t>基于数据驱动的</a:t>
            </a:r>
            <a:r>
              <a:rPr sz="2800" u="none" spc="-10" dirty="0">
                <a:solidFill>
                  <a:srgbClr val="3A3838"/>
                </a:solidFill>
                <a:latin typeface="Calibri Light"/>
                <a:cs typeface="Calibri Light"/>
              </a:rPr>
              <a:t>CRUD</a:t>
            </a:r>
            <a:r>
              <a:rPr sz="2800" u="none" spc="-5" dirty="0">
                <a:solidFill>
                  <a:srgbClr val="3A3838"/>
                </a:solidFill>
              </a:rPr>
              <a:t>微服务</a:t>
            </a:r>
            <a:endParaRPr sz="2800">
              <a:latin typeface="Calibri Light"/>
              <a:cs typeface="Calibri Light"/>
            </a:endParaRPr>
          </a:p>
        </p:txBody>
      </p:sp>
      <p:sp>
        <p:nvSpPr>
          <p:cNvPr id="3" name="object 3"/>
          <p:cNvSpPr/>
          <p:nvPr/>
        </p:nvSpPr>
        <p:spPr>
          <a:xfrm>
            <a:off x="609600" y="2022348"/>
            <a:ext cx="6105144" cy="356311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889492" y="1277111"/>
            <a:ext cx="2828544" cy="50520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948" y="580390"/>
            <a:ext cx="3511550" cy="452120"/>
          </a:xfrm>
          <a:prstGeom prst="rect">
            <a:avLst/>
          </a:prstGeom>
        </p:spPr>
        <p:txBody>
          <a:bodyPr vert="horz" wrap="square" lIns="0" tIns="12065" rIns="0" bIns="0" rtlCol="0">
            <a:spAutoFit/>
          </a:bodyPr>
          <a:lstStyle/>
          <a:p>
            <a:pPr marL="12700">
              <a:lnSpc>
                <a:spcPct val="100000"/>
              </a:lnSpc>
              <a:spcBef>
                <a:spcPts val="95"/>
              </a:spcBef>
            </a:pPr>
            <a:r>
              <a:rPr sz="2800" u="none" spc="-5" dirty="0">
                <a:solidFill>
                  <a:srgbClr val="3A3838"/>
                </a:solidFill>
              </a:rPr>
              <a:t>基于</a:t>
            </a:r>
            <a:r>
              <a:rPr sz="2800" u="none" spc="-10" dirty="0">
                <a:solidFill>
                  <a:srgbClr val="3A3838"/>
                </a:solidFill>
                <a:latin typeface="Calibri Light"/>
                <a:cs typeface="Calibri Light"/>
              </a:rPr>
              <a:t>DDD</a:t>
            </a:r>
            <a:r>
              <a:rPr sz="2800" u="none" spc="-5" dirty="0">
                <a:solidFill>
                  <a:srgbClr val="3A3838"/>
                </a:solidFill>
              </a:rPr>
              <a:t>的订单微服务</a:t>
            </a:r>
            <a:endParaRPr sz="2800">
              <a:latin typeface="Calibri Light"/>
              <a:cs typeface="Calibri Light"/>
            </a:endParaRPr>
          </a:p>
        </p:txBody>
      </p:sp>
      <p:sp>
        <p:nvSpPr>
          <p:cNvPr id="3" name="object 3"/>
          <p:cNvSpPr/>
          <p:nvPr/>
        </p:nvSpPr>
        <p:spPr>
          <a:xfrm>
            <a:off x="521208" y="1991867"/>
            <a:ext cx="4802124" cy="402488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77000" y="1296924"/>
            <a:ext cx="5026152" cy="51800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3" name="object 3"/>
          <p:cNvSpPr/>
          <p:nvPr/>
        </p:nvSpPr>
        <p:spPr>
          <a:xfrm>
            <a:off x="4876800" y="1690116"/>
            <a:ext cx="7317105" cy="5168265"/>
          </a:xfrm>
          <a:custGeom>
            <a:avLst/>
            <a:gdLst/>
            <a:ahLst/>
            <a:cxnLst/>
            <a:rect l="l" t="t" r="r" b="b"/>
            <a:pathLst>
              <a:path w="7317105" h="5168265">
                <a:moveTo>
                  <a:pt x="7316724" y="0"/>
                </a:moveTo>
                <a:lnTo>
                  <a:pt x="0" y="0"/>
                </a:lnTo>
                <a:lnTo>
                  <a:pt x="0" y="888"/>
                </a:lnTo>
                <a:lnTo>
                  <a:pt x="2866517" y="888"/>
                </a:lnTo>
                <a:lnTo>
                  <a:pt x="472694" y="5167884"/>
                </a:lnTo>
                <a:lnTo>
                  <a:pt x="7316724" y="5167884"/>
                </a:lnTo>
                <a:lnTo>
                  <a:pt x="7316724" y="0"/>
                </a:lnTo>
                <a:close/>
              </a:path>
            </a:pathLst>
          </a:custGeom>
          <a:solidFill>
            <a:srgbClr val="A6A6A6">
              <a:alpha val="70195"/>
            </a:srgbClr>
          </a:solidFill>
        </p:spPr>
        <p:txBody>
          <a:bodyPr wrap="square" lIns="0" tIns="0" rIns="0" bIns="0" rtlCol="0"/>
          <a:lstStyle/>
          <a:p>
            <a:endParaRPr/>
          </a:p>
        </p:txBody>
      </p:sp>
      <p:sp>
        <p:nvSpPr>
          <p:cNvPr id="4" name="object 4"/>
          <p:cNvSpPr/>
          <p:nvPr/>
        </p:nvSpPr>
        <p:spPr>
          <a:xfrm>
            <a:off x="-1523" y="1691639"/>
            <a:ext cx="7571740" cy="5166360"/>
          </a:xfrm>
          <a:custGeom>
            <a:avLst/>
            <a:gdLst/>
            <a:ahLst/>
            <a:cxnLst/>
            <a:rect l="l" t="t" r="r" b="b"/>
            <a:pathLst>
              <a:path w="7571740" h="5166359">
                <a:moveTo>
                  <a:pt x="7571232" y="0"/>
                </a:moveTo>
                <a:lnTo>
                  <a:pt x="0" y="0"/>
                </a:lnTo>
                <a:lnTo>
                  <a:pt x="0" y="5166359"/>
                </a:lnTo>
                <a:lnTo>
                  <a:pt x="5177409" y="5166359"/>
                </a:lnTo>
                <a:lnTo>
                  <a:pt x="7571232" y="0"/>
                </a:lnTo>
                <a:close/>
              </a:path>
            </a:pathLst>
          </a:custGeom>
          <a:solidFill>
            <a:srgbClr val="404040"/>
          </a:solidFill>
        </p:spPr>
        <p:txBody>
          <a:bodyPr wrap="square" lIns="0" tIns="0" rIns="0" bIns="0" rtlCol="0"/>
          <a:lstStyle/>
          <a:p>
            <a:endParaRPr/>
          </a:p>
        </p:txBody>
      </p:sp>
      <p:sp>
        <p:nvSpPr>
          <p:cNvPr id="5" name="object 5"/>
          <p:cNvSpPr txBox="1">
            <a:spLocks noGrp="1"/>
          </p:cNvSpPr>
          <p:nvPr>
            <p:ph type="title"/>
          </p:nvPr>
        </p:nvSpPr>
        <p:spPr>
          <a:xfrm>
            <a:off x="624331" y="389001"/>
            <a:ext cx="7712709" cy="696595"/>
          </a:xfrm>
          <a:prstGeom prst="rect">
            <a:avLst/>
          </a:prstGeom>
        </p:spPr>
        <p:txBody>
          <a:bodyPr vert="horz" wrap="square" lIns="0" tIns="13335" rIns="0" bIns="0" rtlCol="0">
            <a:spAutoFit/>
          </a:bodyPr>
          <a:lstStyle/>
          <a:p>
            <a:pPr marL="12700">
              <a:lnSpc>
                <a:spcPct val="100000"/>
              </a:lnSpc>
              <a:spcBef>
                <a:spcPts val="105"/>
              </a:spcBef>
            </a:pPr>
            <a:r>
              <a:rPr u="none" dirty="0"/>
              <a:t>基</a:t>
            </a:r>
            <a:r>
              <a:rPr u="none" spc="-5" dirty="0"/>
              <a:t>于</a:t>
            </a:r>
            <a:r>
              <a:rPr u="none" spc="-10" dirty="0">
                <a:latin typeface="Calibri Light"/>
                <a:cs typeface="Calibri Light"/>
              </a:rPr>
              <a:t>MediatR</a:t>
            </a:r>
            <a:r>
              <a:rPr u="none" spc="-20" dirty="0">
                <a:latin typeface="Calibri Light"/>
                <a:cs typeface="Calibri Light"/>
              </a:rPr>
              <a:t> </a:t>
            </a:r>
            <a:r>
              <a:rPr u="none" dirty="0"/>
              <a:t>和</a:t>
            </a:r>
            <a:r>
              <a:rPr u="none" dirty="0">
                <a:latin typeface="Calibri Light"/>
                <a:cs typeface="Calibri Light"/>
              </a:rPr>
              <a:t>Dapper</a:t>
            </a:r>
            <a:r>
              <a:rPr u="none" dirty="0"/>
              <a:t>实现</a:t>
            </a:r>
            <a:r>
              <a:rPr u="none" spc="-35" dirty="0">
                <a:latin typeface="Calibri Light"/>
                <a:cs typeface="Calibri Light"/>
              </a:rPr>
              <a:t>CQRS</a:t>
            </a:r>
          </a:p>
        </p:txBody>
      </p:sp>
      <p:sp>
        <p:nvSpPr>
          <p:cNvPr id="6" name="object 6"/>
          <p:cNvSpPr/>
          <p:nvPr/>
        </p:nvSpPr>
        <p:spPr>
          <a:xfrm>
            <a:off x="7859268" y="2090927"/>
            <a:ext cx="4166616" cy="158800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908292" y="4750308"/>
            <a:ext cx="5117592" cy="15727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42010" y="3714750"/>
            <a:ext cx="1339850" cy="669290"/>
          </a:xfrm>
          <a:custGeom>
            <a:avLst/>
            <a:gdLst/>
            <a:ahLst/>
            <a:cxnLst/>
            <a:rect l="l" t="t" r="r" b="b"/>
            <a:pathLst>
              <a:path w="1339850" h="669289">
                <a:moveTo>
                  <a:pt x="1272667" y="0"/>
                </a:moveTo>
                <a:lnTo>
                  <a:pt x="66903" y="0"/>
                </a:lnTo>
                <a:lnTo>
                  <a:pt x="40864" y="5260"/>
                </a:lnTo>
                <a:lnTo>
                  <a:pt x="19597" y="19605"/>
                </a:lnTo>
                <a:lnTo>
                  <a:pt x="5258" y="40880"/>
                </a:lnTo>
                <a:lnTo>
                  <a:pt x="0" y="66929"/>
                </a:lnTo>
                <a:lnTo>
                  <a:pt x="0" y="602107"/>
                </a:lnTo>
                <a:lnTo>
                  <a:pt x="5258" y="628155"/>
                </a:lnTo>
                <a:lnTo>
                  <a:pt x="19597" y="649430"/>
                </a:lnTo>
                <a:lnTo>
                  <a:pt x="40864" y="663775"/>
                </a:lnTo>
                <a:lnTo>
                  <a:pt x="66903" y="669036"/>
                </a:lnTo>
                <a:lnTo>
                  <a:pt x="1272667" y="669036"/>
                </a:lnTo>
                <a:lnTo>
                  <a:pt x="1298715" y="663775"/>
                </a:lnTo>
                <a:lnTo>
                  <a:pt x="1319990" y="649430"/>
                </a:lnTo>
                <a:lnTo>
                  <a:pt x="1334335" y="628155"/>
                </a:lnTo>
                <a:lnTo>
                  <a:pt x="1339596" y="602107"/>
                </a:lnTo>
                <a:lnTo>
                  <a:pt x="1339596" y="66929"/>
                </a:lnTo>
                <a:lnTo>
                  <a:pt x="1334335" y="40880"/>
                </a:lnTo>
                <a:lnTo>
                  <a:pt x="1319990" y="19605"/>
                </a:lnTo>
                <a:lnTo>
                  <a:pt x="1298715" y="5260"/>
                </a:lnTo>
                <a:lnTo>
                  <a:pt x="1272667" y="0"/>
                </a:lnTo>
                <a:close/>
              </a:path>
            </a:pathLst>
          </a:custGeom>
          <a:solidFill>
            <a:srgbClr val="00AF50"/>
          </a:solidFill>
        </p:spPr>
        <p:txBody>
          <a:bodyPr wrap="square" lIns="0" tIns="0" rIns="0" bIns="0" rtlCol="0"/>
          <a:lstStyle/>
          <a:p>
            <a:endParaRPr/>
          </a:p>
        </p:txBody>
      </p:sp>
      <p:sp>
        <p:nvSpPr>
          <p:cNvPr id="9" name="object 9"/>
          <p:cNvSpPr/>
          <p:nvPr/>
        </p:nvSpPr>
        <p:spPr>
          <a:xfrm>
            <a:off x="842010" y="3714750"/>
            <a:ext cx="1339850" cy="669290"/>
          </a:xfrm>
          <a:custGeom>
            <a:avLst/>
            <a:gdLst/>
            <a:ahLst/>
            <a:cxnLst/>
            <a:rect l="l" t="t" r="r" b="b"/>
            <a:pathLst>
              <a:path w="1339850" h="669289">
                <a:moveTo>
                  <a:pt x="0" y="66929"/>
                </a:moveTo>
                <a:lnTo>
                  <a:pt x="5258" y="40880"/>
                </a:lnTo>
                <a:lnTo>
                  <a:pt x="19597" y="19605"/>
                </a:lnTo>
                <a:lnTo>
                  <a:pt x="40864" y="5260"/>
                </a:lnTo>
                <a:lnTo>
                  <a:pt x="66903" y="0"/>
                </a:lnTo>
                <a:lnTo>
                  <a:pt x="1272667" y="0"/>
                </a:lnTo>
                <a:lnTo>
                  <a:pt x="1298715" y="5260"/>
                </a:lnTo>
                <a:lnTo>
                  <a:pt x="1319990" y="19605"/>
                </a:lnTo>
                <a:lnTo>
                  <a:pt x="1334335" y="40880"/>
                </a:lnTo>
                <a:lnTo>
                  <a:pt x="1339596" y="66929"/>
                </a:lnTo>
                <a:lnTo>
                  <a:pt x="1339596" y="602107"/>
                </a:lnTo>
                <a:lnTo>
                  <a:pt x="1334335" y="628155"/>
                </a:lnTo>
                <a:lnTo>
                  <a:pt x="1319990" y="649430"/>
                </a:lnTo>
                <a:lnTo>
                  <a:pt x="1298715" y="663775"/>
                </a:lnTo>
                <a:lnTo>
                  <a:pt x="1272667" y="669036"/>
                </a:lnTo>
                <a:lnTo>
                  <a:pt x="66903" y="669036"/>
                </a:lnTo>
                <a:lnTo>
                  <a:pt x="40864" y="663775"/>
                </a:lnTo>
                <a:lnTo>
                  <a:pt x="19597" y="649430"/>
                </a:lnTo>
                <a:lnTo>
                  <a:pt x="5258" y="628155"/>
                </a:lnTo>
                <a:lnTo>
                  <a:pt x="0" y="602107"/>
                </a:lnTo>
                <a:lnTo>
                  <a:pt x="0" y="66929"/>
                </a:lnTo>
                <a:close/>
              </a:path>
            </a:pathLst>
          </a:custGeom>
          <a:ln w="19812">
            <a:solidFill>
              <a:srgbClr val="FFFFFF"/>
            </a:solidFill>
          </a:ln>
        </p:spPr>
        <p:txBody>
          <a:bodyPr wrap="square" lIns="0" tIns="0" rIns="0" bIns="0" rtlCol="0"/>
          <a:lstStyle/>
          <a:p>
            <a:endParaRPr/>
          </a:p>
        </p:txBody>
      </p:sp>
      <p:sp>
        <p:nvSpPr>
          <p:cNvPr id="10" name="object 10"/>
          <p:cNvSpPr txBox="1"/>
          <p:nvPr/>
        </p:nvSpPr>
        <p:spPr>
          <a:xfrm>
            <a:off x="1179677" y="3825316"/>
            <a:ext cx="663575" cy="377190"/>
          </a:xfrm>
          <a:prstGeom prst="rect">
            <a:avLst/>
          </a:prstGeom>
        </p:spPr>
        <p:txBody>
          <a:bodyPr vert="horz" wrap="square" lIns="0" tIns="13335" rIns="0" bIns="0" rtlCol="0">
            <a:spAutoFit/>
          </a:bodyPr>
          <a:lstStyle/>
          <a:p>
            <a:pPr marL="12700">
              <a:lnSpc>
                <a:spcPct val="100000"/>
              </a:lnSpc>
              <a:spcBef>
                <a:spcPts val="105"/>
              </a:spcBef>
            </a:pPr>
            <a:r>
              <a:rPr sz="2300" spc="-35" dirty="0">
                <a:solidFill>
                  <a:srgbClr val="FFFFFF"/>
                </a:solidFill>
                <a:latin typeface="Calibri"/>
                <a:cs typeface="Calibri"/>
              </a:rPr>
              <a:t>C</a:t>
            </a:r>
            <a:r>
              <a:rPr sz="2300" dirty="0">
                <a:solidFill>
                  <a:srgbClr val="FFFFFF"/>
                </a:solidFill>
                <a:latin typeface="Calibri"/>
                <a:cs typeface="Calibri"/>
              </a:rPr>
              <a:t>Q</a:t>
            </a:r>
            <a:r>
              <a:rPr sz="2300" spc="-45" dirty="0">
                <a:solidFill>
                  <a:srgbClr val="FFFFFF"/>
                </a:solidFill>
                <a:latin typeface="Calibri"/>
                <a:cs typeface="Calibri"/>
              </a:rPr>
              <a:t>R</a:t>
            </a:r>
            <a:r>
              <a:rPr sz="2300" dirty="0">
                <a:solidFill>
                  <a:srgbClr val="FFFFFF"/>
                </a:solidFill>
                <a:latin typeface="Calibri"/>
                <a:cs typeface="Calibri"/>
              </a:rPr>
              <a:t>S</a:t>
            </a:r>
            <a:endParaRPr sz="2300">
              <a:latin typeface="Calibri"/>
              <a:cs typeface="Calibri"/>
            </a:endParaRPr>
          </a:p>
        </p:txBody>
      </p:sp>
      <p:sp>
        <p:nvSpPr>
          <p:cNvPr id="11" name="object 11"/>
          <p:cNvSpPr/>
          <p:nvPr/>
        </p:nvSpPr>
        <p:spPr>
          <a:xfrm>
            <a:off x="2180970" y="3663060"/>
            <a:ext cx="536575" cy="385445"/>
          </a:xfrm>
          <a:custGeom>
            <a:avLst/>
            <a:gdLst/>
            <a:ahLst/>
            <a:cxnLst/>
            <a:rect l="l" t="t" r="r" b="b"/>
            <a:pathLst>
              <a:path w="536575" h="385445">
                <a:moveTo>
                  <a:pt x="0" y="385318"/>
                </a:moveTo>
                <a:lnTo>
                  <a:pt x="536067" y="0"/>
                </a:lnTo>
              </a:path>
            </a:pathLst>
          </a:custGeom>
          <a:ln w="12699">
            <a:solidFill>
              <a:srgbClr val="6D9935"/>
            </a:solidFill>
          </a:ln>
        </p:spPr>
        <p:txBody>
          <a:bodyPr wrap="square" lIns="0" tIns="0" rIns="0" bIns="0" rtlCol="0"/>
          <a:lstStyle/>
          <a:p>
            <a:endParaRPr/>
          </a:p>
        </p:txBody>
      </p:sp>
      <p:sp>
        <p:nvSpPr>
          <p:cNvPr id="12" name="object 12"/>
          <p:cNvSpPr/>
          <p:nvPr/>
        </p:nvSpPr>
        <p:spPr>
          <a:xfrm>
            <a:off x="2718054" y="3329178"/>
            <a:ext cx="1339850" cy="669290"/>
          </a:xfrm>
          <a:custGeom>
            <a:avLst/>
            <a:gdLst/>
            <a:ahLst/>
            <a:cxnLst/>
            <a:rect l="l" t="t" r="r" b="b"/>
            <a:pathLst>
              <a:path w="1339850" h="669289">
                <a:moveTo>
                  <a:pt x="1272667" y="0"/>
                </a:moveTo>
                <a:lnTo>
                  <a:pt x="66928" y="0"/>
                </a:lnTo>
                <a:lnTo>
                  <a:pt x="40880" y="5260"/>
                </a:lnTo>
                <a:lnTo>
                  <a:pt x="19605" y="19605"/>
                </a:lnTo>
                <a:lnTo>
                  <a:pt x="5260" y="40880"/>
                </a:lnTo>
                <a:lnTo>
                  <a:pt x="0" y="66929"/>
                </a:lnTo>
                <a:lnTo>
                  <a:pt x="0" y="602107"/>
                </a:lnTo>
                <a:lnTo>
                  <a:pt x="5260" y="628155"/>
                </a:lnTo>
                <a:lnTo>
                  <a:pt x="19605" y="649430"/>
                </a:lnTo>
                <a:lnTo>
                  <a:pt x="40880" y="663775"/>
                </a:lnTo>
                <a:lnTo>
                  <a:pt x="66928" y="669036"/>
                </a:lnTo>
                <a:lnTo>
                  <a:pt x="1272667" y="669036"/>
                </a:lnTo>
                <a:lnTo>
                  <a:pt x="1298715" y="663775"/>
                </a:lnTo>
                <a:lnTo>
                  <a:pt x="1319990" y="649430"/>
                </a:lnTo>
                <a:lnTo>
                  <a:pt x="1334335" y="628155"/>
                </a:lnTo>
                <a:lnTo>
                  <a:pt x="1339595" y="602107"/>
                </a:lnTo>
                <a:lnTo>
                  <a:pt x="1339595" y="66929"/>
                </a:lnTo>
                <a:lnTo>
                  <a:pt x="1334335" y="40880"/>
                </a:lnTo>
                <a:lnTo>
                  <a:pt x="1319990" y="19605"/>
                </a:lnTo>
                <a:lnTo>
                  <a:pt x="1298715" y="5260"/>
                </a:lnTo>
                <a:lnTo>
                  <a:pt x="1272667" y="0"/>
                </a:lnTo>
                <a:close/>
              </a:path>
            </a:pathLst>
          </a:custGeom>
          <a:solidFill>
            <a:srgbClr val="C00000"/>
          </a:solidFill>
        </p:spPr>
        <p:txBody>
          <a:bodyPr wrap="square" lIns="0" tIns="0" rIns="0" bIns="0" rtlCol="0"/>
          <a:lstStyle/>
          <a:p>
            <a:endParaRPr/>
          </a:p>
        </p:txBody>
      </p:sp>
      <p:sp>
        <p:nvSpPr>
          <p:cNvPr id="13" name="object 13"/>
          <p:cNvSpPr/>
          <p:nvPr/>
        </p:nvSpPr>
        <p:spPr>
          <a:xfrm>
            <a:off x="2718054" y="3329178"/>
            <a:ext cx="1339850" cy="669290"/>
          </a:xfrm>
          <a:custGeom>
            <a:avLst/>
            <a:gdLst/>
            <a:ahLst/>
            <a:cxnLst/>
            <a:rect l="l" t="t" r="r" b="b"/>
            <a:pathLst>
              <a:path w="1339850" h="669289">
                <a:moveTo>
                  <a:pt x="0" y="66929"/>
                </a:moveTo>
                <a:lnTo>
                  <a:pt x="5260" y="40880"/>
                </a:lnTo>
                <a:lnTo>
                  <a:pt x="19605" y="19605"/>
                </a:lnTo>
                <a:lnTo>
                  <a:pt x="40880" y="5260"/>
                </a:lnTo>
                <a:lnTo>
                  <a:pt x="66928" y="0"/>
                </a:lnTo>
                <a:lnTo>
                  <a:pt x="1272667" y="0"/>
                </a:lnTo>
                <a:lnTo>
                  <a:pt x="1298715" y="5260"/>
                </a:lnTo>
                <a:lnTo>
                  <a:pt x="1319990" y="19605"/>
                </a:lnTo>
                <a:lnTo>
                  <a:pt x="1334335" y="40880"/>
                </a:lnTo>
                <a:lnTo>
                  <a:pt x="1339595" y="66929"/>
                </a:lnTo>
                <a:lnTo>
                  <a:pt x="1339595" y="602107"/>
                </a:lnTo>
                <a:lnTo>
                  <a:pt x="1334335" y="628155"/>
                </a:lnTo>
                <a:lnTo>
                  <a:pt x="1319990" y="649430"/>
                </a:lnTo>
                <a:lnTo>
                  <a:pt x="1298715" y="663775"/>
                </a:lnTo>
                <a:lnTo>
                  <a:pt x="1272667" y="669036"/>
                </a:lnTo>
                <a:lnTo>
                  <a:pt x="66928" y="669036"/>
                </a:lnTo>
                <a:lnTo>
                  <a:pt x="40880" y="663775"/>
                </a:lnTo>
                <a:lnTo>
                  <a:pt x="19605" y="649430"/>
                </a:lnTo>
                <a:lnTo>
                  <a:pt x="5260" y="628155"/>
                </a:lnTo>
                <a:lnTo>
                  <a:pt x="0" y="602107"/>
                </a:lnTo>
                <a:lnTo>
                  <a:pt x="0" y="66929"/>
                </a:lnTo>
                <a:close/>
              </a:path>
            </a:pathLst>
          </a:custGeom>
          <a:ln w="19812">
            <a:solidFill>
              <a:srgbClr val="FFFFFF"/>
            </a:solidFill>
          </a:ln>
        </p:spPr>
        <p:txBody>
          <a:bodyPr wrap="square" lIns="0" tIns="0" rIns="0" bIns="0" rtlCol="0"/>
          <a:lstStyle/>
          <a:p>
            <a:endParaRPr/>
          </a:p>
        </p:txBody>
      </p:sp>
      <p:sp>
        <p:nvSpPr>
          <p:cNvPr id="14" name="object 14"/>
          <p:cNvSpPr txBox="1"/>
          <p:nvPr/>
        </p:nvSpPr>
        <p:spPr>
          <a:xfrm>
            <a:off x="2761869" y="3440429"/>
            <a:ext cx="1249680" cy="376555"/>
          </a:xfrm>
          <a:prstGeom prst="rect">
            <a:avLst/>
          </a:prstGeom>
        </p:spPr>
        <p:txBody>
          <a:bodyPr vert="horz" wrap="square" lIns="0" tIns="13335" rIns="0" bIns="0" rtlCol="0">
            <a:spAutoFit/>
          </a:bodyPr>
          <a:lstStyle/>
          <a:p>
            <a:pPr marL="12700">
              <a:lnSpc>
                <a:spcPct val="100000"/>
              </a:lnSpc>
              <a:spcBef>
                <a:spcPts val="105"/>
              </a:spcBef>
            </a:pPr>
            <a:r>
              <a:rPr sz="2300" spc="-5" dirty="0">
                <a:solidFill>
                  <a:srgbClr val="FFFFFF"/>
                </a:solidFill>
                <a:latin typeface="Calibri"/>
                <a:cs typeface="Calibri"/>
              </a:rPr>
              <a:t>Command</a:t>
            </a:r>
            <a:endParaRPr sz="2300">
              <a:latin typeface="Calibri"/>
              <a:cs typeface="Calibri"/>
            </a:endParaRPr>
          </a:p>
        </p:txBody>
      </p:sp>
      <p:sp>
        <p:nvSpPr>
          <p:cNvPr id="15" name="object 15"/>
          <p:cNvSpPr/>
          <p:nvPr/>
        </p:nvSpPr>
        <p:spPr>
          <a:xfrm>
            <a:off x="4056888" y="3663315"/>
            <a:ext cx="536575" cy="0"/>
          </a:xfrm>
          <a:custGeom>
            <a:avLst/>
            <a:gdLst/>
            <a:ahLst/>
            <a:cxnLst/>
            <a:rect l="l" t="t" r="r" b="b"/>
            <a:pathLst>
              <a:path w="536575">
                <a:moveTo>
                  <a:pt x="0" y="0"/>
                </a:moveTo>
                <a:lnTo>
                  <a:pt x="536066" y="0"/>
                </a:lnTo>
              </a:path>
            </a:pathLst>
          </a:custGeom>
          <a:ln w="12192">
            <a:solidFill>
              <a:srgbClr val="7CAE3D"/>
            </a:solidFill>
          </a:ln>
        </p:spPr>
        <p:txBody>
          <a:bodyPr wrap="square" lIns="0" tIns="0" rIns="0" bIns="0" rtlCol="0"/>
          <a:lstStyle/>
          <a:p>
            <a:endParaRPr/>
          </a:p>
        </p:txBody>
      </p:sp>
      <p:sp>
        <p:nvSpPr>
          <p:cNvPr id="16" name="object 16"/>
          <p:cNvSpPr/>
          <p:nvPr/>
        </p:nvSpPr>
        <p:spPr>
          <a:xfrm>
            <a:off x="4594097" y="3329178"/>
            <a:ext cx="1339850" cy="669290"/>
          </a:xfrm>
          <a:custGeom>
            <a:avLst/>
            <a:gdLst/>
            <a:ahLst/>
            <a:cxnLst/>
            <a:rect l="l" t="t" r="r" b="b"/>
            <a:pathLst>
              <a:path w="1339850" h="669289">
                <a:moveTo>
                  <a:pt x="1272666" y="0"/>
                </a:moveTo>
                <a:lnTo>
                  <a:pt x="66928" y="0"/>
                </a:lnTo>
                <a:lnTo>
                  <a:pt x="40880" y="5260"/>
                </a:lnTo>
                <a:lnTo>
                  <a:pt x="19605" y="19605"/>
                </a:lnTo>
                <a:lnTo>
                  <a:pt x="5260" y="40880"/>
                </a:lnTo>
                <a:lnTo>
                  <a:pt x="0" y="66929"/>
                </a:lnTo>
                <a:lnTo>
                  <a:pt x="0" y="602107"/>
                </a:lnTo>
                <a:lnTo>
                  <a:pt x="5260" y="628155"/>
                </a:lnTo>
                <a:lnTo>
                  <a:pt x="19605" y="649430"/>
                </a:lnTo>
                <a:lnTo>
                  <a:pt x="40880" y="663775"/>
                </a:lnTo>
                <a:lnTo>
                  <a:pt x="66928" y="669036"/>
                </a:lnTo>
                <a:lnTo>
                  <a:pt x="1272666" y="669036"/>
                </a:lnTo>
                <a:lnTo>
                  <a:pt x="1298715" y="663775"/>
                </a:lnTo>
                <a:lnTo>
                  <a:pt x="1319990" y="649430"/>
                </a:lnTo>
                <a:lnTo>
                  <a:pt x="1334335" y="628155"/>
                </a:lnTo>
                <a:lnTo>
                  <a:pt x="1339596" y="602107"/>
                </a:lnTo>
                <a:lnTo>
                  <a:pt x="1339596" y="66929"/>
                </a:lnTo>
                <a:lnTo>
                  <a:pt x="1334335" y="40880"/>
                </a:lnTo>
                <a:lnTo>
                  <a:pt x="1319990" y="19605"/>
                </a:lnTo>
                <a:lnTo>
                  <a:pt x="1298715" y="5260"/>
                </a:lnTo>
                <a:lnTo>
                  <a:pt x="1272666" y="0"/>
                </a:lnTo>
                <a:close/>
              </a:path>
            </a:pathLst>
          </a:custGeom>
          <a:solidFill>
            <a:srgbClr val="8AC145"/>
          </a:solidFill>
        </p:spPr>
        <p:txBody>
          <a:bodyPr wrap="square" lIns="0" tIns="0" rIns="0" bIns="0" rtlCol="0"/>
          <a:lstStyle/>
          <a:p>
            <a:endParaRPr/>
          </a:p>
        </p:txBody>
      </p:sp>
      <p:sp>
        <p:nvSpPr>
          <p:cNvPr id="17" name="object 17"/>
          <p:cNvSpPr/>
          <p:nvPr/>
        </p:nvSpPr>
        <p:spPr>
          <a:xfrm>
            <a:off x="4594097" y="3329178"/>
            <a:ext cx="1339850" cy="669290"/>
          </a:xfrm>
          <a:custGeom>
            <a:avLst/>
            <a:gdLst/>
            <a:ahLst/>
            <a:cxnLst/>
            <a:rect l="l" t="t" r="r" b="b"/>
            <a:pathLst>
              <a:path w="1339850" h="669289">
                <a:moveTo>
                  <a:pt x="0" y="66929"/>
                </a:moveTo>
                <a:lnTo>
                  <a:pt x="5260" y="40880"/>
                </a:lnTo>
                <a:lnTo>
                  <a:pt x="19605" y="19605"/>
                </a:lnTo>
                <a:lnTo>
                  <a:pt x="40880" y="5260"/>
                </a:lnTo>
                <a:lnTo>
                  <a:pt x="66928" y="0"/>
                </a:lnTo>
                <a:lnTo>
                  <a:pt x="1272666" y="0"/>
                </a:lnTo>
                <a:lnTo>
                  <a:pt x="1298715" y="5260"/>
                </a:lnTo>
                <a:lnTo>
                  <a:pt x="1319990" y="19605"/>
                </a:lnTo>
                <a:lnTo>
                  <a:pt x="1334335" y="40880"/>
                </a:lnTo>
                <a:lnTo>
                  <a:pt x="1339596" y="66929"/>
                </a:lnTo>
                <a:lnTo>
                  <a:pt x="1339596" y="602107"/>
                </a:lnTo>
                <a:lnTo>
                  <a:pt x="1334335" y="628155"/>
                </a:lnTo>
                <a:lnTo>
                  <a:pt x="1319990" y="649430"/>
                </a:lnTo>
                <a:lnTo>
                  <a:pt x="1298715" y="663775"/>
                </a:lnTo>
                <a:lnTo>
                  <a:pt x="1272666" y="669036"/>
                </a:lnTo>
                <a:lnTo>
                  <a:pt x="66928" y="669036"/>
                </a:lnTo>
                <a:lnTo>
                  <a:pt x="40880" y="663775"/>
                </a:lnTo>
                <a:lnTo>
                  <a:pt x="19605" y="649430"/>
                </a:lnTo>
                <a:lnTo>
                  <a:pt x="5260" y="628155"/>
                </a:lnTo>
                <a:lnTo>
                  <a:pt x="0" y="602107"/>
                </a:lnTo>
                <a:lnTo>
                  <a:pt x="0" y="66929"/>
                </a:lnTo>
                <a:close/>
              </a:path>
            </a:pathLst>
          </a:custGeom>
          <a:ln w="19811">
            <a:solidFill>
              <a:srgbClr val="FFFFFF"/>
            </a:solidFill>
          </a:ln>
        </p:spPr>
        <p:txBody>
          <a:bodyPr wrap="square" lIns="0" tIns="0" rIns="0" bIns="0" rtlCol="0"/>
          <a:lstStyle/>
          <a:p>
            <a:endParaRPr/>
          </a:p>
        </p:txBody>
      </p:sp>
      <p:sp>
        <p:nvSpPr>
          <p:cNvPr id="18" name="object 18"/>
          <p:cNvSpPr txBox="1"/>
          <p:nvPr/>
        </p:nvSpPr>
        <p:spPr>
          <a:xfrm>
            <a:off x="4744973" y="3440429"/>
            <a:ext cx="1036955" cy="37655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FFFFFF"/>
                </a:solidFill>
                <a:latin typeface="Calibri"/>
                <a:cs typeface="Calibri"/>
              </a:rPr>
              <a:t>Medi</a:t>
            </a:r>
            <a:r>
              <a:rPr sz="2300" spc="-25" dirty="0">
                <a:solidFill>
                  <a:srgbClr val="FFFFFF"/>
                </a:solidFill>
                <a:latin typeface="Calibri"/>
                <a:cs typeface="Calibri"/>
              </a:rPr>
              <a:t>a</a:t>
            </a:r>
            <a:r>
              <a:rPr sz="2300" dirty="0">
                <a:solidFill>
                  <a:srgbClr val="FFFFFF"/>
                </a:solidFill>
                <a:latin typeface="Calibri"/>
                <a:cs typeface="Calibri"/>
              </a:rPr>
              <a:t>tR</a:t>
            </a:r>
            <a:endParaRPr sz="2300">
              <a:latin typeface="Calibri"/>
              <a:cs typeface="Calibri"/>
            </a:endParaRPr>
          </a:p>
        </p:txBody>
      </p:sp>
      <p:sp>
        <p:nvSpPr>
          <p:cNvPr id="19" name="object 19"/>
          <p:cNvSpPr/>
          <p:nvPr/>
        </p:nvSpPr>
        <p:spPr>
          <a:xfrm>
            <a:off x="2180970" y="4048378"/>
            <a:ext cx="536575" cy="385445"/>
          </a:xfrm>
          <a:custGeom>
            <a:avLst/>
            <a:gdLst/>
            <a:ahLst/>
            <a:cxnLst/>
            <a:rect l="l" t="t" r="r" b="b"/>
            <a:pathLst>
              <a:path w="536575" h="385445">
                <a:moveTo>
                  <a:pt x="0" y="0"/>
                </a:moveTo>
                <a:lnTo>
                  <a:pt x="536067" y="385318"/>
                </a:lnTo>
              </a:path>
            </a:pathLst>
          </a:custGeom>
          <a:ln w="12699">
            <a:solidFill>
              <a:srgbClr val="6D9935"/>
            </a:solidFill>
          </a:ln>
        </p:spPr>
        <p:txBody>
          <a:bodyPr wrap="square" lIns="0" tIns="0" rIns="0" bIns="0" rtlCol="0"/>
          <a:lstStyle/>
          <a:p>
            <a:endParaRPr/>
          </a:p>
        </p:txBody>
      </p:sp>
      <p:sp>
        <p:nvSpPr>
          <p:cNvPr id="20" name="object 20"/>
          <p:cNvSpPr/>
          <p:nvPr/>
        </p:nvSpPr>
        <p:spPr>
          <a:xfrm>
            <a:off x="2718054" y="4098797"/>
            <a:ext cx="1339850" cy="670560"/>
          </a:xfrm>
          <a:custGeom>
            <a:avLst/>
            <a:gdLst/>
            <a:ahLst/>
            <a:cxnLst/>
            <a:rect l="l" t="t" r="r" b="b"/>
            <a:pathLst>
              <a:path w="1339850" h="670560">
                <a:moveTo>
                  <a:pt x="1272540" y="0"/>
                </a:moveTo>
                <a:lnTo>
                  <a:pt x="67056" y="0"/>
                </a:lnTo>
                <a:lnTo>
                  <a:pt x="40933" y="5262"/>
                </a:lnTo>
                <a:lnTo>
                  <a:pt x="19621" y="19621"/>
                </a:lnTo>
                <a:lnTo>
                  <a:pt x="5262" y="40933"/>
                </a:lnTo>
                <a:lnTo>
                  <a:pt x="0" y="67056"/>
                </a:lnTo>
                <a:lnTo>
                  <a:pt x="0" y="603503"/>
                </a:lnTo>
                <a:lnTo>
                  <a:pt x="5262" y="629626"/>
                </a:lnTo>
                <a:lnTo>
                  <a:pt x="19621" y="650938"/>
                </a:lnTo>
                <a:lnTo>
                  <a:pt x="40933" y="665297"/>
                </a:lnTo>
                <a:lnTo>
                  <a:pt x="67056" y="670559"/>
                </a:lnTo>
                <a:lnTo>
                  <a:pt x="1272540" y="670559"/>
                </a:lnTo>
                <a:lnTo>
                  <a:pt x="1298662" y="665297"/>
                </a:lnTo>
                <a:lnTo>
                  <a:pt x="1319974" y="650938"/>
                </a:lnTo>
                <a:lnTo>
                  <a:pt x="1334333" y="629626"/>
                </a:lnTo>
                <a:lnTo>
                  <a:pt x="1339595" y="603503"/>
                </a:lnTo>
                <a:lnTo>
                  <a:pt x="1339595" y="67056"/>
                </a:lnTo>
                <a:lnTo>
                  <a:pt x="1334333" y="40933"/>
                </a:lnTo>
                <a:lnTo>
                  <a:pt x="1319974" y="19621"/>
                </a:lnTo>
                <a:lnTo>
                  <a:pt x="1298662" y="5262"/>
                </a:lnTo>
                <a:lnTo>
                  <a:pt x="1272540" y="0"/>
                </a:lnTo>
                <a:close/>
              </a:path>
            </a:pathLst>
          </a:custGeom>
          <a:solidFill>
            <a:srgbClr val="C00000"/>
          </a:solidFill>
        </p:spPr>
        <p:txBody>
          <a:bodyPr wrap="square" lIns="0" tIns="0" rIns="0" bIns="0" rtlCol="0"/>
          <a:lstStyle/>
          <a:p>
            <a:endParaRPr/>
          </a:p>
        </p:txBody>
      </p:sp>
      <p:sp>
        <p:nvSpPr>
          <p:cNvPr id="21" name="object 21"/>
          <p:cNvSpPr/>
          <p:nvPr/>
        </p:nvSpPr>
        <p:spPr>
          <a:xfrm>
            <a:off x="2718054" y="4098797"/>
            <a:ext cx="1339850" cy="670560"/>
          </a:xfrm>
          <a:custGeom>
            <a:avLst/>
            <a:gdLst/>
            <a:ahLst/>
            <a:cxnLst/>
            <a:rect l="l" t="t" r="r" b="b"/>
            <a:pathLst>
              <a:path w="1339850" h="670560">
                <a:moveTo>
                  <a:pt x="0" y="67056"/>
                </a:moveTo>
                <a:lnTo>
                  <a:pt x="5262" y="40933"/>
                </a:lnTo>
                <a:lnTo>
                  <a:pt x="19621" y="19621"/>
                </a:lnTo>
                <a:lnTo>
                  <a:pt x="40933" y="5262"/>
                </a:lnTo>
                <a:lnTo>
                  <a:pt x="67056" y="0"/>
                </a:lnTo>
                <a:lnTo>
                  <a:pt x="1272540" y="0"/>
                </a:lnTo>
                <a:lnTo>
                  <a:pt x="1298662" y="5262"/>
                </a:lnTo>
                <a:lnTo>
                  <a:pt x="1319974" y="19621"/>
                </a:lnTo>
                <a:lnTo>
                  <a:pt x="1334333" y="40933"/>
                </a:lnTo>
                <a:lnTo>
                  <a:pt x="1339595" y="67056"/>
                </a:lnTo>
                <a:lnTo>
                  <a:pt x="1339595" y="603503"/>
                </a:lnTo>
                <a:lnTo>
                  <a:pt x="1334333" y="629626"/>
                </a:lnTo>
                <a:lnTo>
                  <a:pt x="1319974" y="650938"/>
                </a:lnTo>
                <a:lnTo>
                  <a:pt x="1298662" y="665297"/>
                </a:lnTo>
                <a:lnTo>
                  <a:pt x="1272540" y="670559"/>
                </a:lnTo>
                <a:lnTo>
                  <a:pt x="67056" y="670559"/>
                </a:lnTo>
                <a:lnTo>
                  <a:pt x="40933" y="665297"/>
                </a:lnTo>
                <a:lnTo>
                  <a:pt x="19621" y="650938"/>
                </a:lnTo>
                <a:lnTo>
                  <a:pt x="5262" y="629626"/>
                </a:lnTo>
                <a:lnTo>
                  <a:pt x="0" y="603503"/>
                </a:lnTo>
                <a:lnTo>
                  <a:pt x="0" y="67056"/>
                </a:lnTo>
                <a:close/>
              </a:path>
            </a:pathLst>
          </a:custGeom>
          <a:ln w="19812">
            <a:solidFill>
              <a:srgbClr val="FFFFFF"/>
            </a:solidFill>
          </a:ln>
        </p:spPr>
        <p:txBody>
          <a:bodyPr wrap="square" lIns="0" tIns="0" rIns="0" bIns="0" rtlCol="0"/>
          <a:lstStyle/>
          <a:p>
            <a:endParaRPr/>
          </a:p>
        </p:txBody>
      </p:sp>
      <p:sp>
        <p:nvSpPr>
          <p:cNvPr id="22" name="object 22"/>
          <p:cNvSpPr txBox="1"/>
          <p:nvPr/>
        </p:nvSpPr>
        <p:spPr>
          <a:xfrm>
            <a:off x="3007232" y="4211192"/>
            <a:ext cx="758190" cy="376555"/>
          </a:xfrm>
          <a:prstGeom prst="rect">
            <a:avLst/>
          </a:prstGeom>
        </p:spPr>
        <p:txBody>
          <a:bodyPr vert="horz" wrap="square" lIns="0" tIns="12700" rIns="0" bIns="0" rtlCol="0">
            <a:spAutoFit/>
          </a:bodyPr>
          <a:lstStyle/>
          <a:p>
            <a:pPr marL="12700">
              <a:lnSpc>
                <a:spcPct val="100000"/>
              </a:lnSpc>
              <a:spcBef>
                <a:spcPts val="100"/>
              </a:spcBef>
            </a:pPr>
            <a:r>
              <a:rPr sz="2300" dirty="0">
                <a:solidFill>
                  <a:srgbClr val="FFFFFF"/>
                </a:solidFill>
                <a:latin typeface="Calibri"/>
                <a:cs typeface="Calibri"/>
              </a:rPr>
              <a:t>Que</a:t>
            </a:r>
            <a:r>
              <a:rPr sz="2300" spc="10" dirty="0">
                <a:solidFill>
                  <a:srgbClr val="FFFFFF"/>
                </a:solidFill>
                <a:latin typeface="Calibri"/>
                <a:cs typeface="Calibri"/>
              </a:rPr>
              <a:t>r</a:t>
            </a:r>
            <a:r>
              <a:rPr sz="2300" dirty="0">
                <a:solidFill>
                  <a:srgbClr val="FFFFFF"/>
                </a:solidFill>
                <a:latin typeface="Calibri"/>
                <a:cs typeface="Calibri"/>
              </a:rPr>
              <a:t>y</a:t>
            </a:r>
            <a:endParaRPr sz="2300">
              <a:latin typeface="Calibri"/>
              <a:cs typeface="Calibri"/>
            </a:endParaRPr>
          </a:p>
        </p:txBody>
      </p:sp>
      <p:sp>
        <p:nvSpPr>
          <p:cNvPr id="23" name="object 23"/>
          <p:cNvSpPr/>
          <p:nvPr/>
        </p:nvSpPr>
        <p:spPr>
          <a:xfrm>
            <a:off x="4056888" y="4434459"/>
            <a:ext cx="536575" cy="0"/>
          </a:xfrm>
          <a:custGeom>
            <a:avLst/>
            <a:gdLst/>
            <a:ahLst/>
            <a:cxnLst/>
            <a:rect l="l" t="t" r="r" b="b"/>
            <a:pathLst>
              <a:path w="536575">
                <a:moveTo>
                  <a:pt x="0" y="0"/>
                </a:moveTo>
                <a:lnTo>
                  <a:pt x="536066" y="0"/>
                </a:lnTo>
              </a:path>
            </a:pathLst>
          </a:custGeom>
          <a:ln w="12192">
            <a:solidFill>
              <a:srgbClr val="7CAE3D"/>
            </a:solidFill>
          </a:ln>
        </p:spPr>
        <p:txBody>
          <a:bodyPr wrap="square" lIns="0" tIns="0" rIns="0" bIns="0" rtlCol="0"/>
          <a:lstStyle/>
          <a:p>
            <a:endParaRPr/>
          </a:p>
        </p:txBody>
      </p:sp>
      <p:sp>
        <p:nvSpPr>
          <p:cNvPr id="24" name="object 24"/>
          <p:cNvSpPr/>
          <p:nvPr/>
        </p:nvSpPr>
        <p:spPr>
          <a:xfrm>
            <a:off x="4594097" y="4098797"/>
            <a:ext cx="1339850" cy="670560"/>
          </a:xfrm>
          <a:custGeom>
            <a:avLst/>
            <a:gdLst/>
            <a:ahLst/>
            <a:cxnLst/>
            <a:rect l="l" t="t" r="r" b="b"/>
            <a:pathLst>
              <a:path w="1339850" h="670560">
                <a:moveTo>
                  <a:pt x="1272539" y="0"/>
                </a:moveTo>
                <a:lnTo>
                  <a:pt x="67055" y="0"/>
                </a:lnTo>
                <a:lnTo>
                  <a:pt x="40933" y="5262"/>
                </a:lnTo>
                <a:lnTo>
                  <a:pt x="19621" y="19621"/>
                </a:lnTo>
                <a:lnTo>
                  <a:pt x="5262" y="40933"/>
                </a:lnTo>
                <a:lnTo>
                  <a:pt x="0" y="67056"/>
                </a:lnTo>
                <a:lnTo>
                  <a:pt x="0" y="603503"/>
                </a:lnTo>
                <a:lnTo>
                  <a:pt x="5262" y="629626"/>
                </a:lnTo>
                <a:lnTo>
                  <a:pt x="19621" y="650938"/>
                </a:lnTo>
                <a:lnTo>
                  <a:pt x="40933" y="665297"/>
                </a:lnTo>
                <a:lnTo>
                  <a:pt x="67055" y="670559"/>
                </a:lnTo>
                <a:lnTo>
                  <a:pt x="1272539" y="670559"/>
                </a:lnTo>
                <a:lnTo>
                  <a:pt x="1298662" y="665297"/>
                </a:lnTo>
                <a:lnTo>
                  <a:pt x="1319974" y="650938"/>
                </a:lnTo>
                <a:lnTo>
                  <a:pt x="1334333" y="629626"/>
                </a:lnTo>
                <a:lnTo>
                  <a:pt x="1339596" y="603503"/>
                </a:lnTo>
                <a:lnTo>
                  <a:pt x="1339596" y="67056"/>
                </a:lnTo>
                <a:lnTo>
                  <a:pt x="1334333" y="40933"/>
                </a:lnTo>
                <a:lnTo>
                  <a:pt x="1319974" y="19621"/>
                </a:lnTo>
                <a:lnTo>
                  <a:pt x="1298662" y="5262"/>
                </a:lnTo>
                <a:lnTo>
                  <a:pt x="1272539" y="0"/>
                </a:lnTo>
                <a:close/>
              </a:path>
            </a:pathLst>
          </a:custGeom>
          <a:solidFill>
            <a:srgbClr val="8AC145"/>
          </a:solidFill>
        </p:spPr>
        <p:txBody>
          <a:bodyPr wrap="square" lIns="0" tIns="0" rIns="0" bIns="0" rtlCol="0"/>
          <a:lstStyle/>
          <a:p>
            <a:endParaRPr/>
          </a:p>
        </p:txBody>
      </p:sp>
      <p:sp>
        <p:nvSpPr>
          <p:cNvPr id="25" name="object 25"/>
          <p:cNvSpPr/>
          <p:nvPr/>
        </p:nvSpPr>
        <p:spPr>
          <a:xfrm>
            <a:off x="4594097" y="4098797"/>
            <a:ext cx="1339850" cy="670560"/>
          </a:xfrm>
          <a:custGeom>
            <a:avLst/>
            <a:gdLst/>
            <a:ahLst/>
            <a:cxnLst/>
            <a:rect l="l" t="t" r="r" b="b"/>
            <a:pathLst>
              <a:path w="1339850" h="670560">
                <a:moveTo>
                  <a:pt x="0" y="67056"/>
                </a:moveTo>
                <a:lnTo>
                  <a:pt x="5262" y="40933"/>
                </a:lnTo>
                <a:lnTo>
                  <a:pt x="19621" y="19621"/>
                </a:lnTo>
                <a:lnTo>
                  <a:pt x="40933" y="5262"/>
                </a:lnTo>
                <a:lnTo>
                  <a:pt x="67055" y="0"/>
                </a:lnTo>
                <a:lnTo>
                  <a:pt x="1272539" y="0"/>
                </a:lnTo>
                <a:lnTo>
                  <a:pt x="1298662" y="5262"/>
                </a:lnTo>
                <a:lnTo>
                  <a:pt x="1319974" y="19621"/>
                </a:lnTo>
                <a:lnTo>
                  <a:pt x="1334333" y="40933"/>
                </a:lnTo>
                <a:lnTo>
                  <a:pt x="1339596" y="67056"/>
                </a:lnTo>
                <a:lnTo>
                  <a:pt x="1339596" y="603503"/>
                </a:lnTo>
                <a:lnTo>
                  <a:pt x="1334333" y="629626"/>
                </a:lnTo>
                <a:lnTo>
                  <a:pt x="1319974" y="650938"/>
                </a:lnTo>
                <a:lnTo>
                  <a:pt x="1298662" y="665297"/>
                </a:lnTo>
                <a:lnTo>
                  <a:pt x="1272539" y="670559"/>
                </a:lnTo>
                <a:lnTo>
                  <a:pt x="67055" y="670559"/>
                </a:lnTo>
                <a:lnTo>
                  <a:pt x="40933" y="665297"/>
                </a:lnTo>
                <a:lnTo>
                  <a:pt x="19621" y="650938"/>
                </a:lnTo>
                <a:lnTo>
                  <a:pt x="5262" y="629626"/>
                </a:lnTo>
                <a:lnTo>
                  <a:pt x="0" y="603503"/>
                </a:lnTo>
                <a:lnTo>
                  <a:pt x="0" y="67056"/>
                </a:lnTo>
                <a:close/>
              </a:path>
            </a:pathLst>
          </a:custGeom>
          <a:ln w="19812">
            <a:solidFill>
              <a:srgbClr val="FFFFFF"/>
            </a:solidFill>
          </a:ln>
        </p:spPr>
        <p:txBody>
          <a:bodyPr wrap="square" lIns="0" tIns="0" rIns="0" bIns="0" rtlCol="0"/>
          <a:lstStyle/>
          <a:p>
            <a:endParaRPr/>
          </a:p>
        </p:txBody>
      </p:sp>
      <p:sp>
        <p:nvSpPr>
          <p:cNvPr id="26" name="object 26"/>
          <p:cNvSpPr txBox="1"/>
          <p:nvPr/>
        </p:nvSpPr>
        <p:spPr>
          <a:xfrm>
            <a:off x="4812029" y="4211192"/>
            <a:ext cx="901700" cy="376555"/>
          </a:xfrm>
          <a:prstGeom prst="rect">
            <a:avLst/>
          </a:prstGeom>
        </p:spPr>
        <p:txBody>
          <a:bodyPr vert="horz" wrap="square" lIns="0" tIns="12700" rIns="0" bIns="0" rtlCol="0">
            <a:spAutoFit/>
          </a:bodyPr>
          <a:lstStyle/>
          <a:p>
            <a:pPr marL="12700">
              <a:lnSpc>
                <a:spcPct val="100000"/>
              </a:lnSpc>
              <a:spcBef>
                <a:spcPts val="100"/>
              </a:spcBef>
            </a:pPr>
            <a:r>
              <a:rPr sz="2300" spc="-5" dirty="0">
                <a:solidFill>
                  <a:srgbClr val="FFFFFF"/>
                </a:solidFill>
                <a:latin typeface="Calibri"/>
                <a:cs typeface="Calibri"/>
              </a:rPr>
              <a:t>Dapper</a:t>
            </a:r>
            <a:endParaRPr sz="23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8F8F8"/>
          </a:solidFill>
        </p:spPr>
        <p:txBody>
          <a:bodyPr wrap="square" lIns="0" tIns="0" rIns="0" bIns="0" rtlCol="0"/>
          <a:lstStyle/>
          <a:p>
            <a:endParaRPr/>
          </a:p>
        </p:txBody>
      </p:sp>
      <p:sp>
        <p:nvSpPr>
          <p:cNvPr id="3" name="object 3"/>
          <p:cNvSpPr/>
          <p:nvPr/>
        </p:nvSpPr>
        <p:spPr>
          <a:xfrm>
            <a:off x="256031" y="265175"/>
            <a:ext cx="11683365" cy="6332220"/>
          </a:xfrm>
          <a:custGeom>
            <a:avLst/>
            <a:gdLst/>
            <a:ahLst/>
            <a:cxnLst/>
            <a:rect l="l" t="t" r="r" b="b"/>
            <a:pathLst>
              <a:path w="11683365" h="6332220">
                <a:moveTo>
                  <a:pt x="0" y="6332220"/>
                </a:moveTo>
                <a:lnTo>
                  <a:pt x="11682984" y="6332220"/>
                </a:lnTo>
                <a:lnTo>
                  <a:pt x="11682984" y="0"/>
                </a:lnTo>
                <a:lnTo>
                  <a:pt x="0" y="0"/>
                </a:lnTo>
                <a:lnTo>
                  <a:pt x="0" y="6332220"/>
                </a:lnTo>
                <a:close/>
              </a:path>
            </a:pathLst>
          </a:custGeom>
          <a:solidFill>
            <a:srgbClr val="F5F5F5"/>
          </a:solidFill>
        </p:spPr>
        <p:txBody>
          <a:bodyPr wrap="square" lIns="0" tIns="0" rIns="0" bIns="0" rtlCol="0"/>
          <a:lstStyle/>
          <a:p>
            <a:endParaRPr/>
          </a:p>
        </p:txBody>
      </p:sp>
      <p:sp>
        <p:nvSpPr>
          <p:cNvPr id="4" name="object 4"/>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5" name="object 5"/>
          <p:cNvSpPr txBox="1">
            <a:spLocks noGrp="1"/>
          </p:cNvSpPr>
          <p:nvPr>
            <p:ph type="title"/>
          </p:nvPr>
        </p:nvSpPr>
        <p:spPr>
          <a:xfrm>
            <a:off x="709980" y="486282"/>
            <a:ext cx="6281420" cy="502920"/>
          </a:xfrm>
          <a:prstGeom prst="rect">
            <a:avLst/>
          </a:prstGeom>
        </p:spPr>
        <p:txBody>
          <a:bodyPr vert="horz" wrap="square" lIns="0" tIns="16510" rIns="0" bIns="0" rtlCol="0">
            <a:spAutoFit/>
          </a:bodyPr>
          <a:lstStyle/>
          <a:p>
            <a:pPr marL="12700">
              <a:lnSpc>
                <a:spcPct val="100000"/>
              </a:lnSpc>
              <a:spcBef>
                <a:spcPts val="130"/>
              </a:spcBef>
            </a:pPr>
            <a:r>
              <a:rPr sz="3100" b="0" u="none" spc="30" dirty="0">
                <a:latin typeface="DengXian"/>
                <a:cs typeface="DengXian"/>
              </a:rPr>
              <a:t>微服务间的通信方式：</a:t>
            </a:r>
            <a:r>
              <a:rPr sz="3100" b="0" u="none" spc="40" dirty="0">
                <a:latin typeface="DengXian"/>
                <a:cs typeface="DengXian"/>
              </a:rPr>
              <a:t>同</a:t>
            </a:r>
            <a:r>
              <a:rPr sz="3100" b="0" u="none" spc="30" dirty="0">
                <a:latin typeface="DengXian"/>
                <a:cs typeface="DengXian"/>
              </a:rPr>
              <a:t>步</a:t>
            </a:r>
            <a:r>
              <a:rPr sz="3100" b="0" u="none" spc="5" dirty="0">
                <a:latin typeface="DengXian"/>
                <a:cs typeface="DengXian"/>
              </a:rPr>
              <a:t> </a:t>
            </a:r>
            <a:r>
              <a:rPr sz="3100" b="0" u="none" spc="15" dirty="0">
                <a:latin typeface="Segoe UI"/>
                <a:cs typeface="Segoe UI"/>
              </a:rPr>
              <a:t>VS</a:t>
            </a:r>
            <a:r>
              <a:rPr sz="3100" b="0" u="none" spc="-15" dirty="0">
                <a:latin typeface="Segoe UI"/>
                <a:cs typeface="Segoe UI"/>
              </a:rPr>
              <a:t> </a:t>
            </a:r>
            <a:r>
              <a:rPr sz="3100" b="0" u="none" spc="30" dirty="0">
                <a:latin typeface="DengXian"/>
                <a:cs typeface="DengXian"/>
              </a:rPr>
              <a:t>异步</a:t>
            </a:r>
            <a:endParaRPr sz="3100">
              <a:latin typeface="DengXian"/>
              <a:cs typeface="DengXian"/>
            </a:endParaRPr>
          </a:p>
        </p:txBody>
      </p:sp>
      <p:sp>
        <p:nvSpPr>
          <p:cNvPr id="6" name="object 6"/>
          <p:cNvSpPr/>
          <p:nvPr/>
        </p:nvSpPr>
        <p:spPr>
          <a:xfrm>
            <a:off x="7562088" y="1972055"/>
            <a:ext cx="756285" cy="676910"/>
          </a:xfrm>
          <a:custGeom>
            <a:avLst/>
            <a:gdLst/>
            <a:ahLst/>
            <a:cxnLst/>
            <a:rect l="l" t="t" r="r" b="b"/>
            <a:pathLst>
              <a:path w="756284" h="676910">
                <a:moveTo>
                  <a:pt x="586739" y="0"/>
                </a:moveTo>
                <a:lnTo>
                  <a:pt x="169163" y="0"/>
                </a:lnTo>
                <a:lnTo>
                  <a:pt x="0" y="338328"/>
                </a:lnTo>
                <a:lnTo>
                  <a:pt x="169163" y="676656"/>
                </a:lnTo>
                <a:lnTo>
                  <a:pt x="586739" y="676656"/>
                </a:lnTo>
                <a:lnTo>
                  <a:pt x="755903" y="338328"/>
                </a:lnTo>
                <a:lnTo>
                  <a:pt x="586739" y="0"/>
                </a:lnTo>
                <a:close/>
              </a:path>
            </a:pathLst>
          </a:custGeom>
          <a:solidFill>
            <a:srgbClr val="001F5F"/>
          </a:solidFill>
        </p:spPr>
        <p:txBody>
          <a:bodyPr wrap="square" lIns="0" tIns="0" rIns="0" bIns="0" rtlCol="0"/>
          <a:lstStyle/>
          <a:p>
            <a:endParaRPr/>
          </a:p>
        </p:txBody>
      </p:sp>
      <p:sp>
        <p:nvSpPr>
          <p:cNvPr id="7" name="object 7"/>
          <p:cNvSpPr/>
          <p:nvPr/>
        </p:nvSpPr>
        <p:spPr>
          <a:xfrm>
            <a:off x="7562088" y="1972055"/>
            <a:ext cx="756285" cy="676910"/>
          </a:xfrm>
          <a:custGeom>
            <a:avLst/>
            <a:gdLst/>
            <a:ahLst/>
            <a:cxnLst/>
            <a:rect l="l" t="t" r="r" b="b"/>
            <a:pathLst>
              <a:path w="756284" h="676910">
                <a:moveTo>
                  <a:pt x="0" y="338328"/>
                </a:moveTo>
                <a:lnTo>
                  <a:pt x="169163" y="0"/>
                </a:lnTo>
                <a:lnTo>
                  <a:pt x="586739" y="0"/>
                </a:lnTo>
                <a:lnTo>
                  <a:pt x="755903" y="338328"/>
                </a:lnTo>
                <a:lnTo>
                  <a:pt x="586739" y="676656"/>
                </a:lnTo>
                <a:lnTo>
                  <a:pt x="169163" y="676656"/>
                </a:lnTo>
                <a:lnTo>
                  <a:pt x="0" y="338328"/>
                </a:lnTo>
                <a:close/>
              </a:path>
            </a:pathLst>
          </a:custGeom>
          <a:ln w="9144">
            <a:solidFill>
              <a:srgbClr val="FFFFFF"/>
            </a:solidFill>
          </a:ln>
        </p:spPr>
        <p:txBody>
          <a:bodyPr wrap="square" lIns="0" tIns="0" rIns="0" bIns="0" rtlCol="0"/>
          <a:lstStyle/>
          <a:p>
            <a:endParaRPr/>
          </a:p>
        </p:txBody>
      </p:sp>
      <p:sp>
        <p:nvSpPr>
          <p:cNvPr id="8" name="object 8"/>
          <p:cNvSpPr/>
          <p:nvPr/>
        </p:nvSpPr>
        <p:spPr>
          <a:xfrm>
            <a:off x="9043416" y="1972055"/>
            <a:ext cx="756285" cy="676910"/>
          </a:xfrm>
          <a:custGeom>
            <a:avLst/>
            <a:gdLst/>
            <a:ahLst/>
            <a:cxnLst/>
            <a:rect l="l" t="t" r="r" b="b"/>
            <a:pathLst>
              <a:path w="756284" h="676910">
                <a:moveTo>
                  <a:pt x="586739" y="0"/>
                </a:moveTo>
                <a:lnTo>
                  <a:pt x="169163" y="0"/>
                </a:lnTo>
                <a:lnTo>
                  <a:pt x="0" y="338328"/>
                </a:lnTo>
                <a:lnTo>
                  <a:pt x="169163" y="676656"/>
                </a:lnTo>
                <a:lnTo>
                  <a:pt x="586739" y="676656"/>
                </a:lnTo>
                <a:lnTo>
                  <a:pt x="755903" y="338328"/>
                </a:lnTo>
                <a:lnTo>
                  <a:pt x="586739" y="0"/>
                </a:lnTo>
                <a:close/>
              </a:path>
            </a:pathLst>
          </a:custGeom>
          <a:solidFill>
            <a:srgbClr val="6F2F9F"/>
          </a:solidFill>
        </p:spPr>
        <p:txBody>
          <a:bodyPr wrap="square" lIns="0" tIns="0" rIns="0" bIns="0" rtlCol="0"/>
          <a:lstStyle/>
          <a:p>
            <a:endParaRPr/>
          </a:p>
        </p:txBody>
      </p:sp>
      <p:sp>
        <p:nvSpPr>
          <p:cNvPr id="9" name="object 9"/>
          <p:cNvSpPr/>
          <p:nvPr/>
        </p:nvSpPr>
        <p:spPr>
          <a:xfrm>
            <a:off x="9043416" y="1972055"/>
            <a:ext cx="756285" cy="676910"/>
          </a:xfrm>
          <a:custGeom>
            <a:avLst/>
            <a:gdLst/>
            <a:ahLst/>
            <a:cxnLst/>
            <a:rect l="l" t="t" r="r" b="b"/>
            <a:pathLst>
              <a:path w="756284" h="676910">
                <a:moveTo>
                  <a:pt x="0" y="338328"/>
                </a:moveTo>
                <a:lnTo>
                  <a:pt x="169163" y="0"/>
                </a:lnTo>
                <a:lnTo>
                  <a:pt x="586739" y="0"/>
                </a:lnTo>
                <a:lnTo>
                  <a:pt x="755903" y="338328"/>
                </a:lnTo>
                <a:lnTo>
                  <a:pt x="586739" y="676656"/>
                </a:lnTo>
                <a:lnTo>
                  <a:pt x="169163" y="676656"/>
                </a:lnTo>
                <a:lnTo>
                  <a:pt x="0" y="338328"/>
                </a:lnTo>
                <a:close/>
              </a:path>
            </a:pathLst>
          </a:custGeom>
          <a:ln w="9144">
            <a:solidFill>
              <a:srgbClr val="FFFFFF"/>
            </a:solidFill>
          </a:ln>
        </p:spPr>
        <p:txBody>
          <a:bodyPr wrap="square" lIns="0" tIns="0" rIns="0" bIns="0" rtlCol="0"/>
          <a:lstStyle/>
          <a:p>
            <a:endParaRPr/>
          </a:p>
        </p:txBody>
      </p:sp>
      <p:sp>
        <p:nvSpPr>
          <p:cNvPr id="10" name="object 10"/>
          <p:cNvSpPr/>
          <p:nvPr/>
        </p:nvSpPr>
        <p:spPr>
          <a:xfrm>
            <a:off x="6079235" y="1972055"/>
            <a:ext cx="756285" cy="676910"/>
          </a:xfrm>
          <a:custGeom>
            <a:avLst/>
            <a:gdLst/>
            <a:ahLst/>
            <a:cxnLst/>
            <a:rect l="l" t="t" r="r" b="b"/>
            <a:pathLst>
              <a:path w="756284" h="676910">
                <a:moveTo>
                  <a:pt x="586739" y="0"/>
                </a:moveTo>
                <a:lnTo>
                  <a:pt x="169163" y="0"/>
                </a:lnTo>
                <a:lnTo>
                  <a:pt x="0" y="338328"/>
                </a:lnTo>
                <a:lnTo>
                  <a:pt x="169163" y="676656"/>
                </a:lnTo>
                <a:lnTo>
                  <a:pt x="586739" y="676656"/>
                </a:lnTo>
                <a:lnTo>
                  <a:pt x="755904" y="338328"/>
                </a:lnTo>
                <a:lnTo>
                  <a:pt x="586739" y="0"/>
                </a:lnTo>
                <a:close/>
              </a:path>
            </a:pathLst>
          </a:custGeom>
          <a:solidFill>
            <a:srgbClr val="FFC000"/>
          </a:solidFill>
        </p:spPr>
        <p:txBody>
          <a:bodyPr wrap="square" lIns="0" tIns="0" rIns="0" bIns="0" rtlCol="0"/>
          <a:lstStyle/>
          <a:p>
            <a:endParaRPr/>
          </a:p>
        </p:txBody>
      </p:sp>
      <p:sp>
        <p:nvSpPr>
          <p:cNvPr id="11" name="object 11"/>
          <p:cNvSpPr/>
          <p:nvPr/>
        </p:nvSpPr>
        <p:spPr>
          <a:xfrm>
            <a:off x="6079235" y="1972055"/>
            <a:ext cx="756285" cy="676910"/>
          </a:xfrm>
          <a:custGeom>
            <a:avLst/>
            <a:gdLst/>
            <a:ahLst/>
            <a:cxnLst/>
            <a:rect l="l" t="t" r="r" b="b"/>
            <a:pathLst>
              <a:path w="756284" h="676910">
                <a:moveTo>
                  <a:pt x="0" y="338328"/>
                </a:moveTo>
                <a:lnTo>
                  <a:pt x="169163" y="0"/>
                </a:lnTo>
                <a:lnTo>
                  <a:pt x="586739" y="0"/>
                </a:lnTo>
                <a:lnTo>
                  <a:pt x="755904" y="338328"/>
                </a:lnTo>
                <a:lnTo>
                  <a:pt x="586739" y="676656"/>
                </a:lnTo>
                <a:lnTo>
                  <a:pt x="169163" y="676656"/>
                </a:lnTo>
                <a:lnTo>
                  <a:pt x="0" y="338328"/>
                </a:lnTo>
                <a:close/>
              </a:path>
            </a:pathLst>
          </a:custGeom>
          <a:ln w="9144">
            <a:solidFill>
              <a:srgbClr val="FFFFFF"/>
            </a:solidFill>
          </a:ln>
        </p:spPr>
        <p:txBody>
          <a:bodyPr wrap="square" lIns="0" tIns="0" rIns="0" bIns="0" rtlCol="0"/>
          <a:lstStyle/>
          <a:p>
            <a:endParaRPr/>
          </a:p>
        </p:txBody>
      </p:sp>
      <p:sp>
        <p:nvSpPr>
          <p:cNvPr id="12" name="object 12"/>
          <p:cNvSpPr/>
          <p:nvPr/>
        </p:nvSpPr>
        <p:spPr>
          <a:xfrm>
            <a:off x="10526268" y="1962911"/>
            <a:ext cx="756285" cy="676910"/>
          </a:xfrm>
          <a:custGeom>
            <a:avLst/>
            <a:gdLst/>
            <a:ahLst/>
            <a:cxnLst/>
            <a:rect l="l" t="t" r="r" b="b"/>
            <a:pathLst>
              <a:path w="756284" h="676910">
                <a:moveTo>
                  <a:pt x="586739" y="0"/>
                </a:moveTo>
                <a:lnTo>
                  <a:pt x="169163" y="0"/>
                </a:lnTo>
                <a:lnTo>
                  <a:pt x="0" y="338327"/>
                </a:lnTo>
                <a:lnTo>
                  <a:pt x="169163" y="676655"/>
                </a:lnTo>
                <a:lnTo>
                  <a:pt x="586739" y="676655"/>
                </a:lnTo>
                <a:lnTo>
                  <a:pt x="755903" y="338327"/>
                </a:lnTo>
                <a:lnTo>
                  <a:pt x="586739" y="0"/>
                </a:lnTo>
                <a:close/>
              </a:path>
            </a:pathLst>
          </a:custGeom>
          <a:solidFill>
            <a:srgbClr val="0079D5"/>
          </a:solidFill>
        </p:spPr>
        <p:txBody>
          <a:bodyPr wrap="square" lIns="0" tIns="0" rIns="0" bIns="0" rtlCol="0"/>
          <a:lstStyle/>
          <a:p>
            <a:endParaRPr/>
          </a:p>
        </p:txBody>
      </p:sp>
      <p:sp>
        <p:nvSpPr>
          <p:cNvPr id="13" name="object 13"/>
          <p:cNvSpPr/>
          <p:nvPr/>
        </p:nvSpPr>
        <p:spPr>
          <a:xfrm>
            <a:off x="10526268" y="1962911"/>
            <a:ext cx="756285" cy="676910"/>
          </a:xfrm>
          <a:custGeom>
            <a:avLst/>
            <a:gdLst/>
            <a:ahLst/>
            <a:cxnLst/>
            <a:rect l="l" t="t" r="r" b="b"/>
            <a:pathLst>
              <a:path w="756284" h="676910">
                <a:moveTo>
                  <a:pt x="0" y="338327"/>
                </a:moveTo>
                <a:lnTo>
                  <a:pt x="169163" y="0"/>
                </a:lnTo>
                <a:lnTo>
                  <a:pt x="586739" y="0"/>
                </a:lnTo>
                <a:lnTo>
                  <a:pt x="755903" y="338327"/>
                </a:lnTo>
                <a:lnTo>
                  <a:pt x="586739" y="676655"/>
                </a:lnTo>
                <a:lnTo>
                  <a:pt x="169163" y="676655"/>
                </a:lnTo>
                <a:lnTo>
                  <a:pt x="0" y="338327"/>
                </a:lnTo>
                <a:close/>
              </a:path>
            </a:pathLst>
          </a:custGeom>
          <a:ln w="9144">
            <a:solidFill>
              <a:srgbClr val="FFFFFF"/>
            </a:solidFill>
          </a:ln>
        </p:spPr>
        <p:txBody>
          <a:bodyPr wrap="square" lIns="0" tIns="0" rIns="0" bIns="0" rtlCol="0"/>
          <a:lstStyle/>
          <a:p>
            <a:endParaRPr/>
          </a:p>
        </p:txBody>
      </p:sp>
      <p:sp>
        <p:nvSpPr>
          <p:cNvPr id="14" name="object 14"/>
          <p:cNvSpPr/>
          <p:nvPr/>
        </p:nvSpPr>
        <p:spPr>
          <a:xfrm>
            <a:off x="3107435" y="1976627"/>
            <a:ext cx="1346200" cy="672465"/>
          </a:xfrm>
          <a:custGeom>
            <a:avLst/>
            <a:gdLst/>
            <a:ahLst/>
            <a:cxnLst/>
            <a:rect l="l" t="t" r="r" b="b"/>
            <a:pathLst>
              <a:path w="1346200" h="672464">
                <a:moveTo>
                  <a:pt x="0" y="672084"/>
                </a:moveTo>
                <a:lnTo>
                  <a:pt x="1345691" y="672084"/>
                </a:lnTo>
                <a:lnTo>
                  <a:pt x="1345691" y="0"/>
                </a:lnTo>
                <a:lnTo>
                  <a:pt x="0" y="0"/>
                </a:lnTo>
                <a:lnTo>
                  <a:pt x="0" y="672084"/>
                </a:lnTo>
                <a:close/>
              </a:path>
            </a:pathLst>
          </a:custGeom>
          <a:solidFill>
            <a:srgbClr val="00AF50"/>
          </a:solidFill>
        </p:spPr>
        <p:txBody>
          <a:bodyPr wrap="square" lIns="0" tIns="0" rIns="0" bIns="0" rtlCol="0"/>
          <a:lstStyle/>
          <a:p>
            <a:endParaRPr/>
          </a:p>
        </p:txBody>
      </p:sp>
      <p:sp>
        <p:nvSpPr>
          <p:cNvPr id="15" name="object 15"/>
          <p:cNvSpPr/>
          <p:nvPr/>
        </p:nvSpPr>
        <p:spPr>
          <a:xfrm>
            <a:off x="3477514" y="2221102"/>
            <a:ext cx="608838" cy="186817"/>
          </a:xfrm>
          <a:prstGeom prst="rect">
            <a:avLst/>
          </a:prstGeom>
          <a:blipFill>
            <a:blip r:embed="rId2" cstate="print"/>
            <a:stretch>
              <a:fillRect/>
            </a:stretch>
          </a:blipFill>
        </p:spPr>
        <p:txBody>
          <a:bodyPr wrap="square" lIns="0" tIns="0" rIns="0" bIns="0" rtlCol="0"/>
          <a:lstStyle/>
          <a:p>
            <a:endParaRPr/>
          </a:p>
        </p:txBody>
      </p:sp>
      <p:sp>
        <p:nvSpPr>
          <p:cNvPr id="16" name="object 16"/>
          <p:cNvSpPr txBox="1"/>
          <p:nvPr/>
        </p:nvSpPr>
        <p:spPr>
          <a:xfrm>
            <a:off x="3109722" y="2723134"/>
            <a:ext cx="1326515" cy="444500"/>
          </a:xfrm>
          <a:prstGeom prst="rect">
            <a:avLst/>
          </a:prstGeom>
        </p:spPr>
        <p:txBody>
          <a:bodyPr vert="horz" wrap="square" lIns="0" tIns="10160" rIns="0" bIns="0" rtlCol="0">
            <a:spAutoFit/>
          </a:bodyPr>
          <a:lstStyle/>
          <a:p>
            <a:pPr marL="12700" marR="5080">
              <a:lnSpc>
                <a:spcPct val="102200"/>
              </a:lnSpc>
              <a:spcBef>
                <a:spcPts val="80"/>
              </a:spcBef>
            </a:pPr>
            <a:r>
              <a:rPr sz="1350" spc="5" dirty="0">
                <a:solidFill>
                  <a:srgbClr val="505050"/>
                </a:solidFill>
                <a:latin typeface="Segoe UI"/>
                <a:cs typeface="Segoe UI"/>
              </a:rPr>
              <a:t>i.e. </a:t>
            </a:r>
            <a:r>
              <a:rPr sz="1350" dirty="0">
                <a:solidFill>
                  <a:srgbClr val="505050"/>
                </a:solidFill>
                <a:latin typeface="Segoe UI"/>
                <a:cs typeface="Segoe UI"/>
              </a:rPr>
              <a:t>MVC </a:t>
            </a:r>
            <a:r>
              <a:rPr sz="1350" spc="5" dirty="0">
                <a:solidFill>
                  <a:srgbClr val="505050"/>
                </a:solidFill>
                <a:latin typeface="Segoe UI"/>
                <a:cs typeface="Segoe UI"/>
              </a:rPr>
              <a:t>app,  API </a:t>
            </a:r>
            <a:r>
              <a:rPr sz="1350" spc="-5" dirty="0">
                <a:solidFill>
                  <a:srgbClr val="505050"/>
                </a:solidFill>
                <a:latin typeface="Segoe UI"/>
                <a:cs typeface="Segoe UI"/>
              </a:rPr>
              <a:t>Gateway,</a:t>
            </a:r>
            <a:r>
              <a:rPr sz="1350" spc="-55" dirty="0">
                <a:solidFill>
                  <a:srgbClr val="505050"/>
                </a:solidFill>
                <a:latin typeface="Segoe UI"/>
                <a:cs typeface="Segoe UI"/>
              </a:rPr>
              <a:t> </a:t>
            </a:r>
            <a:r>
              <a:rPr sz="1350" dirty="0">
                <a:solidFill>
                  <a:srgbClr val="505050"/>
                </a:solidFill>
                <a:latin typeface="Segoe UI"/>
                <a:cs typeface="Segoe UI"/>
              </a:rPr>
              <a:t>etc.</a:t>
            </a:r>
            <a:endParaRPr sz="1350">
              <a:latin typeface="Segoe UI"/>
              <a:cs typeface="Segoe UI"/>
            </a:endParaRPr>
          </a:p>
        </p:txBody>
      </p:sp>
      <p:sp>
        <p:nvSpPr>
          <p:cNvPr id="17" name="object 17"/>
          <p:cNvSpPr/>
          <p:nvPr/>
        </p:nvSpPr>
        <p:spPr>
          <a:xfrm>
            <a:off x="4453890" y="2284602"/>
            <a:ext cx="1626870" cy="78105"/>
          </a:xfrm>
          <a:custGeom>
            <a:avLst/>
            <a:gdLst/>
            <a:ahLst/>
            <a:cxnLst/>
            <a:rect l="l" t="t" r="r" b="b"/>
            <a:pathLst>
              <a:path w="1626870" h="78105">
                <a:moveTo>
                  <a:pt x="1601004" y="25908"/>
                </a:moveTo>
                <a:lnTo>
                  <a:pt x="1561973" y="25908"/>
                </a:lnTo>
                <a:lnTo>
                  <a:pt x="1562100" y="51816"/>
                </a:lnTo>
                <a:lnTo>
                  <a:pt x="1549103" y="51832"/>
                </a:lnTo>
                <a:lnTo>
                  <a:pt x="1549146" y="77724"/>
                </a:lnTo>
                <a:lnTo>
                  <a:pt x="1626743" y="38735"/>
                </a:lnTo>
                <a:lnTo>
                  <a:pt x="1601004" y="25908"/>
                </a:lnTo>
                <a:close/>
              </a:path>
              <a:path w="1626870" h="78105">
                <a:moveTo>
                  <a:pt x="1549061" y="25924"/>
                </a:moveTo>
                <a:lnTo>
                  <a:pt x="0" y="27939"/>
                </a:lnTo>
                <a:lnTo>
                  <a:pt x="0" y="53848"/>
                </a:lnTo>
                <a:lnTo>
                  <a:pt x="1549103" y="51832"/>
                </a:lnTo>
                <a:lnTo>
                  <a:pt x="1549061" y="25924"/>
                </a:lnTo>
                <a:close/>
              </a:path>
              <a:path w="1626870" h="78105">
                <a:moveTo>
                  <a:pt x="1561973" y="25908"/>
                </a:moveTo>
                <a:lnTo>
                  <a:pt x="1549061" y="25924"/>
                </a:lnTo>
                <a:lnTo>
                  <a:pt x="1549103" y="51832"/>
                </a:lnTo>
                <a:lnTo>
                  <a:pt x="1562100" y="51816"/>
                </a:lnTo>
                <a:lnTo>
                  <a:pt x="1561973" y="25908"/>
                </a:lnTo>
                <a:close/>
              </a:path>
              <a:path w="1626870" h="78105">
                <a:moveTo>
                  <a:pt x="1549019" y="0"/>
                </a:moveTo>
                <a:lnTo>
                  <a:pt x="1549061" y="25924"/>
                </a:lnTo>
                <a:lnTo>
                  <a:pt x="1601004" y="25908"/>
                </a:lnTo>
                <a:lnTo>
                  <a:pt x="1549019" y="0"/>
                </a:lnTo>
                <a:close/>
              </a:path>
            </a:pathLst>
          </a:custGeom>
          <a:solidFill>
            <a:srgbClr val="000000"/>
          </a:solidFill>
        </p:spPr>
        <p:txBody>
          <a:bodyPr wrap="square" lIns="0" tIns="0" rIns="0" bIns="0" rtlCol="0"/>
          <a:lstStyle/>
          <a:p>
            <a:endParaRPr/>
          </a:p>
        </p:txBody>
      </p:sp>
      <p:sp>
        <p:nvSpPr>
          <p:cNvPr id="18" name="object 18"/>
          <p:cNvSpPr/>
          <p:nvPr/>
        </p:nvSpPr>
        <p:spPr>
          <a:xfrm>
            <a:off x="6835902" y="2284476"/>
            <a:ext cx="725805" cy="78105"/>
          </a:xfrm>
          <a:custGeom>
            <a:avLst/>
            <a:gdLst/>
            <a:ahLst/>
            <a:cxnLst/>
            <a:rect l="l" t="t" r="r" b="b"/>
            <a:pathLst>
              <a:path w="725804" h="78105">
                <a:moveTo>
                  <a:pt x="647953" y="0"/>
                </a:moveTo>
                <a:lnTo>
                  <a:pt x="647953" y="77724"/>
                </a:lnTo>
                <a:lnTo>
                  <a:pt x="699770" y="51815"/>
                </a:lnTo>
                <a:lnTo>
                  <a:pt x="660907" y="51815"/>
                </a:lnTo>
                <a:lnTo>
                  <a:pt x="660907" y="25908"/>
                </a:lnTo>
                <a:lnTo>
                  <a:pt x="699770" y="25908"/>
                </a:lnTo>
                <a:lnTo>
                  <a:pt x="647953" y="0"/>
                </a:lnTo>
                <a:close/>
              </a:path>
              <a:path w="725804" h="78105">
                <a:moveTo>
                  <a:pt x="647953" y="25908"/>
                </a:moveTo>
                <a:lnTo>
                  <a:pt x="0" y="25908"/>
                </a:lnTo>
                <a:lnTo>
                  <a:pt x="0" y="51815"/>
                </a:lnTo>
                <a:lnTo>
                  <a:pt x="647953" y="51815"/>
                </a:lnTo>
                <a:lnTo>
                  <a:pt x="647953" y="25908"/>
                </a:lnTo>
                <a:close/>
              </a:path>
              <a:path w="725804" h="78105">
                <a:moveTo>
                  <a:pt x="699770" y="25908"/>
                </a:moveTo>
                <a:lnTo>
                  <a:pt x="660907" y="25908"/>
                </a:lnTo>
                <a:lnTo>
                  <a:pt x="660907" y="51815"/>
                </a:lnTo>
                <a:lnTo>
                  <a:pt x="699770" y="51815"/>
                </a:lnTo>
                <a:lnTo>
                  <a:pt x="725677" y="38862"/>
                </a:lnTo>
                <a:lnTo>
                  <a:pt x="699770" y="25908"/>
                </a:lnTo>
                <a:close/>
              </a:path>
            </a:pathLst>
          </a:custGeom>
          <a:solidFill>
            <a:srgbClr val="000000"/>
          </a:solidFill>
        </p:spPr>
        <p:txBody>
          <a:bodyPr wrap="square" lIns="0" tIns="0" rIns="0" bIns="0" rtlCol="0"/>
          <a:lstStyle/>
          <a:p>
            <a:endParaRPr/>
          </a:p>
        </p:txBody>
      </p:sp>
      <p:sp>
        <p:nvSpPr>
          <p:cNvPr id="19" name="object 19"/>
          <p:cNvSpPr/>
          <p:nvPr/>
        </p:nvSpPr>
        <p:spPr>
          <a:xfrm>
            <a:off x="8318754" y="2284476"/>
            <a:ext cx="725805" cy="78105"/>
          </a:xfrm>
          <a:custGeom>
            <a:avLst/>
            <a:gdLst/>
            <a:ahLst/>
            <a:cxnLst/>
            <a:rect l="l" t="t" r="r" b="b"/>
            <a:pathLst>
              <a:path w="725804" h="78105">
                <a:moveTo>
                  <a:pt x="647953" y="0"/>
                </a:moveTo>
                <a:lnTo>
                  <a:pt x="647953" y="77724"/>
                </a:lnTo>
                <a:lnTo>
                  <a:pt x="699770" y="51815"/>
                </a:lnTo>
                <a:lnTo>
                  <a:pt x="660907" y="51815"/>
                </a:lnTo>
                <a:lnTo>
                  <a:pt x="660907" y="25908"/>
                </a:lnTo>
                <a:lnTo>
                  <a:pt x="699770" y="25908"/>
                </a:lnTo>
                <a:lnTo>
                  <a:pt x="647953" y="0"/>
                </a:lnTo>
                <a:close/>
              </a:path>
              <a:path w="725804" h="78105">
                <a:moveTo>
                  <a:pt x="647953" y="25908"/>
                </a:moveTo>
                <a:lnTo>
                  <a:pt x="0" y="25908"/>
                </a:lnTo>
                <a:lnTo>
                  <a:pt x="0" y="51815"/>
                </a:lnTo>
                <a:lnTo>
                  <a:pt x="647953" y="51815"/>
                </a:lnTo>
                <a:lnTo>
                  <a:pt x="647953" y="25908"/>
                </a:lnTo>
                <a:close/>
              </a:path>
              <a:path w="725804" h="78105">
                <a:moveTo>
                  <a:pt x="699770" y="25908"/>
                </a:moveTo>
                <a:lnTo>
                  <a:pt x="660907" y="25908"/>
                </a:lnTo>
                <a:lnTo>
                  <a:pt x="660907" y="51815"/>
                </a:lnTo>
                <a:lnTo>
                  <a:pt x="699770" y="51815"/>
                </a:lnTo>
                <a:lnTo>
                  <a:pt x="725677" y="38862"/>
                </a:lnTo>
                <a:lnTo>
                  <a:pt x="699770" y="25908"/>
                </a:lnTo>
                <a:close/>
              </a:path>
            </a:pathLst>
          </a:custGeom>
          <a:solidFill>
            <a:srgbClr val="000000"/>
          </a:solidFill>
        </p:spPr>
        <p:txBody>
          <a:bodyPr wrap="square" lIns="0" tIns="0" rIns="0" bIns="0" rtlCol="0"/>
          <a:lstStyle/>
          <a:p>
            <a:endParaRPr/>
          </a:p>
        </p:txBody>
      </p:sp>
      <p:sp>
        <p:nvSpPr>
          <p:cNvPr id="20" name="object 20"/>
          <p:cNvSpPr/>
          <p:nvPr/>
        </p:nvSpPr>
        <p:spPr>
          <a:xfrm>
            <a:off x="9799955" y="2276220"/>
            <a:ext cx="725805" cy="78105"/>
          </a:xfrm>
          <a:custGeom>
            <a:avLst/>
            <a:gdLst/>
            <a:ahLst/>
            <a:cxnLst/>
            <a:rect l="l" t="t" r="r" b="b"/>
            <a:pathLst>
              <a:path w="725804" h="78105">
                <a:moveTo>
                  <a:pt x="700687" y="25780"/>
                </a:moveTo>
                <a:lnTo>
                  <a:pt x="660908" y="25780"/>
                </a:lnTo>
                <a:lnTo>
                  <a:pt x="661162" y="51688"/>
                </a:lnTo>
                <a:lnTo>
                  <a:pt x="648165" y="51841"/>
                </a:lnTo>
                <a:lnTo>
                  <a:pt x="648462" y="77724"/>
                </a:lnTo>
                <a:lnTo>
                  <a:pt x="725804" y="37973"/>
                </a:lnTo>
                <a:lnTo>
                  <a:pt x="700687" y="25780"/>
                </a:lnTo>
                <a:close/>
              </a:path>
              <a:path w="725804" h="78105">
                <a:moveTo>
                  <a:pt x="647869" y="25933"/>
                </a:moveTo>
                <a:lnTo>
                  <a:pt x="0" y="33527"/>
                </a:lnTo>
                <a:lnTo>
                  <a:pt x="253" y="59436"/>
                </a:lnTo>
                <a:lnTo>
                  <a:pt x="648165" y="51841"/>
                </a:lnTo>
                <a:lnTo>
                  <a:pt x="647869" y="25933"/>
                </a:lnTo>
                <a:close/>
              </a:path>
              <a:path w="725804" h="78105">
                <a:moveTo>
                  <a:pt x="660908" y="25780"/>
                </a:moveTo>
                <a:lnTo>
                  <a:pt x="647869" y="25933"/>
                </a:lnTo>
                <a:lnTo>
                  <a:pt x="648165" y="51841"/>
                </a:lnTo>
                <a:lnTo>
                  <a:pt x="661162" y="51688"/>
                </a:lnTo>
                <a:lnTo>
                  <a:pt x="660908" y="25780"/>
                </a:lnTo>
                <a:close/>
              </a:path>
              <a:path w="725804" h="78105">
                <a:moveTo>
                  <a:pt x="647573" y="0"/>
                </a:moveTo>
                <a:lnTo>
                  <a:pt x="647869" y="25933"/>
                </a:lnTo>
                <a:lnTo>
                  <a:pt x="660908" y="25780"/>
                </a:lnTo>
                <a:lnTo>
                  <a:pt x="700687" y="25780"/>
                </a:lnTo>
                <a:lnTo>
                  <a:pt x="647573" y="0"/>
                </a:lnTo>
                <a:close/>
              </a:path>
            </a:pathLst>
          </a:custGeom>
          <a:solidFill>
            <a:srgbClr val="000000"/>
          </a:solidFill>
        </p:spPr>
        <p:txBody>
          <a:bodyPr wrap="square" lIns="0" tIns="0" rIns="0" bIns="0" rtlCol="0"/>
          <a:lstStyle/>
          <a:p>
            <a:endParaRPr/>
          </a:p>
        </p:txBody>
      </p:sp>
      <p:sp>
        <p:nvSpPr>
          <p:cNvPr id="21" name="object 21"/>
          <p:cNvSpPr txBox="1"/>
          <p:nvPr/>
        </p:nvSpPr>
        <p:spPr>
          <a:xfrm>
            <a:off x="6827266" y="1885569"/>
            <a:ext cx="683260" cy="384810"/>
          </a:xfrm>
          <a:prstGeom prst="rect">
            <a:avLst/>
          </a:prstGeom>
        </p:spPr>
        <p:txBody>
          <a:bodyPr vert="horz" wrap="square" lIns="0" tIns="11430" rIns="0" bIns="0" rtlCol="0">
            <a:spAutoFit/>
          </a:bodyPr>
          <a:lstStyle/>
          <a:p>
            <a:pPr marL="93345" marR="5080" indent="-81280">
              <a:lnSpc>
                <a:spcPct val="102600"/>
              </a:lnSpc>
              <a:spcBef>
                <a:spcPts val="90"/>
              </a:spcBef>
            </a:pPr>
            <a:r>
              <a:rPr sz="1150" spc="10" dirty="0">
                <a:solidFill>
                  <a:srgbClr val="505050"/>
                </a:solidFill>
                <a:latin typeface="Segoe UI"/>
                <a:cs typeface="Segoe UI"/>
              </a:rPr>
              <a:t>Http</a:t>
            </a:r>
            <a:r>
              <a:rPr sz="1150" spc="-60"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request</a:t>
            </a:r>
            <a:endParaRPr sz="1150">
              <a:latin typeface="Segoe UI"/>
              <a:cs typeface="Segoe UI"/>
            </a:endParaRPr>
          </a:p>
        </p:txBody>
      </p:sp>
      <p:sp>
        <p:nvSpPr>
          <p:cNvPr id="22" name="object 22"/>
          <p:cNvSpPr txBox="1"/>
          <p:nvPr/>
        </p:nvSpPr>
        <p:spPr>
          <a:xfrm>
            <a:off x="8344281" y="1877694"/>
            <a:ext cx="682625" cy="384810"/>
          </a:xfrm>
          <a:prstGeom prst="rect">
            <a:avLst/>
          </a:prstGeom>
        </p:spPr>
        <p:txBody>
          <a:bodyPr vert="horz" wrap="square" lIns="0" tIns="11430" rIns="0" bIns="0" rtlCol="0">
            <a:spAutoFit/>
          </a:bodyPr>
          <a:lstStyle/>
          <a:p>
            <a:pPr marL="93345" marR="5080" indent="-81280">
              <a:lnSpc>
                <a:spcPct val="102600"/>
              </a:lnSpc>
              <a:spcBef>
                <a:spcPts val="90"/>
              </a:spcBef>
            </a:pPr>
            <a:r>
              <a:rPr sz="1150" spc="10" dirty="0">
                <a:solidFill>
                  <a:srgbClr val="505050"/>
                </a:solidFill>
                <a:latin typeface="Segoe UI"/>
                <a:cs typeface="Segoe UI"/>
              </a:rPr>
              <a:t>Http</a:t>
            </a:r>
            <a:r>
              <a:rPr sz="1150" spc="-65"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request</a:t>
            </a:r>
            <a:endParaRPr sz="1150">
              <a:latin typeface="Segoe UI"/>
              <a:cs typeface="Segoe UI"/>
            </a:endParaRPr>
          </a:p>
        </p:txBody>
      </p:sp>
      <p:sp>
        <p:nvSpPr>
          <p:cNvPr id="23" name="object 23"/>
          <p:cNvSpPr txBox="1"/>
          <p:nvPr/>
        </p:nvSpPr>
        <p:spPr>
          <a:xfrm>
            <a:off x="9815830" y="1877694"/>
            <a:ext cx="682625" cy="384810"/>
          </a:xfrm>
          <a:prstGeom prst="rect">
            <a:avLst/>
          </a:prstGeom>
        </p:spPr>
        <p:txBody>
          <a:bodyPr vert="horz" wrap="square" lIns="0" tIns="11430" rIns="0" bIns="0" rtlCol="0">
            <a:spAutoFit/>
          </a:bodyPr>
          <a:lstStyle/>
          <a:p>
            <a:pPr marL="93345" marR="5080" indent="-81280">
              <a:lnSpc>
                <a:spcPct val="102600"/>
              </a:lnSpc>
              <a:spcBef>
                <a:spcPts val="90"/>
              </a:spcBef>
            </a:pPr>
            <a:r>
              <a:rPr sz="1150" spc="10" dirty="0">
                <a:solidFill>
                  <a:srgbClr val="505050"/>
                </a:solidFill>
                <a:latin typeface="Segoe UI"/>
                <a:cs typeface="Segoe UI"/>
              </a:rPr>
              <a:t>Http</a:t>
            </a:r>
            <a:r>
              <a:rPr sz="1150" spc="-65"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request</a:t>
            </a:r>
            <a:endParaRPr sz="1150">
              <a:latin typeface="Segoe UI"/>
              <a:cs typeface="Segoe UI"/>
            </a:endParaRPr>
          </a:p>
        </p:txBody>
      </p:sp>
      <p:sp>
        <p:nvSpPr>
          <p:cNvPr id="24" name="object 24"/>
          <p:cNvSpPr txBox="1"/>
          <p:nvPr/>
        </p:nvSpPr>
        <p:spPr>
          <a:xfrm>
            <a:off x="5034534" y="1896237"/>
            <a:ext cx="682625" cy="384810"/>
          </a:xfrm>
          <a:prstGeom prst="rect">
            <a:avLst/>
          </a:prstGeom>
        </p:spPr>
        <p:txBody>
          <a:bodyPr vert="horz" wrap="square" lIns="0" tIns="11430" rIns="0" bIns="0" rtlCol="0">
            <a:spAutoFit/>
          </a:bodyPr>
          <a:lstStyle/>
          <a:p>
            <a:pPr marL="93345" marR="5080" indent="-81280">
              <a:lnSpc>
                <a:spcPct val="102600"/>
              </a:lnSpc>
              <a:spcBef>
                <a:spcPts val="90"/>
              </a:spcBef>
            </a:pPr>
            <a:r>
              <a:rPr sz="1150" spc="10" dirty="0">
                <a:solidFill>
                  <a:srgbClr val="505050"/>
                </a:solidFill>
                <a:latin typeface="Segoe UI"/>
                <a:cs typeface="Segoe UI"/>
              </a:rPr>
              <a:t>Http</a:t>
            </a:r>
            <a:r>
              <a:rPr sz="1150" spc="-65"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request</a:t>
            </a:r>
            <a:endParaRPr sz="1150">
              <a:latin typeface="Segoe UI"/>
              <a:cs typeface="Segoe UI"/>
            </a:endParaRPr>
          </a:p>
        </p:txBody>
      </p:sp>
      <p:sp>
        <p:nvSpPr>
          <p:cNvPr id="25" name="object 25"/>
          <p:cNvSpPr/>
          <p:nvPr/>
        </p:nvSpPr>
        <p:spPr>
          <a:xfrm>
            <a:off x="4453890" y="2390267"/>
            <a:ext cx="1626870" cy="78105"/>
          </a:xfrm>
          <a:custGeom>
            <a:avLst/>
            <a:gdLst/>
            <a:ahLst/>
            <a:cxnLst/>
            <a:rect l="l" t="t" r="r" b="b"/>
            <a:pathLst>
              <a:path w="1626870" h="78105">
                <a:moveTo>
                  <a:pt x="77724" y="0"/>
                </a:moveTo>
                <a:lnTo>
                  <a:pt x="0" y="38862"/>
                </a:lnTo>
                <a:lnTo>
                  <a:pt x="77724" y="77724"/>
                </a:lnTo>
                <a:lnTo>
                  <a:pt x="77724" y="51816"/>
                </a:lnTo>
                <a:lnTo>
                  <a:pt x="64770" y="51816"/>
                </a:lnTo>
                <a:lnTo>
                  <a:pt x="64770" y="25908"/>
                </a:lnTo>
                <a:lnTo>
                  <a:pt x="77724" y="25890"/>
                </a:lnTo>
                <a:lnTo>
                  <a:pt x="77724" y="0"/>
                </a:lnTo>
                <a:close/>
              </a:path>
              <a:path w="1626870" h="78105">
                <a:moveTo>
                  <a:pt x="77724" y="25890"/>
                </a:moveTo>
                <a:lnTo>
                  <a:pt x="64770" y="25908"/>
                </a:lnTo>
                <a:lnTo>
                  <a:pt x="64770" y="51816"/>
                </a:lnTo>
                <a:lnTo>
                  <a:pt x="77724" y="51798"/>
                </a:lnTo>
                <a:lnTo>
                  <a:pt x="77724" y="25890"/>
                </a:lnTo>
                <a:close/>
              </a:path>
              <a:path w="1626870" h="78105">
                <a:moveTo>
                  <a:pt x="77724" y="51798"/>
                </a:moveTo>
                <a:lnTo>
                  <a:pt x="64770" y="51816"/>
                </a:lnTo>
                <a:lnTo>
                  <a:pt x="77724" y="51816"/>
                </a:lnTo>
                <a:close/>
              </a:path>
              <a:path w="1626870" h="78105">
                <a:moveTo>
                  <a:pt x="1626743" y="23749"/>
                </a:moveTo>
                <a:lnTo>
                  <a:pt x="77724" y="25890"/>
                </a:lnTo>
                <a:lnTo>
                  <a:pt x="77724" y="51798"/>
                </a:lnTo>
                <a:lnTo>
                  <a:pt x="1626870" y="49657"/>
                </a:lnTo>
                <a:lnTo>
                  <a:pt x="1626743" y="23749"/>
                </a:lnTo>
                <a:close/>
              </a:path>
            </a:pathLst>
          </a:custGeom>
          <a:solidFill>
            <a:srgbClr val="000000"/>
          </a:solidFill>
        </p:spPr>
        <p:txBody>
          <a:bodyPr wrap="square" lIns="0" tIns="0" rIns="0" bIns="0" rtlCol="0"/>
          <a:lstStyle/>
          <a:p>
            <a:endParaRPr/>
          </a:p>
        </p:txBody>
      </p:sp>
      <p:sp>
        <p:nvSpPr>
          <p:cNvPr id="26" name="object 26"/>
          <p:cNvSpPr/>
          <p:nvPr/>
        </p:nvSpPr>
        <p:spPr>
          <a:xfrm>
            <a:off x="6835902" y="2388107"/>
            <a:ext cx="725805" cy="78105"/>
          </a:xfrm>
          <a:custGeom>
            <a:avLst/>
            <a:gdLst/>
            <a:ahLst/>
            <a:cxnLst/>
            <a:rect l="l" t="t" r="r" b="b"/>
            <a:pathLst>
              <a:path w="725804" h="78105">
                <a:moveTo>
                  <a:pt x="77724" y="0"/>
                </a:moveTo>
                <a:lnTo>
                  <a:pt x="0" y="38862"/>
                </a:lnTo>
                <a:lnTo>
                  <a:pt x="77724" y="77724"/>
                </a:lnTo>
                <a:lnTo>
                  <a:pt x="77724" y="51815"/>
                </a:lnTo>
                <a:lnTo>
                  <a:pt x="64770" y="51815"/>
                </a:lnTo>
                <a:lnTo>
                  <a:pt x="64770" y="25907"/>
                </a:lnTo>
                <a:lnTo>
                  <a:pt x="77724" y="25907"/>
                </a:lnTo>
                <a:lnTo>
                  <a:pt x="77724" y="0"/>
                </a:lnTo>
                <a:close/>
              </a:path>
              <a:path w="725804" h="78105">
                <a:moveTo>
                  <a:pt x="77724" y="25907"/>
                </a:moveTo>
                <a:lnTo>
                  <a:pt x="64770" y="25907"/>
                </a:lnTo>
                <a:lnTo>
                  <a:pt x="64770" y="51815"/>
                </a:lnTo>
                <a:lnTo>
                  <a:pt x="77724" y="51815"/>
                </a:lnTo>
                <a:lnTo>
                  <a:pt x="77724" y="25907"/>
                </a:lnTo>
                <a:close/>
              </a:path>
              <a:path w="725804" h="78105">
                <a:moveTo>
                  <a:pt x="725677" y="25907"/>
                </a:moveTo>
                <a:lnTo>
                  <a:pt x="77724" y="25907"/>
                </a:lnTo>
                <a:lnTo>
                  <a:pt x="77724" y="51815"/>
                </a:lnTo>
                <a:lnTo>
                  <a:pt x="725677" y="51815"/>
                </a:lnTo>
                <a:lnTo>
                  <a:pt x="725677" y="25907"/>
                </a:lnTo>
                <a:close/>
              </a:path>
            </a:pathLst>
          </a:custGeom>
          <a:solidFill>
            <a:srgbClr val="000000"/>
          </a:solidFill>
        </p:spPr>
        <p:txBody>
          <a:bodyPr wrap="square" lIns="0" tIns="0" rIns="0" bIns="0" rtlCol="0"/>
          <a:lstStyle/>
          <a:p>
            <a:endParaRPr/>
          </a:p>
        </p:txBody>
      </p:sp>
      <p:sp>
        <p:nvSpPr>
          <p:cNvPr id="27" name="object 27"/>
          <p:cNvSpPr/>
          <p:nvPr/>
        </p:nvSpPr>
        <p:spPr>
          <a:xfrm>
            <a:off x="8318754" y="2388107"/>
            <a:ext cx="725805" cy="78105"/>
          </a:xfrm>
          <a:custGeom>
            <a:avLst/>
            <a:gdLst/>
            <a:ahLst/>
            <a:cxnLst/>
            <a:rect l="l" t="t" r="r" b="b"/>
            <a:pathLst>
              <a:path w="725804" h="78105">
                <a:moveTo>
                  <a:pt x="77724" y="0"/>
                </a:moveTo>
                <a:lnTo>
                  <a:pt x="0" y="38862"/>
                </a:lnTo>
                <a:lnTo>
                  <a:pt x="77724" y="77724"/>
                </a:lnTo>
                <a:lnTo>
                  <a:pt x="77724" y="51815"/>
                </a:lnTo>
                <a:lnTo>
                  <a:pt x="64770" y="51815"/>
                </a:lnTo>
                <a:lnTo>
                  <a:pt x="64770" y="25907"/>
                </a:lnTo>
                <a:lnTo>
                  <a:pt x="77724" y="25907"/>
                </a:lnTo>
                <a:lnTo>
                  <a:pt x="77724" y="0"/>
                </a:lnTo>
                <a:close/>
              </a:path>
              <a:path w="725804" h="78105">
                <a:moveTo>
                  <a:pt x="77724" y="25907"/>
                </a:moveTo>
                <a:lnTo>
                  <a:pt x="64770" y="25907"/>
                </a:lnTo>
                <a:lnTo>
                  <a:pt x="64770" y="51815"/>
                </a:lnTo>
                <a:lnTo>
                  <a:pt x="77724" y="51815"/>
                </a:lnTo>
                <a:lnTo>
                  <a:pt x="77724" y="25907"/>
                </a:lnTo>
                <a:close/>
              </a:path>
              <a:path w="725804" h="78105">
                <a:moveTo>
                  <a:pt x="725677" y="25907"/>
                </a:moveTo>
                <a:lnTo>
                  <a:pt x="77724" y="25907"/>
                </a:lnTo>
                <a:lnTo>
                  <a:pt x="77724" y="51815"/>
                </a:lnTo>
                <a:lnTo>
                  <a:pt x="725677" y="51815"/>
                </a:lnTo>
                <a:lnTo>
                  <a:pt x="725677" y="25907"/>
                </a:lnTo>
                <a:close/>
              </a:path>
            </a:pathLst>
          </a:custGeom>
          <a:solidFill>
            <a:srgbClr val="000000"/>
          </a:solidFill>
        </p:spPr>
        <p:txBody>
          <a:bodyPr wrap="square" lIns="0" tIns="0" rIns="0" bIns="0" rtlCol="0"/>
          <a:lstStyle/>
          <a:p>
            <a:endParaRPr/>
          </a:p>
        </p:txBody>
      </p:sp>
      <p:sp>
        <p:nvSpPr>
          <p:cNvPr id="28" name="object 28"/>
          <p:cNvSpPr/>
          <p:nvPr/>
        </p:nvSpPr>
        <p:spPr>
          <a:xfrm>
            <a:off x="9800081" y="2386583"/>
            <a:ext cx="725805" cy="78105"/>
          </a:xfrm>
          <a:custGeom>
            <a:avLst/>
            <a:gdLst/>
            <a:ahLst/>
            <a:cxnLst/>
            <a:rect l="l" t="t" r="r" b="b"/>
            <a:pathLst>
              <a:path w="725804" h="78105">
                <a:moveTo>
                  <a:pt x="77216" y="0"/>
                </a:moveTo>
                <a:lnTo>
                  <a:pt x="0" y="39750"/>
                </a:lnTo>
                <a:lnTo>
                  <a:pt x="78232" y="77724"/>
                </a:lnTo>
                <a:lnTo>
                  <a:pt x="77894" y="51942"/>
                </a:lnTo>
                <a:lnTo>
                  <a:pt x="64897" y="51942"/>
                </a:lnTo>
                <a:lnTo>
                  <a:pt x="64643" y="26035"/>
                </a:lnTo>
                <a:lnTo>
                  <a:pt x="77554" y="25883"/>
                </a:lnTo>
                <a:lnTo>
                  <a:pt x="77216" y="0"/>
                </a:lnTo>
                <a:close/>
              </a:path>
              <a:path w="725804" h="78105">
                <a:moveTo>
                  <a:pt x="77554" y="25883"/>
                </a:moveTo>
                <a:lnTo>
                  <a:pt x="64643" y="26035"/>
                </a:lnTo>
                <a:lnTo>
                  <a:pt x="64897" y="51942"/>
                </a:lnTo>
                <a:lnTo>
                  <a:pt x="77893" y="51790"/>
                </a:lnTo>
                <a:lnTo>
                  <a:pt x="77554" y="25883"/>
                </a:lnTo>
                <a:close/>
              </a:path>
              <a:path w="725804" h="78105">
                <a:moveTo>
                  <a:pt x="77893" y="51790"/>
                </a:moveTo>
                <a:lnTo>
                  <a:pt x="64897" y="51942"/>
                </a:lnTo>
                <a:lnTo>
                  <a:pt x="77894" y="51942"/>
                </a:lnTo>
                <a:lnTo>
                  <a:pt x="77893" y="51790"/>
                </a:lnTo>
                <a:close/>
              </a:path>
              <a:path w="725804" h="78105">
                <a:moveTo>
                  <a:pt x="725551" y="18287"/>
                </a:moveTo>
                <a:lnTo>
                  <a:pt x="77554" y="25883"/>
                </a:lnTo>
                <a:lnTo>
                  <a:pt x="77893" y="51790"/>
                </a:lnTo>
                <a:lnTo>
                  <a:pt x="725804" y="44195"/>
                </a:lnTo>
                <a:lnTo>
                  <a:pt x="725551" y="18287"/>
                </a:lnTo>
                <a:close/>
              </a:path>
            </a:pathLst>
          </a:custGeom>
          <a:solidFill>
            <a:srgbClr val="000000"/>
          </a:solidFill>
        </p:spPr>
        <p:txBody>
          <a:bodyPr wrap="square" lIns="0" tIns="0" rIns="0" bIns="0" rtlCol="0"/>
          <a:lstStyle/>
          <a:p>
            <a:endParaRPr/>
          </a:p>
        </p:txBody>
      </p:sp>
      <p:sp>
        <p:nvSpPr>
          <p:cNvPr id="29" name="object 29"/>
          <p:cNvSpPr txBox="1"/>
          <p:nvPr/>
        </p:nvSpPr>
        <p:spPr>
          <a:xfrm>
            <a:off x="6823075" y="2453132"/>
            <a:ext cx="682625" cy="384810"/>
          </a:xfrm>
          <a:prstGeom prst="rect">
            <a:avLst/>
          </a:prstGeom>
        </p:spPr>
        <p:txBody>
          <a:bodyPr vert="horz" wrap="square" lIns="0" tIns="11430" rIns="0" bIns="0" rtlCol="0">
            <a:spAutoFit/>
          </a:bodyPr>
          <a:lstStyle/>
          <a:p>
            <a:pPr marL="42545" marR="5080" indent="-30480">
              <a:lnSpc>
                <a:spcPct val="102600"/>
              </a:lnSpc>
              <a:spcBef>
                <a:spcPts val="90"/>
              </a:spcBef>
            </a:pPr>
            <a:r>
              <a:rPr sz="1150" spc="10" dirty="0">
                <a:solidFill>
                  <a:srgbClr val="505050"/>
                </a:solidFill>
                <a:latin typeface="Segoe UI"/>
                <a:cs typeface="Segoe UI"/>
              </a:rPr>
              <a:t>Http</a:t>
            </a:r>
            <a:r>
              <a:rPr sz="1150" spc="-65"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response</a:t>
            </a:r>
            <a:endParaRPr sz="1150">
              <a:latin typeface="Segoe UI"/>
              <a:cs typeface="Segoe UI"/>
            </a:endParaRPr>
          </a:p>
        </p:txBody>
      </p:sp>
      <p:sp>
        <p:nvSpPr>
          <p:cNvPr id="30" name="object 30"/>
          <p:cNvSpPr txBox="1"/>
          <p:nvPr/>
        </p:nvSpPr>
        <p:spPr>
          <a:xfrm>
            <a:off x="8312657" y="2445257"/>
            <a:ext cx="682625" cy="384810"/>
          </a:xfrm>
          <a:prstGeom prst="rect">
            <a:avLst/>
          </a:prstGeom>
        </p:spPr>
        <p:txBody>
          <a:bodyPr vert="horz" wrap="square" lIns="0" tIns="11430" rIns="0" bIns="0" rtlCol="0">
            <a:spAutoFit/>
          </a:bodyPr>
          <a:lstStyle/>
          <a:p>
            <a:pPr marL="43180" marR="5080" indent="-30480">
              <a:lnSpc>
                <a:spcPct val="102600"/>
              </a:lnSpc>
              <a:spcBef>
                <a:spcPts val="90"/>
              </a:spcBef>
            </a:pPr>
            <a:r>
              <a:rPr sz="1150" spc="10" dirty="0">
                <a:solidFill>
                  <a:srgbClr val="505050"/>
                </a:solidFill>
                <a:latin typeface="Segoe UI"/>
                <a:cs typeface="Segoe UI"/>
              </a:rPr>
              <a:t>Http</a:t>
            </a:r>
            <a:r>
              <a:rPr sz="1150" spc="-65"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response</a:t>
            </a:r>
            <a:endParaRPr sz="1150">
              <a:latin typeface="Segoe UI"/>
              <a:cs typeface="Segoe UI"/>
            </a:endParaRPr>
          </a:p>
        </p:txBody>
      </p:sp>
      <p:sp>
        <p:nvSpPr>
          <p:cNvPr id="31" name="object 31"/>
          <p:cNvSpPr txBox="1"/>
          <p:nvPr/>
        </p:nvSpPr>
        <p:spPr>
          <a:xfrm>
            <a:off x="9783826" y="2445257"/>
            <a:ext cx="682625" cy="384810"/>
          </a:xfrm>
          <a:prstGeom prst="rect">
            <a:avLst/>
          </a:prstGeom>
        </p:spPr>
        <p:txBody>
          <a:bodyPr vert="horz" wrap="square" lIns="0" tIns="11430" rIns="0" bIns="0" rtlCol="0">
            <a:spAutoFit/>
          </a:bodyPr>
          <a:lstStyle/>
          <a:p>
            <a:pPr marL="42545" marR="5080" indent="-30480">
              <a:lnSpc>
                <a:spcPct val="102600"/>
              </a:lnSpc>
              <a:spcBef>
                <a:spcPts val="90"/>
              </a:spcBef>
            </a:pPr>
            <a:r>
              <a:rPr sz="1150" spc="10" dirty="0">
                <a:solidFill>
                  <a:srgbClr val="505050"/>
                </a:solidFill>
                <a:latin typeface="Segoe UI"/>
                <a:cs typeface="Segoe UI"/>
              </a:rPr>
              <a:t>Http</a:t>
            </a:r>
            <a:r>
              <a:rPr sz="1150" spc="-65"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response</a:t>
            </a:r>
            <a:endParaRPr sz="1150">
              <a:latin typeface="Segoe UI"/>
              <a:cs typeface="Segoe UI"/>
            </a:endParaRPr>
          </a:p>
        </p:txBody>
      </p:sp>
      <p:sp>
        <p:nvSpPr>
          <p:cNvPr id="32" name="object 32"/>
          <p:cNvSpPr txBox="1"/>
          <p:nvPr/>
        </p:nvSpPr>
        <p:spPr>
          <a:xfrm>
            <a:off x="4990591" y="2463800"/>
            <a:ext cx="682625" cy="384810"/>
          </a:xfrm>
          <a:prstGeom prst="rect">
            <a:avLst/>
          </a:prstGeom>
        </p:spPr>
        <p:txBody>
          <a:bodyPr vert="horz" wrap="square" lIns="0" tIns="11430" rIns="0" bIns="0" rtlCol="0">
            <a:spAutoFit/>
          </a:bodyPr>
          <a:lstStyle/>
          <a:p>
            <a:pPr marL="43180" marR="5080" indent="-30480">
              <a:lnSpc>
                <a:spcPct val="102600"/>
              </a:lnSpc>
              <a:spcBef>
                <a:spcPts val="90"/>
              </a:spcBef>
            </a:pPr>
            <a:r>
              <a:rPr sz="1150" spc="10" dirty="0">
                <a:solidFill>
                  <a:srgbClr val="505050"/>
                </a:solidFill>
                <a:latin typeface="Segoe UI"/>
                <a:cs typeface="Segoe UI"/>
              </a:rPr>
              <a:t>Http</a:t>
            </a:r>
            <a:r>
              <a:rPr sz="1150" spc="-65"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response</a:t>
            </a:r>
            <a:endParaRPr sz="1150">
              <a:latin typeface="Segoe UI"/>
              <a:cs typeface="Segoe UI"/>
            </a:endParaRPr>
          </a:p>
        </p:txBody>
      </p:sp>
      <p:sp>
        <p:nvSpPr>
          <p:cNvPr id="33" name="object 33"/>
          <p:cNvSpPr txBox="1"/>
          <p:nvPr/>
        </p:nvSpPr>
        <p:spPr>
          <a:xfrm>
            <a:off x="6086983" y="2949955"/>
            <a:ext cx="2424430" cy="265430"/>
          </a:xfrm>
          <a:prstGeom prst="rect">
            <a:avLst/>
          </a:prstGeom>
        </p:spPr>
        <p:txBody>
          <a:bodyPr vert="horz" wrap="square" lIns="0" tIns="15240" rIns="0" bIns="0" rtlCol="0">
            <a:spAutoFit/>
          </a:bodyPr>
          <a:lstStyle/>
          <a:p>
            <a:pPr marL="12700">
              <a:lnSpc>
                <a:spcPct val="100000"/>
              </a:lnSpc>
              <a:spcBef>
                <a:spcPts val="120"/>
              </a:spcBef>
            </a:pPr>
            <a:r>
              <a:rPr sz="1550" b="1" spc="20" dirty="0">
                <a:solidFill>
                  <a:srgbClr val="FF0000"/>
                </a:solidFill>
                <a:latin typeface="DengXian"/>
                <a:cs typeface="DengXian"/>
              </a:rPr>
              <a:t>相同的</a:t>
            </a:r>
            <a:r>
              <a:rPr sz="1550" b="1" spc="-50" dirty="0">
                <a:solidFill>
                  <a:srgbClr val="FF0000"/>
                </a:solidFill>
                <a:latin typeface="DengXian"/>
                <a:cs typeface="DengXian"/>
              </a:rPr>
              <a:t> </a:t>
            </a:r>
            <a:r>
              <a:rPr sz="1550" b="1" spc="5" dirty="0">
                <a:solidFill>
                  <a:srgbClr val="FF0000"/>
                </a:solidFill>
                <a:latin typeface="Segoe UI"/>
                <a:cs typeface="Segoe UI"/>
              </a:rPr>
              <a:t>Http</a:t>
            </a:r>
            <a:r>
              <a:rPr sz="1550" b="1" spc="-20" dirty="0">
                <a:solidFill>
                  <a:srgbClr val="FF0000"/>
                </a:solidFill>
                <a:latin typeface="Segoe UI"/>
                <a:cs typeface="Segoe UI"/>
              </a:rPr>
              <a:t> </a:t>
            </a:r>
            <a:r>
              <a:rPr sz="1550" b="1" spc="20" dirty="0">
                <a:solidFill>
                  <a:srgbClr val="FF0000"/>
                </a:solidFill>
                <a:latin typeface="DengXian"/>
                <a:cs typeface="DengXian"/>
              </a:rPr>
              <a:t>请求响应</a:t>
            </a:r>
            <a:r>
              <a:rPr sz="1550" b="1" spc="5" dirty="0">
                <a:solidFill>
                  <a:srgbClr val="FF0000"/>
                </a:solidFill>
                <a:latin typeface="DengXian"/>
                <a:cs typeface="DengXian"/>
              </a:rPr>
              <a:t>周期</a:t>
            </a:r>
            <a:r>
              <a:rPr sz="1550" b="1" spc="5" dirty="0">
                <a:solidFill>
                  <a:srgbClr val="FF0000"/>
                </a:solidFill>
                <a:latin typeface="Segoe UI"/>
                <a:cs typeface="Segoe UI"/>
              </a:rPr>
              <a:t>!</a:t>
            </a:r>
            <a:endParaRPr sz="1550">
              <a:latin typeface="Segoe UI"/>
              <a:cs typeface="Segoe UI"/>
            </a:endParaRPr>
          </a:p>
        </p:txBody>
      </p:sp>
      <p:sp>
        <p:nvSpPr>
          <p:cNvPr id="34" name="object 34"/>
          <p:cNvSpPr/>
          <p:nvPr/>
        </p:nvSpPr>
        <p:spPr>
          <a:xfrm>
            <a:off x="4453128" y="2852927"/>
            <a:ext cx="6957059" cy="196850"/>
          </a:xfrm>
          <a:custGeom>
            <a:avLst/>
            <a:gdLst/>
            <a:ahLst/>
            <a:cxnLst/>
            <a:rect l="l" t="t" r="r" b="b"/>
            <a:pathLst>
              <a:path w="6957059" h="196850">
                <a:moveTo>
                  <a:pt x="6957060" y="0"/>
                </a:moveTo>
                <a:lnTo>
                  <a:pt x="6955768" y="38236"/>
                </a:lnTo>
                <a:lnTo>
                  <a:pt x="6952249" y="69484"/>
                </a:lnTo>
                <a:lnTo>
                  <a:pt x="6947040" y="90564"/>
                </a:lnTo>
                <a:lnTo>
                  <a:pt x="6940677" y="98298"/>
                </a:lnTo>
                <a:lnTo>
                  <a:pt x="3494913" y="98298"/>
                </a:lnTo>
                <a:lnTo>
                  <a:pt x="3488549" y="106031"/>
                </a:lnTo>
                <a:lnTo>
                  <a:pt x="3483340" y="127111"/>
                </a:lnTo>
                <a:lnTo>
                  <a:pt x="3479821" y="158359"/>
                </a:lnTo>
                <a:lnTo>
                  <a:pt x="3478529" y="196596"/>
                </a:lnTo>
                <a:lnTo>
                  <a:pt x="3477238" y="158359"/>
                </a:lnTo>
                <a:lnTo>
                  <a:pt x="3473719" y="127111"/>
                </a:lnTo>
                <a:lnTo>
                  <a:pt x="3468510" y="106031"/>
                </a:lnTo>
                <a:lnTo>
                  <a:pt x="3462147" y="98298"/>
                </a:lnTo>
                <a:lnTo>
                  <a:pt x="16383" y="98298"/>
                </a:lnTo>
                <a:lnTo>
                  <a:pt x="10019" y="90564"/>
                </a:lnTo>
                <a:lnTo>
                  <a:pt x="4810" y="69484"/>
                </a:lnTo>
                <a:lnTo>
                  <a:pt x="1291" y="38236"/>
                </a:lnTo>
                <a:lnTo>
                  <a:pt x="0" y="0"/>
                </a:lnTo>
              </a:path>
            </a:pathLst>
          </a:custGeom>
          <a:ln w="12192">
            <a:solidFill>
              <a:srgbClr val="C00000"/>
            </a:solidFill>
          </a:ln>
        </p:spPr>
        <p:txBody>
          <a:bodyPr wrap="square" lIns="0" tIns="0" rIns="0" bIns="0" rtlCol="0"/>
          <a:lstStyle/>
          <a:p>
            <a:endParaRPr/>
          </a:p>
        </p:txBody>
      </p:sp>
      <p:sp>
        <p:nvSpPr>
          <p:cNvPr id="35" name="object 35"/>
          <p:cNvSpPr txBox="1"/>
          <p:nvPr/>
        </p:nvSpPr>
        <p:spPr>
          <a:xfrm>
            <a:off x="6219571" y="2196541"/>
            <a:ext cx="490855" cy="205104"/>
          </a:xfrm>
          <a:prstGeom prst="rect">
            <a:avLst/>
          </a:prstGeom>
        </p:spPr>
        <p:txBody>
          <a:bodyPr vert="horz" wrap="square" lIns="0" tIns="15875" rIns="0" bIns="0" rtlCol="0">
            <a:spAutoFit/>
          </a:bodyPr>
          <a:lstStyle/>
          <a:p>
            <a:pPr marL="12700">
              <a:lnSpc>
                <a:spcPct val="100000"/>
              </a:lnSpc>
              <a:spcBef>
                <a:spcPts val="125"/>
              </a:spcBef>
            </a:pPr>
            <a:r>
              <a:rPr sz="1150" b="1" spc="5" dirty="0">
                <a:solidFill>
                  <a:srgbClr val="505050"/>
                </a:solidFill>
                <a:latin typeface="Segoe UI"/>
                <a:cs typeface="Segoe UI"/>
              </a:rPr>
              <a:t>Basket</a:t>
            </a:r>
            <a:endParaRPr sz="1150">
              <a:latin typeface="Segoe UI"/>
              <a:cs typeface="Segoe UI"/>
            </a:endParaRPr>
          </a:p>
        </p:txBody>
      </p:sp>
      <p:sp>
        <p:nvSpPr>
          <p:cNvPr id="36" name="object 36"/>
          <p:cNvSpPr txBox="1"/>
          <p:nvPr/>
        </p:nvSpPr>
        <p:spPr>
          <a:xfrm>
            <a:off x="7621651" y="2198624"/>
            <a:ext cx="655955" cy="205104"/>
          </a:xfrm>
          <a:prstGeom prst="rect">
            <a:avLst/>
          </a:prstGeom>
        </p:spPr>
        <p:txBody>
          <a:bodyPr vert="horz" wrap="square" lIns="0" tIns="15875" rIns="0" bIns="0" rtlCol="0">
            <a:spAutoFit/>
          </a:bodyPr>
          <a:lstStyle/>
          <a:p>
            <a:pPr marL="12700">
              <a:lnSpc>
                <a:spcPct val="100000"/>
              </a:lnSpc>
              <a:spcBef>
                <a:spcPts val="125"/>
              </a:spcBef>
            </a:pPr>
            <a:r>
              <a:rPr sz="1150" b="1" spc="5" dirty="0">
                <a:solidFill>
                  <a:srgbClr val="FFFFFF"/>
                </a:solidFill>
                <a:latin typeface="Segoe UI"/>
                <a:cs typeface="Segoe UI"/>
              </a:rPr>
              <a:t>Ordering</a:t>
            </a:r>
            <a:endParaRPr sz="1150">
              <a:latin typeface="Segoe UI"/>
              <a:cs typeface="Segoe UI"/>
            </a:endParaRPr>
          </a:p>
        </p:txBody>
      </p:sp>
      <p:sp>
        <p:nvSpPr>
          <p:cNvPr id="37" name="object 37"/>
          <p:cNvSpPr txBox="1"/>
          <p:nvPr/>
        </p:nvSpPr>
        <p:spPr>
          <a:xfrm>
            <a:off x="9158985" y="2198624"/>
            <a:ext cx="564515"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FFFFFF"/>
                </a:solidFill>
                <a:latin typeface="Segoe UI"/>
                <a:cs typeface="Segoe UI"/>
              </a:rPr>
              <a:t>Catalog</a:t>
            </a:r>
            <a:endParaRPr sz="1150">
              <a:latin typeface="Segoe UI"/>
              <a:cs typeface="Segoe UI"/>
            </a:endParaRPr>
          </a:p>
        </p:txBody>
      </p:sp>
      <p:sp>
        <p:nvSpPr>
          <p:cNvPr id="38" name="object 38"/>
          <p:cNvSpPr txBox="1"/>
          <p:nvPr/>
        </p:nvSpPr>
        <p:spPr>
          <a:xfrm>
            <a:off x="10714101" y="2185797"/>
            <a:ext cx="426720" cy="205104"/>
          </a:xfrm>
          <a:prstGeom prst="rect">
            <a:avLst/>
          </a:prstGeom>
        </p:spPr>
        <p:txBody>
          <a:bodyPr vert="horz" wrap="square" lIns="0" tIns="15875" rIns="0" bIns="0" rtlCol="0">
            <a:spAutoFit/>
          </a:bodyPr>
          <a:lstStyle/>
          <a:p>
            <a:pPr marL="12700">
              <a:lnSpc>
                <a:spcPct val="100000"/>
              </a:lnSpc>
              <a:spcBef>
                <a:spcPts val="125"/>
              </a:spcBef>
            </a:pPr>
            <a:r>
              <a:rPr sz="1150" b="1" spc="5" dirty="0">
                <a:solidFill>
                  <a:srgbClr val="FFFFFF"/>
                </a:solidFill>
                <a:latin typeface="Segoe UI"/>
                <a:cs typeface="Segoe UI"/>
              </a:rPr>
              <a:t>Other</a:t>
            </a:r>
            <a:endParaRPr sz="1150">
              <a:latin typeface="Segoe UI"/>
              <a:cs typeface="Segoe UI"/>
            </a:endParaRPr>
          </a:p>
        </p:txBody>
      </p:sp>
      <p:sp>
        <p:nvSpPr>
          <p:cNvPr id="39" name="object 39"/>
          <p:cNvSpPr/>
          <p:nvPr/>
        </p:nvSpPr>
        <p:spPr>
          <a:xfrm>
            <a:off x="7592568" y="3729228"/>
            <a:ext cx="756285" cy="676910"/>
          </a:xfrm>
          <a:custGeom>
            <a:avLst/>
            <a:gdLst/>
            <a:ahLst/>
            <a:cxnLst/>
            <a:rect l="l" t="t" r="r" b="b"/>
            <a:pathLst>
              <a:path w="756284" h="676910">
                <a:moveTo>
                  <a:pt x="586739" y="0"/>
                </a:moveTo>
                <a:lnTo>
                  <a:pt x="169163" y="0"/>
                </a:lnTo>
                <a:lnTo>
                  <a:pt x="0" y="338328"/>
                </a:lnTo>
                <a:lnTo>
                  <a:pt x="169163" y="676656"/>
                </a:lnTo>
                <a:lnTo>
                  <a:pt x="586739" y="676656"/>
                </a:lnTo>
                <a:lnTo>
                  <a:pt x="755903" y="338328"/>
                </a:lnTo>
                <a:lnTo>
                  <a:pt x="586739" y="0"/>
                </a:lnTo>
                <a:close/>
              </a:path>
            </a:pathLst>
          </a:custGeom>
          <a:solidFill>
            <a:srgbClr val="001F5F"/>
          </a:solidFill>
        </p:spPr>
        <p:txBody>
          <a:bodyPr wrap="square" lIns="0" tIns="0" rIns="0" bIns="0" rtlCol="0"/>
          <a:lstStyle/>
          <a:p>
            <a:endParaRPr/>
          </a:p>
        </p:txBody>
      </p:sp>
      <p:sp>
        <p:nvSpPr>
          <p:cNvPr id="40" name="object 40"/>
          <p:cNvSpPr/>
          <p:nvPr/>
        </p:nvSpPr>
        <p:spPr>
          <a:xfrm>
            <a:off x="7592568" y="3729228"/>
            <a:ext cx="756285" cy="676910"/>
          </a:xfrm>
          <a:custGeom>
            <a:avLst/>
            <a:gdLst/>
            <a:ahLst/>
            <a:cxnLst/>
            <a:rect l="l" t="t" r="r" b="b"/>
            <a:pathLst>
              <a:path w="756284" h="676910">
                <a:moveTo>
                  <a:pt x="0" y="338328"/>
                </a:moveTo>
                <a:lnTo>
                  <a:pt x="169163" y="0"/>
                </a:lnTo>
                <a:lnTo>
                  <a:pt x="586739" y="0"/>
                </a:lnTo>
                <a:lnTo>
                  <a:pt x="755903" y="338328"/>
                </a:lnTo>
                <a:lnTo>
                  <a:pt x="586739" y="676656"/>
                </a:lnTo>
                <a:lnTo>
                  <a:pt x="169163" y="676656"/>
                </a:lnTo>
                <a:lnTo>
                  <a:pt x="0" y="338328"/>
                </a:lnTo>
                <a:close/>
              </a:path>
            </a:pathLst>
          </a:custGeom>
          <a:ln w="9144">
            <a:solidFill>
              <a:srgbClr val="FFFFFF"/>
            </a:solidFill>
          </a:ln>
        </p:spPr>
        <p:txBody>
          <a:bodyPr wrap="square" lIns="0" tIns="0" rIns="0" bIns="0" rtlCol="0"/>
          <a:lstStyle/>
          <a:p>
            <a:endParaRPr/>
          </a:p>
        </p:txBody>
      </p:sp>
      <p:sp>
        <p:nvSpPr>
          <p:cNvPr id="41" name="object 41"/>
          <p:cNvSpPr/>
          <p:nvPr/>
        </p:nvSpPr>
        <p:spPr>
          <a:xfrm>
            <a:off x="9073895" y="3729228"/>
            <a:ext cx="757555" cy="676910"/>
          </a:xfrm>
          <a:custGeom>
            <a:avLst/>
            <a:gdLst/>
            <a:ahLst/>
            <a:cxnLst/>
            <a:rect l="l" t="t" r="r" b="b"/>
            <a:pathLst>
              <a:path w="757554" h="676910">
                <a:moveTo>
                  <a:pt x="588263" y="0"/>
                </a:moveTo>
                <a:lnTo>
                  <a:pt x="169163" y="0"/>
                </a:lnTo>
                <a:lnTo>
                  <a:pt x="0" y="338328"/>
                </a:lnTo>
                <a:lnTo>
                  <a:pt x="169163" y="676656"/>
                </a:lnTo>
                <a:lnTo>
                  <a:pt x="588263" y="676656"/>
                </a:lnTo>
                <a:lnTo>
                  <a:pt x="757427" y="338328"/>
                </a:lnTo>
                <a:lnTo>
                  <a:pt x="588263" y="0"/>
                </a:lnTo>
                <a:close/>
              </a:path>
            </a:pathLst>
          </a:custGeom>
          <a:solidFill>
            <a:srgbClr val="6F2F9F"/>
          </a:solidFill>
        </p:spPr>
        <p:txBody>
          <a:bodyPr wrap="square" lIns="0" tIns="0" rIns="0" bIns="0" rtlCol="0"/>
          <a:lstStyle/>
          <a:p>
            <a:endParaRPr/>
          </a:p>
        </p:txBody>
      </p:sp>
      <p:sp>
        <p:nvSpPr>
          <p:cNvPr id="42" name="object 42"/>
          <p:cNvSpPr/>
          <p:nvPr/>
        </p:nvSpPr>
        <p:spPr>
          <a:xfrm>
            <a:off x="9073895" y="3729228"/>
            <a:ext cx="757555" cy="676910"/>
          </a:xfrm>
          <a:custGeom>
            <a:avLst/>
            <a:gdLst/>
            <a:ahLst/>
            <a:cxnLst/>
            <a:rect l="l" t="t" r="r" b="b"/>
            <a:pathLst>
              <a:path w="757554" h="676910">
                <a:moveTo>
                  <a:pt x="0" y="338328"/>
                </a:moveTo>
                <a:lnTo>
                  <a:pt x="169163" y="0"/>
                </a:lnTo>
                <a:lnTo>
                  <a:pt x="588263" y="0"/>
                </a:lnTo>
                <a:lnTo>
                  <a:pt x="757427" y="338328"/>
                </a:lnTo>
                <a:lnTo>
                  <a:pt x="588263" y="676656"/>
                </a:lnTo>
                <a:lnTo>
                  <a:pt x="169163" y="676656"/>
                </a:lnTo>
                <a:lnTo>
                  <a:pt x="0" y="338328"/>
                </a:lnTo>
                <a:close/>
              </a:path>
            </a:pathLst>
          </a:custGeom>
          <a:ln w="9144">
            <a:solidFill>
              <a:srgbClr val="FFFFFF"/>
            </a:solidFill>
          </a:ln>
        </p:spPr>
        <p:txBody>
          <a:bodyPr wrap="square" lIns="0" tIns="0" rIns="0" bIns="0" rtlCol="0"/>
          <a:lstStyle/>
          <a:p>
            <a:endParaRPr/>
          </a:p>
        </p:txBody>
      </p:sp>
      <p:sp>
        <p:nvSpPr>
          <p:cNvPr id="43" name="object 43"/>
          <p:cNvSpPr/>
          <p:nvPr/>
        </p:nvSpPr>
        <p:spPr>
          <a:xfrm>
            <a:off x="6109715" y="3729228"/>
            <a:ext cx="757555" cy="676910"/>
          </a:xfrm>
          <a:custGeom>
            <a:avLst/>
            <a:gdLst/>
            <a:ahLst/>
            <a:cxnLst/>
            <a:rect l="l" t="t" r="r" b="b"/>
            <a:pathLst>
              <a:path w="757554" h="676910">
                <a:moveTo>
                  <a:pt x="588263" y="0"/>
                </a:moveTo>
                <a:lnTo>
                  <a:pt x="169163" y="0"/>
                </a:lnTo>
                <a:lnTo>
                  <a:pt x="0" y="338328"/>
                </a:lnTo>
                <a:lnTo>
                  <a:pt x="169163" y="676656"/>
                </a:lnTo>
                <a:lnTo>
                  <a:pt x="588263" y="676656"/>
                </a:lnTo>
                <a:lnTo>
                  <a:pt x="757428" y="338328"/>
                </a:lnTo>
                <a:lnTo>
                  <a:pt x="588263" y="0"/>
                </a:lnTo>
                <a:close/>
              </a:path>
            </a:pathLst>
          </a:custGeom>
          <a:solidFill>
            <a:srgbClr val="FFC000"/>
          </a:solidFill>
        </p:spPr>
        <p:txBody>
          <a:bodyPr wrap="square" lIns="0" tIns="0" rIns="0" bIns="0" rtlCol="0"/>
          <a:lstStyle/>
          <a:p>
            <a:endParaRPr/>
          </a:p>
        </p:txBody>
      </p:sp>
      <p:sp>
        <p:nvSpPr>
          <p:cNvPr id="44" name="object 44"/>
          <p:cNvSpPr/>
          <p:nvPr/>
        </p:nvSpPr>
        <p:spPr>
          <a:xfrm>
            <a:off x="6109715" y="3729228"/>
            <a:ext cx="757555" cy="676910"/>
          </a:xfrm>
          <a:custGeom>
            <a:avLst/>
            <a:gdLst/>
            <a:ahLst/>
            <a:cxnLst/>
            <a:rect l="l" t="t" r="r" b="b"/>
            <a:pathLst>
              <a:path w="757554" h="676910">
                <a:moveTo>
                  <a:pt x="0" y="338328"/>
                </a:moveTo>
                <a:lnTo>
                  <a:pt x="169163" y="0"/>
                </a:lnTo>
                <a:lnTo>
                  <a:pt x="588263" y="0"/>
                </a:lnTo>
                <a:lnTo>
                  <a:pt x="757428" y="338328"/>
                </a:lnTo>
                <a:lnTo>
                  <a:pt x="588263" y="676656"/>
                </a:lnTo>
                <a:lnTo>
                  <a:pt x="169163" y="676656"/>
                </a:lnTo>
                <a:lnTo>
                  <a:pt x="0" y="338328"/>
                </a:lnTo>
                <a:close/>
              </a:path>
            </a:pathLst>
          </a:custGeom>
          <a:ln w="9144">
            <a:solidFill>
              <a:srgbClr val="FFFFFF"/>
            </a:solidFill>
          </a:ln>
        </p:spPr>
        <p:txBody>
          <a:bodyPr wrap="square" lIns="0" tIns="0" rIns="0" bIns="0" rtlCol="0"/>
          <a:lstStyle/>
          <a:p>
            <a:endParaRPr/>
          </a:p>
        </p:txBody>
      </p:sp>
      <p:sp>
        <p:nvSpPr>
          <p:cNvPr id="45" name="object 45"/>
          <p:cNvSpPr/>
          <p:nvPr/>
        </p:nvSpPr>
        <p:spPr>
          <a:xfrm>
            <a:off x="10556747" y="3721608"/>
            <a:ext cx="756285" cy="676910"/>
          </a:xfrm>
          <a:custGeom>
            <a:avLst/>
            <a:gdLst/>
            <a:ahLst/>
            <a:cxnLst/>
            <a:rect l="l" t="t" r="r" b="b"/>
            <a:pathLst>
              <a:path w="756284" h="676910">
                <a:moveTo>
                  <a:pt x="586740" y="0"/>
                </a:moveTo>
                <a:lnTo>
                  <a:pt x="169163" y="0"/>
                </a:lnTo>
                <a:lnTo>
                  <a:pt x="0" y="338328"/>
                </a:lnTo>
                <a:lnTo>
                  <a:pt x="169163" y="676656"/>
                </a:lnTo>
                <a:lnTo>
                  <a:pt x="586740" y="676656"/>
                </a:lnTo>
                <a:lnTo>
                  <a:pt x="755903" y="338328"/>
                </a:lnTo>
                <a:lnTo>
                  <a:pt x="586740" y="0"/>
                </a:lnTo>
                <a:close/>
              </a:path>
            </a:pathLst>
          </a:custGeom>
          <a:solidFill>
            <a:srgbClr val="0079D5"/>
          </a:solidFill>
        </p:spPr>
        <p:txBody>
          <a:bodyPr wrap="square" lIns="0" tIns="0" rIns="0" bIns="0" rtlCol="0"/>
          <a:lstStyle/>
          <a:p>
            <a:endParaRPr/>
          </a:p>
        </p:txBody>
      </p:sp>
      <p:sp>
        <p:nvSpPr>
          <p:cNvPr id="46" name="object 46"/>
          <p:cNvSpPr/>
          <p:nvPr/>
        </p:nvSpPr>
        <p:spPr>
          <a:xfrm>
            <a:off x="10556747" y="3721608"/>
            <a:ext cx="756285" cy="676910"/>
          </a:xfrm>
          <a:custGeom>
            <a:avLst/>
            <a:gdLst/>
            <a:ahLst/>
            <a:cxnLst/>
            <a:rect l="l" t="t" r="r" b="b"/>
            <a:pathLst>
              <a:path w="756284" h="676910">
                <a:moveTo>
                  <a:pt x="0" y="338328"/>
                </a:moveTo>
                <a:lnTo>
                  <a:pt x="169163" y="0"/>
                </a:lnTo>
                <a:lnTo>
                  <a:pt x="586740" y="0"/>
                </a:lnTo>
                <a:lnTo>
                  <a:pt x="755903" y="338328"/>
                </a:lnTo>
                <a:lnTo>
                  <a:pt x="586740" y="676656"/>
                </a:lnTo>
                <a:lnTo>
                  <a:pt x="169163" y="676656"/>
                </a:lnTo>
                <a:lnTo>
                  <a:pt x="0" y="338328"/>
                </a:lnTo>
                <a:close/>
              </a:path>
            </a:pathLst>
          </a:custGeom>
          <a:ln w="9144">
            <a:solidFill>
              <a:srgbClr val="FFFFFF"/>
            </a:solidFill>
          </a:ln>
        </p:spPr>
        <p:txBody>
          <a:bodyPr wrap="square" lIns="0" tIns="0" rIns="0" bIns="0" rtlCol="0"/>
          <a:lstStyle/>
          <a:p>
            <a:endParaRPr/>
          </a:p>
        </p:txBody>
      </p:sp>
      <p:sp>
        <p:nvSpPr>
          <p:cNvPr id="47" name="object 47"/>
          <p:cNvSpPr/>
          <p:nvPr/>
        </p:nvSpPr>
        <p:spPr>
          <a:xfrm>
            <a:off x="3139439" y="3733800"/>
            <a:ext cx="1344295" cy="672465"/>
          </a:xfrm>
          <a:custGeom>
            <a:avLst/>
            <a:gdLst/>
            <a:ahLst/>
            <a:cxnLst/>
            <a:rect l="l" t="t" r="r" b="b"/>
            <a:pathLst>
              <a:path w="1344295" h="672464">
                <a:moveTo>
                  <a:pt x="0" y="672083"/>
                </a:moveTo>
                <a:lnTo>
                  <a:pt x="1344167" y="672083"/>
                </a:lnTo>
                <a:lnTo>
                  <a:pt x="1344167" y="0"/>
                </a:lnTo>
                <a:lnTo>
                  <a:pt x="0" y="0"/>
                </a:lnTo>
                <a:lnTo>
                  <a:pt x="0" y="672083"/>
                </a:lnTo>
                <a:close/>
              </a:path>
            </a:pathLst>
          </a:custGeom>
          <a:solidFill>
            <a:srgbClr val="00AF50"/>
          </a:solidFill>
        </p:spPr>
        <p:txBody>
          <a:bodyPr wrap="square" lIns="0" tIns="0" rIns="0" bIns="0" rtlCol="0"/>
          <a:lstStyle/>
          <a:p>
            <a:endParaRPr/>
          </a:p>
        </p:txBody>
      </p:sp>
      <p:sp>
        <p:nvSpPr>
          <p:cNvPr id="48" name="object 48"/>
          <p:cNvSpPr/>
          <p:nvPr/>
        </p:nvSpPr>
        <p:spPr>
          <a:xfrm>
            <a:off x="3508375" y="3979417"/>
            <a:ext cx="608838" cy="186817"/>
          </a:xfrm>
          <a:prstGeom prst="rect">
            <a:avLst/>
          </a:prstGeom>
          <a:blipFill>
            <a:blip r:embed="rId3" cstate="print"/>
            <a:stretch>
              <a:fillRect/>
            </a:stretch>
          </a:blipFill>
        </p:spPr>
        <p:txBody>
          <a:bodyPr wrap="square" lIns="0" tIns="0" rIns="0" bIns="0" rtlCol="0"/>
          <a:lstStyle/>
          <a:p>
            <a:endParaRPr/>
          </a:p>
        </p:txBody>
      </p:sp>
      <p:sp>
        <p:nvSpPr>
          <p:cNvPr id="49" name="object 49"/>
          <p:cNvSpPr txBox="1"/>
          <p:nvPr/>
        </p:nvSpPr>
        <p:spPr>
          <a:xfrm>
            <a:off x="3184905" y="4513021"/>
            <a:ext cx="1326515" cy="445134"/>
          </a:xfrm>
          <a:prstGeom prst="rect">
            <a:avLst/>
          </a:prstGeom>
        </p:spPr>
        <p:txBody>
          <a:bodyPr vert="horz" wrap="square" lIns="0" tIns="15240" rIns="0" bIns="0" rtlCol="0">
            <a:spAutoFit/>
          </a:bodyPr>
          <a:lstStyle/>
          <a:p>
            <a:pPr marL="12700">
              <a:lnSpc>
                <a:spcPct val="100000"/>
              </a:lnSpc>
              <a:spcBef>
                <a:spcPts val="120"/>
              </a:spcBef>
            </a:pPr>
            <a:r>
              <a:rPr sz="1350" spc="5" dirty="0">
                <a:solidFill>
                  <a:srgbClr val="505050"/>
                </a:solidFill>
                <a:latin typeface="Segoe UI"/>
                <a:cs typeface="Segoe UI"/>
              </a:rPr>
              <a:t>i.e. </a:t>
            </a:r>
            <a:r>
              <a:rPr sz="1350" dirty="0">
                <a:solidFill>
                  <a:srgbClr val="505050"/>
                </a:solidFill>
                <a:latin typeface="Segoe UI"/>
                <a:cs typeface="Segoe UI"/>
              </a:rPr>
              <a:t>MVC</a:t>
            </a:r>
            <a:r>
              <a:rPr sz="1350" spc="-15" dirty="0">
                <a:solidFill>
                  <a:srgbClr val="505050"/>
                </a:solidFill>
                <a:latin typeface="Segoe UI"/>
                <a:cs typeface="Segoe UI"/>
              </a:rPr>
              <a:t> </a:t>
            </a:r>
            <a:r>
              <a:rPr sz="1350" spc="5" dirty="0">
                <a:solidFill>
                  <a:srgbClr val="505050"/>
                </a:solidFill>
                <a:latin typeface="Segoe UI"/>
                <a:cs typeface="Segoe UI"/>
              </a:rPr>
              <a:t>app,</a:t>
            </a:r>
            <a:endParaRPr sz="1350">
              <a:latin typeface="Segoe UI"/>
              <a:cs typeface="Segoe UI"/>
            </a:endParaRPr>
          </a:p>
          <a:p>
            <a:pPr marL="12700">
              <a:lnSpc>
                <a:spcPct val="100000"/>
              </a:lnSpc>
              <a:spcBef>
                <a:spcPts val="35"/>
              </a:spcBef>
            </a:pPr>
            <a:r>
              <a:rPr sz="1350" spc="5" dirty="0">
                <a:solidFill>
                  <a:srgbClr val="505050"/>
                </a:solidFill>
                <a:latin typeface="Segoe UI"/>
                <a:cs typeface="Segoe UI"/>
              </a:rPr>
              <a:t>API </a:t>
            </a:r>
            <a:r>
              <a:rPr sz="1350" spc="-5" dirty="0">
                <a:solidFill>
                  <a:srgbClr val="505050"/>
                </a:solidFill>
                <a:latin typeface="Segoe UI"/>
                <a:cs typeface="Segoe UI"/>
              </a:rPr>
              <a:t>Gateway,</a:t>
            </a:r>
            <a:r>
              <a:rPr sz="1350" spc="-50" dirty="0">
                <a:solidFill>
                  <a:srgbClr val="505050"/>
                </a:solidFill>
                <a:latin typeface="Segoe UI"/>
                <a:cs typeface="Segoe UI"/>
              </a:rPr>
              <a:t> </a:t>
            </a:r>
            <a:r>
              <a:rPr sz="1350" dirty="0">
                <a:solidFill>
                  <a:srgbClr val="505050"/>
                </a:solidFill>
                <a:latin typeface="Segoe UI"/>
                <a:cs typeface="Segoe UI"/>
              </a:rPr>
              <a:t>etc.</a:t>
            </a:r>
            <a:endParaRPr sz="1350">
              <a:latin typeface="Segoe UI"/>
              <a:cs typeface="Segoe UI"/>
            </a:endParaRPr>
          </a:p>
        </p:txBody>
      </p:sp>
      <p:sp>
        <p:nvSpPr>
          <p:cNvPr id="50" name="object 50"/>
          <p:cNvSpPr/>
          <p:nvPr/>
        </p:nvSpPr>
        <p:spPr>
          <a:xfrm>
            <a:off x="4484370" y="4053966"/>
            <a:ext cx="1626870" cy="78105"/>
          </a:xfrm>
          <a:custGeom>
            <a:avLst/>
            <a:gdLst/>
            <a:ahLst/>
            <a:cxnLst/>
            <a:rect l="l" t="t" r="r" b="b"/>
            <a:pathLst>
              <a:path w="1626870" h="78104">
                <a:moveTo>
                  <a:pt x="1601004" y="25907"/>
                </a:moveTo>
                <a:lnTo>
                  <a:pt x="1561972" y="25907"/>
                </a:lnTo>
                <a:lnTo>
                  <a:pt x="1562100" y="51815"/>
                </a:lnTo>
                <a:lnTo>
                  <a:pt x="1549103" y="51832"/>
                </a:lnTo>
                <a:lnTo>
                  <a:pt x="1549145" y="77723"/>
                </a:lnTo>
                <a:lnTo>
                  <a:pt x="1626742" y="38734"/>
                </a:lnTo>
                <a:lnTo>
                  <a:pt x="1601004" y="25907"/>
                </a:lnTo>
                <a:close/>
              </a:path>
              <a:path w="1626870" h="78104">
                <a:moveTo>
                  <a:pt x="1549061" y="25924"/>
                </a:moveTo>
                <a:lnTo>
                  <a:pt x="0" y="27939"/>
                </a:lnTo>
                <a:lnTo>
                  <a:pt x="0" y="53847"/>
                </a:lnTo>
                <a:lnTo>
                  <a:pt x="1549103" y="51832"/>
                </a:lnTo>
                <a:lnTo>
                  <a:pt x="1549061" y="25924"/>
                </a:lnTo>
                <a:close/>
              </a:path>
              <a:path w="1626870" h="78104">
                <a:moveTo>
                  <a:pt x="1561972" y="25907"/>
                </a:moveTo>
                <a:lnTo>
                  <a:pt x="1549061" y="25924"/>
                </a:lnTo>
                <a:lnTo>
                  <a:pt x="1549103" y="51832"/>
                </a:lnTo>
                <a:lnTo>
                  <a:pt x="1562100" y="51815"/>
                </a:lnTo>
                <a:lnTo>
                  <a:pt x="1561972" y="25907"/>
                </a:lnTo>
                <a:close/>
              </a:path>
              <a:path w="1626870" h="78104">
                <a:moveTo>
                  <a:pt x="1549018" y="0"/>
                </a:moveTo>
                <a:lnTo>
                  <a:pt x="1549061" y="25924"/>
                </a:lnTo>
                <a:lnTo>
                  <a:pt x="1601004" y="25907"/>
                </a:lnTo>
                <a:lnTo>
                  <a:pt x="1549018" y="0"/>
                </a:lnTo>
                <a:close/>
              </a:path>
            </a:pathLst>
          </a:custGeom>
          <a:solidFill>
            <a:srgbClr val="000000"/>
          </a:solidFill>
        </p:spPr>
        <p:txBody>
          <a:bodyPr wrap="square" lIns="0" tIns="0" rIns="0" bIns="0" rtlCol="0"/>
          <a:lstStyle/>
          <a:p>
            <a:endParaRPr/>
          </a:p>
        </p:txBody>
      </p:sp>
      <p:sp>
        <p:nvSpPr>
          <p:cNvPr id="51" name="object 51"/>
          <p:cNvSpPr txBox="1"/>
          <p:nvPr/>
        </p:nvSpPr>
        <p:spPr>
          <a:xfrm>
            <a:off x="5033898" y="3654933"/>
            <a:ext cx="682625" cy="384810"/>
          </a:xfrm>
          <a:prstGeom prst="rect">
            <a:avLst/>
          </a:prstGeom>
        </p:spPr>
        <p:txBody>
          <a:bodyPr vert="horz" wrap="square" lIns="0" tIns="11430" rIns="0" bIns="0" rtlCol="0">
            <a:spAutoFit/>
          </a:bodyPr>
          <a:lstStyle/>
          <a:p>
            <a:pPr marL="93345" marR="5080" indent="-81280">
              <a:lnSpc>
                <a:spcPct val="102600"/>
              </a:lnSpc>
              <a:spcBef>
                <a:spcPts val="90"/>
              </a:spcBef>
            </a:pPr>
            <a:r>
              <a:rPr sz="1150" spc="10" dirty="0">
                <a:solidFill>
                  <a:srgbClr val="505050"/>
                </a:solidFill>
                <a:latin typeface="Segoe UI"/>
                <a:cs typeface="Segoe UI"/>
              </a:rPr>
              <a:t>Http</a:t>
            </a:r>
            <a:r>
              <a:rPr sz="1150" spc="-65"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request</a:t>
            </a:r>
            <a:endParaRPr sz="1150">
              <a:latin typeface="Segoe UI"/>
              <a:cs typeface="Segoe UI"/>
            </a:endParaRPr>
          </a:p>
        </p:txBody>
      </p:sp>
      <p:sp>
        <p:nvSpPr>
          <p:cNvPr id="52" name="object 52"/>
          <p:cNvSpPr/>
          <p:nvPr/>
        </p:nvSpPr>
        <p:spPr>
          <a:xfrm>
            <a:off x="4484370" y="4148963"/>
            <a:ext cx="1626870" cy="78105"/>
          </a:xfrm>
          <a:custGeom>
            <a:avLst/>
            <a:gdLst/>
            <a:ahLst/>
            <a:cxnLst/>
            <a:rect l="l" t="t" r="r" b="b"/>
            <a:pathLst>
              <a:path w="1626870" h="78104">
                <a:moveTo>
                  <a:pt x="77724" y="0"/>
                </a:moveTo>
                <a:lnTo>
                  <a:pt x="0" y="38862"/>
                </a:lnTo>
                <a:lnTo>
                  <a:pt x="77724" y="77724"/>
                </a:lnTo>
                <a:lnTo>
                  <a:pt x="77724" y="51816"/>
                </a:lnTo>
                <a:lnTo>
                  <a:pt x="64769" y="51816"/>
                </a:lnTo>
                <a:lnTo>
                  <a:pt x="64769" y="25907"/>
                </a:lnTo>
                <a:lnTo>
                  <a:pt x="77724" y="25890"/>
                </a:lnTo>
                <a:lnTo>
                  <a:pt x="77724" y="0"/>
                </a:lnTo>
                <a:close/>
              </a:path>
              <a:path w="1626870" h="78104">
                <a:moveTo>
                  <a:pt x="77724" y="25890"/>
                </a:moveTo>
                <a:lnTo>
                  <a:pt x="64769" y="25907"/>
                </a:lnTo>
                <a:lnTo>
                  <a:pt x="64769" y="51816"/>
                </a:lnTo>
                <a:lnTo>
                  <a:pt x="77724" y="51798"/>
                </a:lnTo>
                <a:lnTo>
                  <a:pt x="77724" y="25890"/>
                </a:lnTo>
                <a:close/>
              </a:path>
              <a:path w="1626870" h="78104">
                <a:moveTo>
                  <a:pt x="77724" y="51798"/>
                </a:moveTo>
                <a:lnTo>
                  <a:pt x="64769" y="51816"/>
                </a:lnTo>
                <a:lnTo>
                  <a:pt x="77724" y="51816"/>
                </a:lnTo>
                <a:close/>
              </a:path>
              <a:path w="1626870" h="78104">
                <a:moveTo>
                  <a:pt x="1626742" y="23749"/>
                </a:moveTo>
                <a:lnTo>
                  <a:pt x="77724" y="25890"/>
                </a:lnTo>
                <a:lnTo>
                  <a:pt x="77724" y="51798"/>
                </a:lnTo>
                <a:lnTo>
                  <a:pt x="1626869" y="49656"/>
                </a:lnTo>
                <a:lnTo>
                  <a:pt x="1626742" y="23749"/>
                </a:lnTo>
                <a:close/>
              </a:path>
            </a:pathLst>
          </a:custGeom>
          <a:solidFill>
            <a:srgbClr val="000000"/>
          </a:solidFill>
        </p:spPr>
        <p:txBody>
          <a:bodyPr wrap="square" lIns="0" tIns="0" rIns="0" bIns="0" rtlCol="0"/>
          <a:lstStyle/>
          <a:p>
            <a:endParaRPr/>
          </a:p>
        </p:txBody>
      </p:sp>
      <p:sp>
        <p:nvSpPr>
          <p:cNvPr id="53" name="object 53"/>
          <p:cNvSpPr txBox="1"/>
          <p:nvPr/>
        </p:nvSpPr>
        <p:spPr>
          <a:xfrm>
            <a:off x="5021326" y="4222496"/>
            <a:ext cx="682625" cy="384810"/>
          </a:xfrm>
          <a:prstGeom prst="rect">
            <a:avLst/>
          </a:prstGeom>
        </p:spPr>
        <p:txBody>
          <a:bodyPr vert="horz" wrap="square" lIns="0" tIns="11430" rIns="0" bIns="0" rtlCol="0">
            <a:spAutoFit/>
          </a:bodyPr>
          <a:lstStyle/>
          <a:p>
            <a:pPr marL="42545" marR="5080" indent="-30480">
              <a:lnSpc>
                <a:spcPct val="102600"/>
              </a:lnSpc>
              <a:spcBef>
                <a:spcPts val="90"/>
              </a:spcBef>
            </a:pPr>
            <a:r>
              <a:rPr sz="1150" spc="10" dirty="0">
                <a:solidFill>
                  <a:srgbClr val="505050"/>
                </a:solidFill>
                <a:latin typeface="Segoe UI"/>
                <a:cs typeface="Segoe UI"/>
              </a:rPr>
              <a:t>Http</a:t>
            </a:r>
            <a:r>
              <a:rPr sz="1150" spc="-65" dirty="0">
                <a:solidFill>
                  <a:srgbClr val="505050"/>
                </a:solidFill>
                <a:latin typeface="Segoe UI"/>
                <a:cs typeface="Segoe UI"/>
              </a:rPr>
              <a:t> </a:t>
            </a:r>
            <a:r>
              <a:rPr sz="1150" spc="5" dirty="0">
                <a:solidFill>
                  <a:srgbClr val="505050"/>
                </a:solidFill>
                <a:latin typeface="Segoe UI"/>
                <a:cs typeface="Segoe UI"/>
              </a:rPr>
              <a:t>sync.  </a:t>
            </a:r>
            <a:r>
              <a:rPr sz="1150" spc="10" dirty="0">
                <a:solidFill>
                  <a:srgbClr val="505050"/>
                </a:solidFill>
                <a:latin typeface="Segoe UI"/>
                <a:cs typeface="Segoe UI"/>
              </a:rPr>
              <a:t>response</a:t>
            </a:r>
            <a:endParaRPr sz="1150">
              <a:latin typeface="Segoe UI"/>
              <a:cs typeface="Segoe UI"/>
            </a:endParaRPr>
          </a:p>
        </p:txBody>
      </p:sp>
      <p:sp>
        <p:nvSpPr>
          <p:cNvPr id="54" name="object 54"/>
          <p:cNvSpPr txBox="1"/>
          <p:nvPr/>
        </p:nvSpPr>
        <p:spPr>
          <a:xfrm>
            <a:off x="6250685" y="3955541"/>
            <a:ext cx="490855"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505050"/>
                </a:solidFill>
                <a:latin typeface="Segoe UI"/>
                <a:cs typeface="Segoe UI"/>
              </a:rPr>
              <a:t>Basket</a:t>
            </a:r>
            <a:endParaRPr sz="1150">
              <a:latin typeface="Segoe UI"/>
              <a:cs typeface="Segoe UI"/>
            </a:endParaRPr>
          </a:p>
        </p:txBody>
      </p:sp>
      <p:sp>
        <p:nvSpPr>
          <p:cNvPr id="55" name="object 55"/>
          <p:cNvSpPr txBox="1"/>
          <p:nvPr/>
        </p:nvSpPr>
        <p:spPr>
          <a:xfrm>
            <a:off x="7652384" y="3957320"/>
            <a:ext cx="655955" cy="205104"/>
          </a:xfrm>
          <a:prstGeom prst="rect">
            <a:avLst/>
          </a:prstGeom>
        </p:spPr>
        <p:txBody>
          <a:bodyPr vert="horz" wrap="square" lIns="0" tIns="15875" rIns="0" bIns="0" rtlCol="0">
            <a:spAutoFit/>
          </a:bodyPr>
          <a:lstStyle/>
          <a:p>
            <a:pPr marL="12700">
              <a:lnSpc>
                <a:spcPct val="100000"/>
              </a:lnSpc>
              <a:spcBef>
                <a:spcPts val="125"/>
              </a:spcBef>
            </a:pPr>
            <a:r>
              <a:rPr sz="1150" b="1" spc="5" dirty="0">
                <a:solidFill>
                  <a:srgbClr val="FFFFFF"/>
                </a:solidFill>
                <a:latin typeface="Segoe UI"/>
                <a:cs typeface="Segoe UI"/>
              </a:rPr>
              <a:t>Ordering</a:t>
            </a:r>
            <a:endParaRPr sz="1150">
              <a:latin typeface="Segoe UI"/>
              <a:cs typeface="Segoe UI"/>
            </a:endParaRPr>
          </a:p>
        </p:txBody>
      </p:sp>
      <p:sp>
        <p:nvSpPr>
          <p:cNvPr id="56" name="object 56"/>
          <p:cNvSpPr txBox="1"/>
          <p:nvPr/>
        </p:nvSpPr>
        <p:spPr>
          <a:xfrm>
            <a:off x="9189846" y="3957320"/>
            <a:ext cx="564515"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FFFFFF"/>
                </a:solidFill>
                <a:latin typeface="Segoe UI"/>
                <a:cs typeface="Segoe UI"/>
              </a:rPr>
              <a:t>Catalog</a:t>
            </a:r>
            <a:endParaRPr sz="1150">
              <a:latin typeface="Segoe UI"/>
              <a:cs typeface="Segoe UI"/>
            </a:endParaRPr>
          </a:p>
        </p:txBody>
      </p:sp>
      <p:sp>
        <p:nvSpPr>
          <p:cNvPr id="57" name="object 57"/>
          <p:cNvSpPr txBox="1"/>
          <p:nvPr/>
        </p:nvSpPr>
        <p:spPr>
          <a:xfrm>
            <a:off x="10737850" y="3937508"/>
            <a:ext cx="426720" cy="205104"/>
          </a:xfrm>
          <a:prstGeom prst="rect">
            <a:avLst/>
          </a:prstGeom>
        </p:spPr>
        <p:txBody>
          <a:bodyPr vert="horz" wrap="square" lIns="0" tIns="15875" rIns="0" bIns="0" rtlCol="0">
            <a:spAutoFit/>
          </a:bodyPr>
          <a:lstStyle/>
          <a:p>
            <a:pPr marL="12700">
              <a:lnSpc>
                <a:spcPct val="100000"/>
              </a:lnSpc>
              <a:spcBef>
                <a:spcPts val="125"/>
              </a:spcBef>
            </a:pPr>
            <a:r>
              <a:rPr sz="1150" b="1" spc="5" dirty="0">
                <a:solidFill>
                  <a:srgbClr val="FFFFFF"/>
                </a:solidFill>
                <a:latin typeface="Segoe UI"/>
                <a:cs typeface="Segoe UI"/>
              </a:rPr>
              <a:t>Other</a:t>
            </a:r>
            <a:endParaRPr sz="1150">
              <a:latin typeface="Segoe UI"/>
              <a:cs typeface="Segoe UI"/>
            </a:endParaRPr>
          </a:p>
        </p:txBody>
      </p:sp>
      <p:sp>
        <p:nvSpPr>
          <p:cNvPr id="58" name="object 58"/>
          <p:cNvSpPr/>
          <p:nvPr/>
        </p:nvSpPr>
        <p:spPr>
          <a:xfrm>
            <a:off x="9832085" y="3505200"/>
            <a:ext cx="908050" cy="619125"/>
          </a:xfrm>
          <a:custGeom>
            <a:avLst/>
            <a:gdLst/>
            <a:ahLst/>
            <a:cxnLst/>
            <a:rect l="l" t="t" r="r" b="b"/>
            <a:pathLst>
              <a:path w="908050" h="619125">
                <a:moveTo>
                  <a:pt x="906490" y="221487"/>
                </a:moveTo>
                <a:lnTo>
                  <a:pt x="880491" y="221487"/>
                </a:lnTo>
                <a:lnTo>
                  <a:pt x="880618" y="222376"/>
                </a:lnTo>
                <a:lnTo>
                  <a:pt x="881634" y="232282"/>
                </a:lnTo>
                <a:lnTo>
                  <a:pt x="881888" y="242062"/>
                </a:lnTo>
                <a:lnTo>
                  <a:pt x="907796" y="241045"/>
                </a:lnTo>
                <a:lnTo>
                  <a:pt x="907415" y="229997"/>
                </a:lnTo>
                <a:lnTo>
                  <a:pt x="906490" y="221487"/>
                </a:lnTo>
                <a:close/>
              </a:path>
              <a:path w="908050" h="619125">
                <a:moveTo>
                  <a:pt x="881507" y="231394"/>
                </a:moveTo>
                <a:lnTo>
                  <a:pt x="881538" y="232282"/>
                </a:lnTo>
                <a:lnTo>
                  <a:pt x="881507" y="231394"/>
                </a:lnTo>
                <a:close/>
              </a:path>
              <a:path w="908050" h="619125">
                <a:moveTo>
                  <a:pt x="880537" y="221924"/>
                </a:moveTo>
                <a:lnTo>
                  <a:pt x="880585" y="222376"/>
                </a:lnTo>
                <a:lnTo>
                  <a:pt x="880537" y="221924"/>
                </a:lnTo>
                <a:close/>
              </a:path>
              <a:path w="908050" h="619125">
                <a:moveTo>
                  <a:pt x="904983" y="211708"/>
                </a:moveTo>
                <a:lnTo>
                  <a:pt x="878713" y="211708"/>
                </a:lnTo>
                <a:lnTo>
                  <a:pt x="880537" y="221924"/>
                </a:lnTo>
                <a:lnTo>
                  <a:pt x="880491" y="221487"/>
                </a:lnTo>
                <a:lnTo>
                  <a:pt x="906490" y="221487"/>
                </a:lnTo>
                <a:lnTo>
                  <a:pt x="906145" y="218312"/>
                </a:lnTo>
                <a:lnTo>
                  <a:pt x="904983" y="211708"/>
                </a:lnTo>
                <a:close/>
              </a:path>
              <a:path w="908050" h="619125">
                <a:moveTo>
                  <a:pt x="869569" y="182625"/>
                </a:moveTo>
                <a:lnTo>
                  <a:pt x="873506" y="192912"/>
                </a:lnTo>
                <a:lnTo>
                  <a:pt x="876554" y="202692"/>
                </a:lnTo>
                <a:lnTo>
                  <a:pt x="878840" y="212470"/>
                </a:lnTo>
                <a:lnTo>
                  <a:pt x="878713" y="211708"/>
                </a:lnTo>
                <a:lnTo>
                  <a:pt x="904983" y="211708"/>
                </a:lnTo>
                <a:lnTo>
                  <a:pt x="904113" y="206756"/>
                </a:lnTo>
                <a:lnTo>
                  <a:pt x="901319" y="195452"/>
                </a:lnTo>
                <a:lnTo>
                  <a:pt x="897890" y="184150"/>
                </a:lnTo>
                <a:lnTo>
                  <a:pt x="897552" y="183261"/>
                </a:lnTo>
                <a:lnTo>
                  <a:pt x="869950" y="183261"/>
                </a:lnTo>
                <a:lnTo>
                  <a:pt x="869569" y="182625"/>
                </a:lnTo>
                <a:close/>
              </a:path>
              <a:path w="908050" h="619125">
                <a:moveTo>
                  <a:pt x="876300" y="201930"/>
                </a:moveTo>
                <a:lnTo>
                  <a:pt x="876483" y="202692"/>
                </a:lnTo>
                <a:lnTo>
                  <a:pt x="876300" y="201930"/>
                </a:lnTo>
                <a:close/>
              </a:path>
              <a:path w="908050" h="619125">
                <a:moveTo>
                  <a:pt x="873252" y="192277"/>
                </a:moveTo>
                <a:lnTo>
                  <a:pt x="873453" y="192912"/>
                </a:lnTo>
                <a:lnTo>
                  <a:pt x="873252" y="192277"/>
                </a:lnTo>
                <a:close/>
              </a:path>
              <a:path w="908050" h="619125">
                <a:moveTo>
                  <a:pt x="893642" y="172974"/>
                </a:moveTo>
                <a:lnTo>
                  <a:pt x="865378" y="172974"/>
                </a:lnTo>
                <a:lnTo>
                  <a:pt x="869950" y="183261"/>
                </a:lnTo>
                <a:lnTo>
                  <a:pt x="897552" y="183261"/>
                </a:lnTo>
                <a:lnTo>
                  <a:pt x="893642" y="172974"/>
                </a:lnTo>
                <a:close/>
              </a:path>
              <a:path w="908050" h="619125">
                <a:moveTo>
                  <a:pt x="884712" y="154050"/>
                </a:moveTo>
                <a:lnTo>
                  <a:pt x="855091" y="154050"/>
                </a:lnTo>
                <a:lnTo>
                  <a:pt x="855472" y="154686"/>
                </a:lnTo>
                <a:lnTo>
                  <a:pt x="860806" y="164083"/>
                </a:lnTo>
                <a:lnTo>
                  <a:pt x="865632" y="173608"/>
                </a:lnTo>
                <a:lnTo>
                  <a:pt x="865378" y="172974"/>
                </a:lnTo>
                <a:lnTo>
                  <a:pt x="893642" y="172974"/>
                </a:lnTo>
                <a:lnTo>
                  <a:pt x="888873" y="162179"/>
                </a:lnTo>
                <a:lnTo>
                  <a:pt x="884712" y="154050"/>
                </a:lnTo>
                <a:close/>
              </a:path>
              <a:path w="908050" h="619125">
                <a:moveTo>
                  <a:pt x="860425" y="163575"/>
                </a:moveTo>
                <a:lnTo>
                  <a:pt x="860688" y="164083"/>
                </a:lnTo>
                <a:lnTo>
                  <a:pt x="860425" y="163575"/>
                </a:lnTo>
                <a:close/>
              </a:path>
              <a:path w="908050" h="619125">
                <a:moveTo>
                  <a:pt x="855314" y="154444"/>
                </a:moveTo>
                <a:lnTo>
                  <a:pt x="855452" y="154686"/>
                </a:lnTo>
                <a:lnTo>
                  <a:pt x="855314" y="154444"/>
                </a:lnTo>
                <a:close/>
              </a:path>
              <a:path w="908050" h="619125">
                <a:moveTo>
                  <a:pt x="879638" y="144906"/>
                </a:moveTo>
                <a:lnTo>
                  <a:pt x="849122" y="144906"/>
                </a:lnTo>
                <a:lnTo>
                  <a:pt x="849630" y="145669"/>
                </a:lnTo>
                <a:lnTo>
                  <a:pt x="855314" y="154444"/>
                </a:lnTo>
                <a:lnTo>
                  <a:pt x="855091" y="154050"/>
                </a:lnTo>
                <a:lnTo>
                  <a:pt x="884712" y="154050"/>
                </a:lnTo>
                <a:lnTo>
                  <a:pt x="883412" y="151511"/>
                </a:lnTo>
                <a:lnTo>
                  <a:pt x="879638" y="144906"/>
                </a:lnTo>
                <a:close/>
              </a:path>
              <a:path w="908050" h="619125">
                <a:moveTo>
                  <a:pt x="849533" y="145540"/>
                </a:moveTo>
                <a:lnTo>
                  <a:pt x="849616" y="145669"/>
                </a:lnTo>
                <a:lnTo>
                  <a:pt x="849533" y="145540"/>
                </a:lnTo>
                <a:close/>
              </a:path>
              <a:path w="908050" h="619125">
                <a:moveTo>
                  <a:pt x="867854" y="126745"/>
                </a:moveTo>
                <a:lnTo>
                  <a:pt x="835406" y="126745"/>
                </a:lnTo>
                <a:lnTo>
                  <a:pt x="836168" y="127635"/>
                </a:lnTo>
                <a:lnTo>
                  <a:pt x="849533" y="145540"/>
                </a:lnTo>
                <a:lnTo>
                  <a:pt x="849122" y="144906"/>
                </a:lnTo>
                <a:lnTo>
                  <a:pt x="879638" y="144906"/>
                </a:lnTo>
                <a:lnTo>
                  <a:pt x="877316" y="140843"/>
                </a:lnTo>
                <a:lnTo>
                  <a:pt x="870712" y="130556"/>
                </a:lnTo>
                <a:lnTo>
                  <a:pt x="867854" y="126745"/>
                </a:lnTo>
                <a:close/>
              </a:path>
              <a:path w="908050" h="619125">
                <a:moveTo>
                  <a:pt x="835601" y="127005"/>
                </a:moveTo>
                <a:lnTo>
                  <a:pt x="836074" y="127635"/>
                </a:lnTo>
                <a:lnTo>
                  <a:pt x="835601" y="127005"/>
                </a:lnTo>
                <a:close/>
              </a:path>
              <a:path w="908050" h="619125">
                <a:moveTo>
                  <a:pt x="835406" y="126745"/>
                </a:moveTo>
                <a:lnTo>
                  <a:pt x="835601" y="127005"/>
                </a:lnTo>
                <a:lnTo>
                  <a:pt x="836168" y="127635"/>
                </a:lnTo>
                <a:lnTo>
                  <a:pt x="835406" y="126745"/>
                </a:lnTo>
                <a:close/>
              </a:path>
              <a:path w="908050" h="619125">
                <a:moveTo>
                  <a:pt x="854933" y="109727"/>
                </a:moveTo>
                <a:lnTo>
                  <a:pt x="820039" y="109727"/>
                </a:lnTo>
                <a:lnTo>
                  <a:pt x="820801" y="110489"/>
                </a:lnTo>
                <a:lnTo>
                  <a:pt x="835601" y="127005"/>
                </a:lnTo>
                <a:lnTo>
                  <a:pt x="835406" y="126745"/>
                </a:lnTo>
                <a:lnTo>
                  <a:pt x="867854" y="126745"/>
                </a:lnTo>
                <a:lnTo>
                  <a:pt x="855853" y="110743"/>
                </a:lnTo>
                <a:lnTo>
                  <a:pt x="854933" y="109727"/>
                </a:lnTo>
                <a:close/>
              </a:path>
              <a:path w="908050" h="619125">
                <a:moveTo>
                  <a:pt x="820337" y="110059"/>
                </a:moveTo>
                <a:lnTo>
                  <a:pt x="820725" y="110489"/>
                </a:lnTo>
                <a:lnTo>
                  <a:pt x="820337" y="110059"/>
                </a:lnTo>
                <a:close/>
              </a:path>
              <a:path w="908050" h="619125">
                <a:moveTo>
                  <a:pt x="820039" y="109727"/>
                </a:moveTo>
                <a:lnTo>
                  <a:pt x="820337" y="110059"/>
                </a:lnTo>
                <a:lnTo>
                  <a:pt x="820801" y="110489"/>
                </a:lnTo>
                <a:lnTo>
                  <a:pt x="820039" y="109727"/>
                </a:lnTo>
                <a:close/>
              </a:path>
              <a:path w="908050" h="619125">
                <a:moveTo>
                  <a:pt x="840559" y="93852"/>
                </a:moveTo>
                <a:lnTo>
                  <a:pt x="802894" y="93852"/>
                </a:lnTo>
                <a:lnTo>
                  <a:pt x="820337" y="110059"/>
                </a:lnTo>
                <a:lnTo>
                  <a:pt x="820039" y="109727"/>
                </a:lnTo>
                <a:lnTo>
                  <a:pt x="854933" y="109727"/>
                </a:lnTo>
                <a:lnTo>
                  <a:pt x="840559" y="93852"/>
                </a:lnTo>
                <a:close/>
              </a:path>
              <a:path w="908050" h="619125">
                <a:moveTo>
                  <a:pt x="800862" y="59309"/>
                </a:moveTo>
                <a:lnTo>
                  <a:pt x="784860" y="79628"/>
                </a:lnTo>
                <a:lnTo>
                  <a:pt x="803656" y="94614"/>
                </a:lnTo>
                <a:lnTo>
                  <a:pt x="802894" y="93852"/>
                </a:lnTo>
                <a:lnTo>
                  <a:pt x="840559" y="93852"/>
                </a:lnTo>
                <a:lnTo>
                  <a:pt x="838835" y="91948"/>
                </a:lnTo>
                <a:lnTo>
                  <a:pt x="820166" y="74549"/>
                </a:lnTo>
                <a:lnTo>
                  <a:pt x="800862" y="59309"/>
                </a:lnTo>
                <a:close/>
              </a:path>
              <a:path w="908050" h="619125">
                <a:moveTo>
                  <a:pt x="628777" y="0"/>
                </a:moveTo>
                <a:lnTo>
                  <a:pt x="589153" y="3937"/>
                </a:lnTo>
                <a:lnTo>
                  <a:pt x="550291" y="14986"/>
                </a:lnTo>
                <a:lnTo>
                  <a:pt x="518922" y="29590"/>
                </a:lnTo>
                <a:lnTo>
                  <a:pt x="531114" y="52450"/>
                </a:lnTo>
                <a:lnTo>
                  <a:pt x="536858" y="49402"/>
                </a:lnTo>
                <a:lnTo>
                  <a:pt x="547981" y="44069"/>
                </a:lnTo>
                <a:lnTo>
                  <a:pt x="559203" y="39370"/>
                </a:lnTo>
                <a:lnTo>
                  <a:pt x="559816" y="39115"/>
                </a:lnTo>
                <a:lnTo>
                  <a:pt x="571246" y="35178"/>
                </a:lnTo>
                <a:lnTo>
                  <a:pt x="571481" y="35178"/>
                </a:lnTo>
                <a:lnTo>
                  <a:pt x="582803" y="31876"/>
                </a:lnTo>
                <a:lnTo>
                  <a:pt x="583160" y="31876"/>
                </a:lnTo>
                <a:lnTo>
                  <a:pt x="593800" y="29463"/>
                </a:lnTo>
                <a:lnTo>
                  <a:pt x="594360" y="29337"/>
                </a:lnTo>
                <a:lnTo>
                  <a:pt x="605438" y="27432"/>
                </a:lnTo>
                <a:lnTo>
                  <a:pt x="605282" y="27432"/>
                </a:lnTo>
                <a:lnTo>
                  <a:pt x="606171" y="27304"/>
                </a:lnTo>
                <a:lnTo>
                  <a:pt x="606513" y="27304"/>
                </a:lnTo>
                <a:lnTo>
                  <a:pt x="617601" y="26162"/>
                </a:lnTo>
                <a:lnTo>
                  <a:pt x="620903" y="26162"/>
                </a:lnTo>
                <a:lnTo>
                  <a:pt x="628978" y="25917"/>
                </a:lnTo>
                <a:lnTo>
                  <a:pt x="628523" y="25908"/>
                </a:lnTo>
                <a:lnTo>
                  <a:pt x="727117" y="25908"/>
                </a:lnTo>
                <a:lnTo>
                  <a:pt x="680974" y="5334"/>
                </a:lnTo>
                <a:lnTo>
                  <a:pt x="641985" y="253"/>
                </a:lnTo>
                <a:lnTo>
                  <a:pt x="628777" y="0"/>
                </a:lnTo>
                <a:close/>
              </a:path>
              <a:path w="908050" h="619125">
                <a:moveTo>
                  <a:pt x="698500" y="36575"/>
                </a:moveTo>
                <a:lnTo>
                  <a:pt x="720725" y="44323"/>
                </a:lnTo>
                <a:lnTo>
                  <a:pt x="723370" y="36702"/>
                </a:lnTo>
                <a:lnTo>
                  <a:pt x="699262" y="36702"/>
                </a:lnTo>
                <a:lnTo>
                  <a:pt x="698500" y="36575"/>
                </a:lnTo>
                <a:close/>
              </a:path>
              <a:path w="908050" h="619125">
                <a:moveTo>
                  <a:pt x="548513" y="43814"/>
                </a:moveTo>
                <a:lnTo>
                  <a:pt x="547878" y="44069"/>
                </a:lnTo>
                <a:lnTo>
                  <a:pt x="548513" y="43814"/>
                </a:lnTo>
                <a:close/>
              </a:path>
              <a:path w="908050" h="619125">
                <a:moveTo>
                  <a:pt x="559912" y="39115"/>
                </a:moveTo>
                <a:lnTo>
                  <a:pt x="559321" y="39321"/>
                </a:lnTo>
                <a:lnTo>
                  <a:pt x="559912" y="39115"/>
                </a:lnTo>
                <a:close/>
              </a:path>
              <a:path w="908050" h="619125">
                <a:moveTo>
                  <a:pt x="724560" y="33274"/>
                </a:moveTo>
                <a:lnTo>
                  <a:pt x="687070" y="33274"/>
                </a:lnTo>
                <a:lnTo>
                  <a:pt x="699262" y="36702"/>
                </a:lnTo>
                <a:lnTo>
                  <a:pt x="723370" y="36702"/>
                </a:lnTo>
                <a:lnTo>
                  <a:pt x="724560" y="33274"/>
                </a:lnTo>
                <a:close/>
              </a:path>
              <a:path w="908050" h="619125">
                <a:moveTo>
                  <a:pt x="571481" y="35178"/>
                </a:moveTo>
                <a:lnTo>
                  <a:pt x="571246" y="35178"/>
                </a:lnTo>
                <a:lnTo>
                  <a:pt x="570611" y="35433"/>
                </a:lnTo>
                <a:lnTo>
                  <a:pt x="571481" y="35178"/>
                </a:lnTo>
                <a:close/>
              </a:path>
              <a:path w="908050" h="619125">
                <a:moveTo>
                  <a:pt x="725442" y="30734"/>
                </a:moveTo>
                <a:lnTo>
                  <a:pt x="675640" y="30734"/>
                </a:lnTo>
                <a:lnTo>
                  <a:pt x="676275" y="30861"/>
                </a:lnTo>
                <a:lnTo>
                  <a:pt x="687832" y="33527"/>
                </a:lnTo>
                <a:lnTo>
                  <a:pt x="687070" y="33274"/>
                </a:lnTo>
                <a:lnTo>
                  <a:pt x="724560" y="33274"/>
                </a:lnTo>
                <a:lnTo>
                  <a:pt x="725442" y="30734"/>
                </a:lnTo>
                <a:close/>
              </a:path>
              <a:path w="908050" h="619125">
                <a:moveTo>
                  <a:pt x="583160" y="31876"/>
                </a:moveTo>
                <a:lnTo>
                  <a:pt x="582803" y="31876"/>
                </a:lnTo>
                <a:lnTo>
                  <a:pt x="582041" y="32130"/>
                </a:lnTo>
                <a:lnTo>
                  <a:pt x="583160" y="31876"/>
                </a:lnTo>
                <a:close/>
              </a:path>
              <a:path w="908050" h="619125">
                <a:moveTo>
                  <a:pt x="675942" y="30803"/>
                </a:moveTo>
                <a:lnTo>
                  <a:pt x="676194" y="30861"/>
                </a:lnTo>
                <a:lnTo>
                  <a:pt x="675942" y="30803"/>
                </a:lnTo>
                <a:close/>
              </a:path>
              <a:path w="908050" h="619125">
                <a:moveTo>
                  <a:pt x="727117" y="25908"/>
                </a:moveTo>
                <a:lnTo>
                  <a:pt x="628978" y="25917"/>
                </a:lnTo>
                <a:lnTo>
                  <a:pt x="640969" y="26162"/>
                </a:lnTo>
                <a:lnTo>
                  <a:pt x="640207" y="26162"/>
                </a:lnTo>
                <a:lnTo>
                  <a:pt x="652653" y="27177"/>
                </a:lnTo>
                <a:lnTo>
                  <a:pt x="652018" y="27177"/>
                </a:lnTo>
                <a:lnTo>
                  <a:pt x="664464" y="28701"/>
                </a:lnTo>
                <a:lnTo>
                  <a:pt x="663829" y="28701"/>
                </a:lnTo>
                <a:lnTo>
                  <a:pt x="675942" y="30803"/>
                </a:lnTo>
                <a:lnTo>
                  <a:pt x="675640" y="30734"/>
                </a:lnTo>
                <a:lnTo>
                  <a:pt x="725442" y="30734"/>
                </a:lnTo>
                <a:lnTo>
                  <a:pt x="727117" y="25908"/>
                </a:lnTo>
                <a:close/>
              </a:path>
              <a:path w="908050" h="619125">
                <a:moveTo>
                  <a:pt x="594044" y="29408"/>
                </a:moveTo>
                <a:lnTo>
                  <a:pt x="593725" y="29463"/>
                </a:lnTo>
                <a:lnTo>
                  <a:pt x="594044" y="29408"/>
                </a:lnTo>
                <a:close/>
              </a:path>
              <a:path w="908050" h="619125">
                <a:moveTo>
                  <a:pt x="594457" y="29337"/>
                </a:moveTo>
                <a:lnTo>
                  <a:pt x="594044" y="29408"/>
                </a:lnTo>
                <a:lnTo>
                  <a:pt x="594457" y="29337"/>
                </a:lnTo>
                <a:close/>
              </a:path>
              <a:path w="908050" h="619125">
                <a:moveTo>
                  <a:pt x="606171" y="27304"/>
                </a:moveTo>
                <a:lnTo>
                  <a:pt x="605282" y="27432"/>
                </a:lnTo>
                <a:lnTo>
                  <a:pt x="605668" y="27392"/>
                </a:lnTo>
                <a:lnTo>
                  <a:pt x="606171" y="27304"/>
                </a:lnTo>
                <a:close/>
              </a:path>
              <a:path w="908050" h="619125">
                <a:moveTo>
                  <a:pt x="605668" y="27392"/>
                </a:moveTo>
                <a:lnTo>
                  <a:pt x="605282" y="27432"/>
                </a:lnTo>
                <a:lnTo>
                  <a:pt x="605438" y="27432"/>
                </a:lnTo>
                <a:lnTo>
                  <a:pt x="605668" y="27392"/>
                </a:lnTo>
                <a:close/>
              </a:path>
              <a:path w="908050" h="619125">
                <a:moveTo>
                  <a:pt x="606513" y="27304"/>
                </a:moveTo>
                <a:lnTo>
                  <a:pt x="606171" y="27304"/>
                </a:lnTo>
                <a:lnTo>
                  <a:pt x="605668" y="27392"/>
                </a:lnTo>
                <a:lnTo>
                  <a:pt x="606513" y="27304"/>
                </a:lnTo>
                <a:close/>
              </a:path>
              <a:path w="908050" h="619125">
                <a:moveTo>
                  <a:pt x="620903" y="26162"/>
                </a:moveTo>
                <a:lnTo>
                  <a:pt x="617601" y="26162"/>
                </a:lnTo>
                <a:lnTo>
                  <a:pt x="616712" y="26288"/>
                </a:lnTo>
                <a:lnTo>
                  <a:pt x="620903" y="26162"/>
                </a:lnTo>
                <a:close/>
              </a:path>
              <a:path w="908050" h="619125">
                <a:moveTo>
                  <a:pt x="453263" y="77470"/>
                </a:moveTo>
                <a:lnTo>
                  <a:pt x="417957" y="115950"/>
                </a:lnTo>
                <a:lnTo>
                  <a:pt x="386461" y="163956"/>
                </a:lnTo>
                <a:lnTo>
                  <a:pt x="368554" y="203200"/>
                </a:lnTo>
                <a:lnTo>
                  <a:pt x="356235" y="244348"/>
                </a:lnTo>
                <a:lnTo>
                  <a:pt x="352806" y="263779"/>
                </a:lnTo>
                <a:lnTo>
                  <a:pt x="378460" y="267462"/>
                </a:lnTo>
                <a:lnTo>
                  <a:pt x="379129" y="262889"/>
                </a:lnTo>
                <a:lnTo>
                  <a:pt x="381514" y="250189"/>
                </a:lnTo>
                <a:lnTo>
                  <a:pt x="381635" y="249555"/>
                </a:lnTo>
                <a:lnTo>
                  <a:pt x="384683" y="236855"/>
                </a:lnTo>
                <a:lnTo>
                  <a:pt x="388301" y="225044"/>
                </a:lnTo>
                <a:lnTo>
                  <a:pt x="392811" y="212217"/>
                </a:lnTo>
                <a:lnTo>
                  <a:pt x="397562" y="200406"/>
                </a:lnTo>
                <a:lnTo>
                  <a:pt x="402994" y="188341"/>
                </a:lnTo>
                <a:lnTo>
                  <a:pt x="409321" y="176149"/>
                </a:lnTo>
                <a:lnTo>
                  <a:pt x="423037" y="153162"/>
                </a:lnTo>
                <a:lnTo>
                  <a:pt x="438023" y="132333"/>
                </a:lnTo>
                <a:lnTo>
                  <a:pt x="438658" y="131444"/>
                </a:lnTo>
                <a:lnTo>
                  <a:pt x="455282" y="112013"/>
                </a:lnTo>
                <a:lnTo>
                  <a:pt x="471550" y="95758"/>
                </a:lnTo>
                <a:lnTo>
                  <a:pt x="453263" y="77470"/>
                </a:lnTo>
                <a:close/>
              </a:path>
              <a:path w="908050" h="619125">
                <a:moveTo>
                  <a:pt x="379222" y="262255"/>
                </a:moveTo>
                <a:lnTo>
                  <a:pt x="379095" y="262889"/>
                </a:lnTo>
                <a:lnTo>
                  <a:pt x="379222" y="262255"/>
                </a:lnTo>
                <a:close/>
              </a:path>
              <a:path w="908050" h="619125">
                <a:moveTo>
                  <a:pt x="381659" y="249555"/>
                </a:moveTo>
                <a:lnTo>
                  <a:pt x="381538" y="250063"/>
                </a:lnTo>
                <a:lnTo>
                  <a:pt x="381659" y="249555"/>
                </a:lnTo>
                <a:close/>
              </a:path>
              <a:path w="908050" h="619125">
                <a:moveTo>
                  <a:pt x="384747" y="236855"/>
                </a:moveTo>
                <a:lnTo>
                  <a:pt x="384556" y="237489"/>
                </a:lnTo>
                <a:lnTo>
                  <a:pt x="384747" y="236855"/>
                </a:lnTo>
                <a:close/>
              </a:path>
              <a:path w="908050" h="619125">
                <a:moveTo>
                  <a:pt x="388493" y="224408"/>
                </a:moveTo>
                <a:lnTo>
                  <a:pt x="388239" y="225044"/>
                </a:lnTo>
                <a:lnTo>
                  <a:pt x="388493" y="224408"/>
                </a:lnTo>
                <a:close/>
              </a:path>
              <a:path w="908050" h="619125">
                <a:moveTo>
                  <a:pt x="392885" y="212217"/>
                </a:moveTo>
                <a:lnTo>
                  <a:pt x="392684" y="212725"/>
                </a:lnTo>
                <a:lnTo>
                  <a:pt x="392885" y="212217"/>
                </a:lnTo>
                <a:close/>
              </a:path>
              <a:path w="908050" h="619125">
                <a:moveTo>
                  <a:pt x="397764" y="199898"/>
                </a:moveTo>
                <a:lnTo>
                  <a:pt x="397510" y="200406"/>
                </a:lnTo>
                <a:lnTo>
                  <a:pt x="397764" y="199898"/>
                </a:lnTo>
                <a:close/>
              </a:path>
              <a:path w="908050" h="619125">
                <a:moveTo>
                  <a:pt x="403152" y="187992"/>
                </a:moveTo>
                <a:lnTo>
                  <a:pt x="402971" y="188341"/>
                </a:lnTo>
                <a:lnTo>
                  <a:pt x="403152" y="187992"/>
                </a:lnTo>
                <a:close/>
              </a:path>
              <a:path w="908050" h="619125">
                <a:moveTo>
                  <a:pt x="409392" y="176149"/>
                </a:moveTo>
                <a:lnTo>
                  <a:pt x="408940" y="176911"/>
                </a:lnTo>
                <a:lnTo>
                  <a:pt x="409392" y="176149"/>
                </a:lnTo>
                <a:close/>
              </a:path>
              <a:path w="908050" h="619125">
                <a:moveTo>
                  <a:pt x="423163" y="153162"/>
                </a:moveTo>
                <a:lnTo>
                  <a:pt x="422529" y="154050"/>
                </a:lnTo>
                <a:lnTo>
                  <a:pt x="423163" y="153162"/>
                </a:lnTo>
                <a:close/>
              </a:path>
              <a:path w="908050" h="619125">
                <a:moveTo>
                  <a:pt x="438778" y="131444"/>
                </a:moveTo>
                <a:lnTo>
                  <a:pt x="438027" y="132328"/>
                </a:lnTo>
                <a:lnTo>
                  <a:pt x="438778" y="131444"/>
                </a:lnTo>
                <a:close/>
              </a:path>
              <a:path w="908050" h="619125">
                <a:moveTo>
                  <a:pt x="455898" y="111289"/>
                </a:moveTo>
                <a:lnTo>
                  <a:pt x="455168" y="112013"/>
                </a:lnTo>
                <a:lnTo>
                  <a:pt x="455898" y="111289"/>
                </a:lnTo>
                <a:close/>
              </a:path>
              <a:path w="908050" h="619125">
                <a:moveTo>
                  <a:pt x="281556" y="488061"/>
                </a:moveTo>
                <a:lnTo>
                  <a:pt x="241808" y="488061"/>
                </a:lnTo>
                <a:lnTo>
                  <a:pt x="241173" y="488569"/>
                </a:lnTo>
                <a:lnTo>
                  <a:pt x="230505" y="496316"/>
                </a:lnTo>
                <a:lnTo>
                  <a:pt x="245745" y="517270"/>
                </a:lnTo>
                <a:lnTo>
                  <a:pt x="257429" y="508762"/>
                </a:lnTo>
                <a:lnTo>
                  <a:pt x="270383" y="498094"/>
                </a:lnTo>
                <a:lnTo>
                  <a:pt x="281556" y="488061"/>
                </a:lnTo>
                <a:close/>
              </a:path>
              <a:path w="908050" h="619125">
                <a:moveTo>
                  <a:pt x="241676" y="488156"/>
                </a:moveTo>
                <a:lnTo>
                  <a:pt x="241112" y="488569"/>
                </a:lnTo>
                <a:lnTo>
                  <a:pt x="241676" y="488156"/>
                </a:lnTo>
                <a:close/>
              </a:path>
              <a:path w="908050" h="619125">
                <a:moveTo>
                  <a:pt x="291560" y="478281"/>
                </a:moveTo>
                <a:lnTo>
                  <a:pt x="253746" y="478281"/>
                </a:lnTo>
                <a:lnTo>
                  <a:pt x="241676" y="488156"/>
                </a:lnTo>
                <a:lnTo>
                  <a:pt x="241808" y="488061"/>
                </a:lnTo>
                <a:lnTo>
                  <a:pt x="281556" y="488061"/>
                </a:lnTo>
                <a:lnTo>
                  <a:pt x="282829" y="486918"/>
                </a:lnTo>
                <a:lnTo>
                  <a:pt x="291560" y="478281"/>
                </a:lnTo>
                <a:close/>
              </a:path>
              <a:path w="908050" h="619125">
                <a:moveTo>
                  <a:pt x="311094" y="457200"/>
                </a:moveTo>
                <a:lnTo>
                  <a:pt x="276098" y="457200"/>
                </a:lnTo>
                <a:lnTo>
                  <a:pt x="264922" y="468249"/>
                </a:lnTo>
                <a:lnTo>
                  <a:pt x="253238" y="478663"/>
                </a:lnTo>
                <a:lnTo>
                  <a:pt x="253746" y="478281"/>
                </a:lnTo>
                <a:lnTo>
                  <a:pt x="291560" y="478281"/>
                </a:lnTo>
                <a:lnTo>
                  <a:pt x="294386" y="475488"/>
                </a:lnTo>
                <a:lnTo>
                  <a:pt x="305562" y="463676"/>
                </a:lnTo>
                <a:lnTo>
                  <a:pt x="311094" y="457200"/>
                </a:lnTo>
                <a:close/>
              </a:path>
              <a:path w="908050" h="619125">
                <a:moveTo>
                  <a:pt x="265303" y="467868"/>
                </a:moveTo>
                <a:lnTo>
                  <a:pt x="264877" y="468249"/>
                </a:lnTo>
                <a:lnTo>
                  <a:pt x="265303" y="467868"/>
                </a:lnTo>
                <a:close/>
              </a:path>
              <a:path w="908050" h="619125">
                <a:moveTo>
                  <a:pt x="336391" y="423291"/>
                </a:moveTo>
                <a:lnTo>
                  <a:pt x="305054" y="423291"/>
                </a:lnTo>
                <a:lnTo>
                  <a:pt x="295656" y="435356"/>
                </a:lnTo>
                <a:lnTo>
                  <a:pt x="286131" y="446658"/>
                </a:lnTo>
                <a:lnTo>
                  <a:pt x="275778" y="457515"/>
                </a:lnTo>
                <a:lnTo>
                  <a:pt x="276098" y="457200"/>
                </a:lnTo>
                <a:lnTo>
                  <a:pt x="311094" y="457200"/>
                </a:lnTo>
                <a:lnTo>
                  <a:pt x="315975" y="451485"/>
                </a:lnTo>
                <a:lnTo>
                  <a:pt x="325755" y="438912"/>
                </a:lnTo>
                <a:lnTo>
                  <a:pt x="334645" y="426085"/>
                </a:lnTo>
                <a:lnTo>
                  <a:pt x="336391" y="423291"/>
                </a:lnTo>
                <a:close/>
              </a:path>
              <a:path w="908050" h="619125">
                <a:moveTo>
                  <a:pt x="286512" y="446150"/>
                </a:moveTo>
                <a:lnTo>
                  <a:pt x="286032" y="446658"/>
                </a:lnTo>
                <a:lnTo>
                  <a:pt x="286512" y="446150"/>
                </a:lnTo>
                <a:close/>
              </a:path>
              <a:path w="908050" h="619125">
                <a:moveTo>
                  <a:pt x="296037" y="434848"/>
                </a:moveTo>
                <a:lnTo>
                  <a:pt x="295610" y="435356"/>
                </a:lnTo>
                <a:lnTo>
                  <a:pt x="296037" y="434848"/>
                </a:lnTo>
                <a:close/>
              </a:path>
              <a:path w="908050" h="619125">
                <a:moveTo>
                  <a:pt x="350388" y="399414"/>
                </a:moveTo>
                <a:lnTo>
                  <a:pt x="320802" y="399414"/>
                </a:lnTo>
                <a:lnTo>
                  <a:pt x="320421" y="400050"/>
                </a:lnTo>
                <a:lnTo>
                  <a:pt x="312928" y="411988"/>
                </a:lnTo>
                <a:lnTo>
                  <a:pt x="304788" y="423632"/>
                </a:lnTo>
                <a:lnTo>
                  <a:pt x="305054" y="423291"/>
                </a:lnTo>
                <a:lnTo>
                  <a:pt x="336391" y="423291"/>
                </a:lnTo>
                <a:lnTo>
                  <a:pt x="342900" y="412876"/>
                </a:lnTo>
                <a:lnTo>
                  <a:pt x="350266" y="399669"/>
                </a:lnTo>
                <a:lnTo>
                  <a:pt x="350388" y="399414"/>
                </a:lnTo>
                <a:close/>
              </a:path>
              <a:path w="908050" h="619125">
                <a:moveTo>
                  <a:pt x="313182" y="411480"/>
                </a:moveTo>
                <a:lnTo>
                  <a:pt x="312831" y="411988"/>
                </a:lnTo>
                <a:lnTo>
                  <a:pt x="313182" y="411480"/>
                </a:lnTo>
                <a:close/>
              </a:path>
              <a:path w="908050" h="619125">
                <a:moveTo>
                  <a:pt x="320552" y="399814"/>
                </a:moveTo>
                <a:lnTo>
                  <a:pt x="320404" y="400050"/>
                </a:lnTo>
                <a:lnTo>
                  <a:pt x="320552" y="399814"/>
                </a:lnTo>
                <a:close/>
              </a:path>
              <a:path w="908050" h="619125">
                <a:moveTo>
                  <a:pt x="356136" y="387476"/>
                </a:moveTo>
                <a:lnTo>
                  <a:pt x="327406" y="387476"/>
                </a:lnTo>
                <a:lnTo>
                  <a:pt x="320552" y="399814"/>
                </a:lnTo>
                <a:lnTo>
                  <a:pt x="320802" y="399414"/>
                </a:lnTo>
                <a:lnTo>
                  <a:pt x="350388" y="399414"/>
                </a:lnTo>
                <a:lnTo>
                  <a:pt x="356136" y="387476"/>
                </a:lnTo>
                <a:close/>
              </a:path>
              <a:path w="908050" h="619125">
                <a:moveTo>
                  <a:pt x="361278" y="375031"/>
                </a:moveTo>
                <a:lnTo>
                  <a:pt x="333375" y="375031"/>
                </a:lnTo>
                <a:lnTo>
                  <a:pt x="327025" y="387985"/>
                </a:lnTo>
                <a:lnTo>
                  <a:pt x="327406" y="387476"/>
                </a:lnTo>
                <a:lnTo>
                  <a:pt x="356136" y="387476"/>
                </a:lnTo>
                <a:lnTo>
                  <a:pt x="356870" y="385952"/>
                </a:lnTo>
                <a:lnTo>
                  <a:pt x="361278" y="375031"/>
                </a:lnTo>
                <a:close/>
              </a:path>
              <a:path w="908050" h="619125">
                <a:moveTo>
                  <a:pt x="365619" y="362712"/>
                </a:moveTo>
                <a:lnTo>
                  <a:pt x="338328" y="362712"/>
                </a:lnTo>
                <a:lnTo>
                  <a:pt x="338074" y="363474"/>
                </a:lnTo>
                <a:lnTo>
                  <a:pt x="332994" y="375793"/>
                </a:lnTo>
                <a:lnTo>
                  <a:pt x="333375" y="375031"/>
                </a:lnTo>
                <a:lnTo>
                  <a:pt x="361278" y="375031"/>
                </a:lnTo>
                <a:lnTo>
                  <a:pt x="362458" y="372110"/>
                </a:lnTo>
                <a:lnTo>
                  <a:pt x="365619" y="362712"/>
                </a:lnTo>
                <a:close/>
              </a:path>
              <a:path w="908050" h="619125">
                <a:moveTo>
                  <a:pt x="338303" y="362772"/>
                </a:moveTo>
                <a:lnTo>
                  <a:pt x="338017" y="363474"/>
                </a:lnTo>
                <a:lnTo>
                  <a:pt x="338303" y="362772"/>
                </a:lnTo>
                <a:close/>
              </a:path>
              <a:path w="908050" h="619125">
                <a:moveTo>
                  <a:pt x="369229" y="350266"/>
                </a:moveTo>
                <a:lnTo>
                  <a:pt x="342392" y="350266"/>
                </a:lnTo>
                <a:lnTo>
                  <a:pt x="342138" y="351155"/>
                </a:lnTo>
                <a:lnTo>
                  <a:pt x="338303" y="362772"/>
                </a:lnTo>
                <a:lnTo>
                  <a:pt x="365619" y="362712"/>
                </a:lnTo>
                <a:lnTo>
                  <a:pt x="367157" y="358139"/>
                </a:lnTo>
                <a:lnTo>
                  <a:pt x="369229" y="350266"/>
                </a:lnTo>
                <a:close/>
              </a:path>
              <a:path w="908050" h="619125">
                <a:moveTo>
                  <a:pt x="342318" y="350491"/>
                </a:moveTo>
                <a:lnTo>
                  <a:pt x="342101" y="351155"/>
                </a:lnTo>
                <a:lnTo>
                  <a:pt x="342318" y="350491"/>
                </a:lnTo>
                <a:close/>
              </a:path>
              <a:path w="908050" h="619125">
                <a:moveTo>
                  <a:pt x="345313" y="339470"/>
                </a:moveTo>
                <a:lnTo>
                  <a:pt x="342318" y="350491"/>
                </a:lnTo>
                <a:lnTo>
                  <a:pt x="342392" y="350266"/>
                </a:lnTo>
                <a:lnTo>
                  <a:pt x="369229" y="350266"/>
                </a:lnTo>
                <a:lnTo>
                  <a:pt x="370332" y="346075"/>
                </a:lnTo>
                <a:lnTo>
                  <a:pt x="345313" y="339470"/>
                </a:lnTo>
                <a:close/>
              </a:path>
              <a:path w="908050" h="619125">
                <a:moveTo>
                  <a:pt x="73025" y="541274"/>
                </a:moveTo>
                <a:lnTo>
                  <a:pt x="0" y="588391"/>
                </a:lnTo>
                <a:lnTo>
                  <a:pt x="81534" y="618617"/>
                </a:lnTo>
                <a:lnTo>
                  <a:pt x="78851" y="594232"/>
                </a:lnTo>
                <a:lnTo>
                  <a:pt x="66294" y="594232"/>
                </a:lnTo>
                <a:lnTo>
                  <a:pt x="62484" y="568579"/>
                </a:lnTo>
                <a:lnTo>
                  <a:pt x="75814" y="566626"/>
                </a:lnTo>
                <a:lnTo>
                  <a:pt x="73025" y="541274"/>
                </a:lnTo>
                <a:close/>
              </a:path>
              <a:path w="908050" h="619125">
                <a:moveTo>
                  <a:pt x="75814" y="566626"/>
                </a:moveTo>
                <a:lnTo>
                  <a:pt x="62484" y="568579"/>
                </a:lnTo>
                <a:lnTo>
                  <a:pt x="66294" y="594232"/>
                </a:lnTo>
                <a:lnTo>
                  <a:pt x="78649" y="592402"/>
                </a:lnTo>
                <a:lnTo>
                  <a:pt x="75814" y="566626"/>
                </a:lnTo>
                <a:close/>
              </a:path>
              <a:path w="908050" h="619125">
                <a:moveTo>
                  <a:pt x="78649" y="592402"/>
                </a:moveTo>
                <a:lnTo>
                  <a:pt x="66294" y="594232"/>
                </a:lnTo>
                <a:lnTo>
                  <a:pt x="78851" y="594232"/>
                </a:lnTo>
                <a:lnTo>
                  <a:pt x="78649" y="592402"/>
                </a:lnTo>
                <a:close/>
              </a:path>
              <a:path w="908050" h="619125">
                <a:moveTo>
                  <a:pt x="81785" y="565751"/>
                </a:moveTo>
                <a:lnTo>
                  <a:pt x="75814" y="566626"/>
                </a:lnTo>
                <a:lnTo>
                  <a:pt x="78649" y="592402"/>
                </a:lnTo>
                <a:lnTo>
                  <a:pt x="86868" y="591185"/>
                </a:lnTo>
                <a:lnTo>
                  <a:pt x="137795" y="575818"/>
                </a:lnTo>
                <a:lnTo>
                  <a:pt x="162197" y="565912"/>
                </a:lnTo>
                <a:lnTo>
                  <a:pt x="81153" y="565912"/>
                </a:lnTo>
                <a:lnTo>
                  <a:pt x="81785" y="565751"/>
                </a:lnTo>
                <a:close/>
              </a:path>
              <a:path w="908050" h="619125">
                <a:moveTo>
                  <a:pt x="82423" y="565657"/>
                </a:moveTo>
                <a:lnTo>
                  <a:pt x="81785" y="565751"/>
                </a:lnTo>
                <a:lnTo>
                  <a:pt x="81153" y="565912"/>
                </a:lnTo>
                <a:lnTo>
                  <a:pt x="82423" y="565657"/>
                </a:lnTo>
                <a:close/>
              </a:path>
              <a:path w="908050" h="619125">
                <a:moveTo>
                  <a:pt x="162779" y="565657"/>
                </a:moveTo>
                <a:lnTo>
                  <a:pt x="82423" y="565657"/>
                </a:lnTo>
                <a:lnTo>
                  <a:pt x="81153" y="565912"/>
                </a:lnTo>
                <a:lnTo>
                  <a:pt x="162197" y="565912"/>
                </a:lnTo>
                <a:lnTo>
                  <a:pt x="162779" y="565657"/>
                </a:lnTo>
                <a:close/>
              </a:path>
              <a:path w="908050" h="619125">
                <a:moveTo>
                  <a:pt x="171603" y="561720"/>
                </a:moveTo>
                <a:lnTo>
                  <a:pt x="97663" y="561720"/>
                </a:lnTo>
                <a:lnTo>
                  <a:pt x="81785" y="565751"/>
                </a:lnTo>
                <a:lnTo>
                  <a:pt x="82423" y="565657"/>
                </a:lnTo>
                <a:lnTo>
                  <a:pt x="162779" y="565657"/>
                </a:lnTo>
                <a:lnTo>
                  <a:pt x="170053" y="562482"/>
                </a:lnTo>
                <a:lnTo>
                  <a:pt x="171603" y="561720"/>
                </a:lnTo>
                <a:close/>
              </a:path>
              <a:path w="908050" h="619125">
                <a:moveTo>
                  <a:pt x="176609" y="556894"/>
                </a:moveTo>
                <a:lnTo>
                  <a:pt x="113411" y="556894"/>
                </a:lnTo>
                <a:lnTo>
                  <a:pt x="97155" y="561848"/>
                </a:lnTo>
                <a:lnTo>
                  <a:pt x="97663" y="561720"/>
                </a:lnTo>
                <a:lnTo>
                  <a:pt x="171603" y="561720"/>
                </a:lnTo>
                <a:lnTo>
                  <a:pt x="177546" y="558800"/>
                </a:lnTo>
                <a:lnTo>
                  <a:pt x="176609" y="556894"/>
                </a:lnTo>
                <a:close/>
              </a:path>
              <a:path w="908050" h="619125">
                <a:moveTo>
                  <a:pt x="129032" y="551433"/>
                </a:moveTo>
                <a:lnTo>
                  <a:pt x="112903" y="557022"/>
                </a:lnTo>
                <a:lnTo>
                  <a:pt x="113411" y="556894"/>
                </a:lnTo>
                <a:lnTo>
                  <a:pt x="176609" y="556894"/>
                </a:lnTo>
                <a:lnTo>
                  <a:pt x="174048" y="551688"/>
                </a:lnTo>
                <a:lnTo>
                  <a:pt x="128524" y="551688"/>
                </a:lnTo>
                <a:lnTo>
                  <a:pt x="129032" y="551433"/>
                </a:lnTo>
                <a:close/>
              </a:path>
              <a:path w="908050" h="619125">
                <a:moveTo>
                  <a:pt x="170987" y="545464"/>
                </a:moveTo>
                <a:lnTo>
                  <a:pt x="144399" y="545464"/>
                </a:lnTo>
                <a:lnTo>
                  <a:pt x="128524" y="551688"/>
                </a:lnTo>
                <a:lnTo>
                  <a:pt x="174048" y="551688"/>
                </a:lnTo>
                <a:lnTo>
                  <a:pt x="170987" y="545464"/>
                </a:lnTo>
                <a:close/>
              </a:path>
              <a:path w="908050" h="619125">
                <a:moveTo>
                  <a:pt x="166116" y="535558"/>
                </a:moveTo>
                <a:lnTo>
                  <a:pt x="158877" y="539114"/>
                </a:lnTo>
                <a:lnTo>
                  <a:pt x="143891" y="545592"/>
                </a:lnTo>
                <a:lnTo>
                  <a:pt x="144399" y="545464"/>
                </a:lnTo>
                <a:lnTo>
                  <a:pt x="170987" y="545464"/>
                </a:lnTo>
                <a:lnTo>
                  <a:pt x="166116" y="535558"/>
                </a:lnTo>
                <a:close/>
              </a:path>
              <a:path w="908050" h="619125">
                <a:moveTo>
                  <a:pt x="159385" y="538861"/>
                </a:moveTo>
                <a:lnTo>
                  <a:pt x="158800" y="539114"/>
                </a:lnTo>
                <a:lnTo>
                  <a:pt x="159385" y="538861"/>
                </a:lnTo>
                <a:close/>
              </a:path>
            </a:pathLst>
          </a:custGeom>
          <a:solidFill>
            <a:srgbClr val="00AF50"/>
          </a:solidFill>
        </p:spPr>
        <p:txBody>
          <a:bodyPr wrap="square" lIns="0" tIns="0" rIns="0" bIns="0" rtlCol="0"/>
          <a:lstStyle/>
          <a:p>
            <a:endParaRPr/>
          </a:p>
        </p:txBody>
      </p:sp>
      <p:sp>
        <p:nvSpPr>
          <p:cNvPr id="59" name="object 59"/>
          <p:cNvSpPr/>
          <p:nvPr/>
        </p:nvSpPr>
        <p:spPr>
          <a:xfrm>
            <a:off x="10229088" y="3447288"/>
            <a:ext cx="298703" cy="228600"/>
          </a:xfrm>
          <a:prstGeom prst="rect">
            <a:avLst/>
          </a:prstGeom>
          <a:blipFill>
            <a:blip r:embed="rId4" cstate="print"/>
            <a:stretch>
              <a:fillRect/>
            </a:stretch>
          </a:blipFill>
        </p:spPr>
        <p:txBody>
          <a:bodyPr wrap="square" lIns="0" tIns="0" rIns="0" bIns="0" rtlCol="0"/>
          <a:lstStyle/>
          <a:p>
            <a:endParaRPr/>
          </a:p>
        </p:txBody>
      </p:sp>
      <p:sp>
        <p:nvSpPr>
          <p:cNvPr id="60" name="object 60"/>
          <p:cNvSpPr/>
          <p:nvPr/>
        </p:nvSpPr>
        <p:spPr>
          <a:xfrm>
            <a:off x="8349233" y="3512820"/>
            <a:ext cx="908050" cy="610235"/>
          </a:xfrm>
          <a:custGeom>
            <a:avLst/>
            <a:gdLst/>
            <a:ahLst/>
            <a:cxnLst/>
            <a:rect l="l" t="t" r="r" b="b"/>
            <a:pathLst>
              <a:path w="908050" h="610235">
                <a:moveTo>
                  <a:pt x="906490" y="221487"/>
                </a:moveTo>
                <a:lnTo>
                  <a:pt x="880491" y="221487"/>
                </a:lnTo>
                <a:lnTo>
                  <a:pt x="880618" y="222376"/>
                </a:lnTo>
                <a:lnTo>
                  <a:pt x="881634" y="232282"/>
                </a:lnTo>
                <a:lnTo>
                  <a:pt x="881888" y="242061"/>
                </a:lnTo>
                <a:lnTo>
                  <a:pt x="907796" y="241045"/>
                </a:lnTo>
                <a:lnTo>
                  <a:pt x="907415" y="229996"/>
                </a:lnTo>
                <a:lnTo>
                  <a:pt x="906490" y="221487"/>
                </a:lnTo>
                <a:close/>
              </a:path>
              <a:path w="908050" h="610235">
                <a:moveTo>
                  <a:pt x="881507" y="231393"/>
                </a:moveTo>
                <a:lnTo>
                  <a:pt x="881538" y="232282"/>
                </a:lnTo>
                <a:lnTo>
                  <a:pt x="881507" y="231393"/>
                </a:lnTo>
                <a:close/>
              </a:path>
              <a:path w="908050" h="610235">
                <a:moveTo>
                  <a:pt x="880537" y="221924"/>
                </a:moveTo>
                <a:lnTo>
                  <a:pt x="880585" y="222376"/>
                </a:lnTo>
                <a:lnTo>
                  <a:pt x="880537" y="221924"/>
                </a:lnTo>
                <a:close/>
              </a:path>
              <a:path w="908050" h="610235">
                <a:moveTo>
                  <a:pt x="904983" y="211708"/>
                </a:moveTo>
                <a:lnTo>
                  <a:pt x="878713" y="211708"/>
                </a:lnTo>
                <a:lnTo>
                  <a:pt x="880537" y="221924"/>
                </a:lnTo>
                <a:lnTo>
                  <a:pt x="880491" y="221487"/>
                </a:lnTo>
                <a:lnTo>
                  <a:pt x="906490" y="221487"/>
                </a:lnTo>
                <a:lnTo>
                  <a:pt x="906145" y="218312"/>
                </a:lnTo>
                <a:lnTo>
                  <a:pt x="904983" y="211708"/>
                </a:lnTo>
                <a:close/>
              </a:path>
              <a:path w="908050" h="610235">
                <a:moveTo>
                  <a:pt x="869569" y="182625"/>
                </a:moveTo>
                <a:lnTo>
                  <a:pt x="873506" y="192912"/>
                </a:lnTo>
                <a:lnTo>
                  <a:pt x="876554" y="202691"/>
                </a:lnTo>
                <a:lnTo>
                  <a:pt x="878840" y="212470"/>
                </a:lnTo>
                <a:lnTo>
                  <a:pt x="878713" y="211708"/>
                </a:lnTo>
                <a:lnTo>
                  <a:pt x="904983" y="211708"/>
                </a:lnTo>
                <a:lnTo>
                  <a:pt x="904113" y="206755"/>
                </a:lnTo>
                <a:lnTo>
                  <a:pt x="901319" y="195452"/>
                </a:lnTo>
                <a:lnTo>
                  <a:pt x="897890" y="184149"/>
                </a:lnTo>
                <a:lnTo>
                  <a:pt x="897552" y="183260"/>
                </a:lnTo>
                <a:lnTo>
                  <a:pt x="869950" y="183260"/>
                </a:lnTo>
                <a:lnTo>
                  <a:pt x="869569" y="182625"/>
                </a:lnTo>
                <a:close/>
              </a:path>
              <a:path w="908050" h="610235">
                <a:moveTo>
                  <a:pt x="876300" y="201929"/>
                </a:moveTo>
                <a:lnTo>
                  <a:pt x="876483" y="202691"/>
                </a:lnTo>
                <a:lnTo>
                  <a:pt x="876300" y="201929"/>
                </a:lnTo>
                <a:close/>
              </a:path>
              <a:path w="908050" h="610235">
                <a:moveTo>
                  <a:pt x="873251" y="192277"/>
                </a:moveTo>
                <a:lnTo>
                  <a:pt x="873453" y="192912"/>
                </a:lnTo>
                <a:lnTo>
                  <a:pt x="873251" y="192277"/>
                </a:lnTo>
                <a:close/>
              </a:path>
              <a:path w="908050" h="610235">
                <a:moveTo>
                  <a:pt x="893642" y="172973"/>
                </a:moveTo>
                <a:lnTo>
                  <a:pt x="865377" y="172973"/>
                </a:lnTo>
                <a:lnTo>
                  <a:pt x="869950" y="183260"/>
                </a:lnTo>
                <a:lnTo>
                  <a:pt x="897552" y="183260"/>
                </a:lnTo>
                <a:lnTo>
                  <a:pt x="893642" y="172973"/>
                </a:lnTo>
                <a:close/>
              </a:path>
              <a:path w="908050" h="610235">
                <a:moveTo>
                  <a:pt x="884712" y="154050"/>
                </a:moveTo>
                <a:lnTo>
                  <a:pt x="855091" y="154050"/>
                </a:lnTo>
                <a:lnTo>
                  <a:pt x="855472" y="154685"/>
                </a:lnTo>
                <a:lnTo>
                  <a:pt x="860806" y="164083"/>
                </a:lnTo>
                <a:lnTo>
                  <a:pt x="865632" y="173608"/>
                </a:lnTo>
                <a:lnTo>
                  <a:pt x="865377" y="172973"/>
                </a:lnTo>
                <a:lnTo>
                  <a:pt x="893642" y="172973"/>
                </a:lnTo>
                <a:lnTo>
                  <a:pt x="888873" y="162178"/>
                </a:lnTo>
                <a:lnTo>
                  <a:pt x="884712" y="154050"/>
                </a:lnTo>
                <a:close/>
              </a:path>
              <a:path w="908050" h="610235">
                <a:moveTo>
                  <a:pt x="860425" y="163575"/>
                </a:moveTo>
                <a:lnTo>
                  <a:pt x="860688" y="164083"/>
                </a:lnTo>
                <a:lnTo>
                  <a:pt x="860425" y="163575"/>
                </a:lnTo>
                <a:close/>
              </a:path>
              <a:path w="908050" h="610235">
                <a:moveTo>
                  <a:pt x="855314" y="154444"/>
                </a:moveTo>
                <a:lnTo>
                  <a:pt x="855452" y="154685"/>
                </a:lnTo>
                <a:lnTo>
                  <a:pt x="855314" y="154444"/>
                </a:lnTo>
                <a:close/>
              </a:path>
              <a:path w="908050" h="610235">
                <a:moveTo>
                  <a:pt x="879638" y="144906"/>
                </a:moveTo>
                <a:lnTo>
                  <a:pt x="849122" y="144906"/>
                </a:lnTo>
                <a:lnTo>
                  <a:pt x="849630" y="145668"/>
                </a:lnTo>
                <a:lnTo>
                  <a:pt x="855314" y="154444"/>
                </a:lnTo>
                <a:lnTo>
                  <a:pt x="855091" y="154050"/>
                </a:lnTo>
                <a:lnTo>
                  <a:pt x="884712" y="154050"/>
                </a:lnTo>
                <a:lnTo>
                  <a:pt x="883412" y="151510"/>
                </a:lnTo>
                <a:lnTo>
                  <a:pt x="879638" y="144906"/>
                </a:lnTo>
                <a:close/>
              </a:path>
              <a:path w="908050" h="610235">
                <a:moveTo>
                  <a:pt x="849533" y="145540"/>
                </a:moveTo>
                <a:lnTo>
                  <a:pt x="849616" y="145668"/>
                </a:lnTo>
                <a:lnTo>
                  <a:pt x="849533" y="145540"/>
                </a:lnTo>
                <a:close/>
              </a:path>
              <a:path w="908050" h="610235">
                <a:moveTo>
                  <a:pt x="867854" y="126745"/>
                </a:moveTo>
                <a:lnTo>
                  <a:pt x="835406" y="126745"/>
                </a:lnTo>
                <a:lnTo>
                  <a:pt x="836168" y="127634"/>
                </a:lnTo>
                <a:lnTo>
                  <a:pt x="849533" y="145540"/>
                </a:lnTo>
                <a:lnTo>
                  <a:pt x="849122" y="144906"/>
                </a:lnTo>
                <a:lnTo>
                  <a:pt x="879638" y="144906"/>
                </a:lnTo>
                <a:lnTo>
                  <a:pt x="877316" y="140842"/>
                </a:lnTo>
                <a:lnTo>
                  <a:pt x="870712" y="130555"/>
                </a:lnTo>
                <a:lnTo>
                  <a:pt x="867854" y="126745"/>
                </a:lnTo>
                <a:close/>
              </a:path>
              <a:path w="908050" h="610235">
                <a:moveTo>
                  <a:pt x="835601" y="127005"/>
                </a:moveTo>
                <a:lnTo>
                  <a:pt x="836074" y="127634"/>
                </a:lnTo>
                <a:lnTo>
                  <a:pt x="835601" y="127005"/>
                </a:lnTo>
                <a:close/>
              </a:path>
              <a:path w="908050" h="610235">
                <a:moveTo>
                  <a:pt x="835406" y="126745"/>
                </a:moveTo>
                <a:lnTo>
                  <a:pt x="835601" y="127005"/>
                </a:lnTo>
                <a:lnTo>
                  <a:pt x="836168" y="127634"/>
                </a:lnTo>
                <a:lnTo>
                  <a:pt x="835406" y="126745"/>
                </a:lnTo>
                <a:close/>
              </a:path>
              <a:path w="908050" h="610235">
                <a:moveTo>
                  <a:pt x="854933" y="109727"/>
                </a:moveTo>
                <a:lnTo>
                  <a:pt x="820039" y="109727"/>
                </a:lnTo>
                <a:lnTo>
                  <a:pt x="820801" y="110489"/>
                </a:lnTo>
                <a:lnTo>
                  <a:pt x="835601" y="127005"/>
                </a:lnTo>
                <a:lnTo>
                  <a:pt x="835406" y="126745"/>
                </a:lnTo>
                <a:lnTo>
                  <a:pt x="867854" y="126745"/>
                </a:lnTo>
                <a:lnTo>
                  <a:pt x="855852" y="110743"/>
                </a:lnTo>
                <a:lnTo>
                  <a:pt x="854933" y="109727"/>
                </a:lnTo>
                <a:close/>
              </a:path>
              <a:path w="908050" h="610235">
                <a:moveTo>
                  <a:pt x="820337" y="110059"/>
                </a:moveTo>
                <a:lnTo>
                  <a:pt x="820725" y="110489"/>
                </a:lnTo>
                <a:lnTo>
                  <a:pt x="820337" y="110059"/>
                </a:lnTo>
                <a:close/>
              </a:path>
              <a:path w="908050" h="610235">
                <a:moveTo>
                  <a:pt x="820039" y="109727"/>
                </a:moveTo>
                <a:lnTo>
                  <a:pt x="820337" y="110059"/>
                </a:lnTo>
                <a:lnTo>
                  <a:pt x="820801" y="110489"/>
                </a:lnTo>
                <a:lnTo>
                  <a:pt x="820039" y="109727"/>
                </a:lnTo>
                <a:close/>
              </a:path>
              <a:path w="908050" h="610235">
                <a:moveTo>
                  <a:pt x="840559" y="93852"/>
                </a:moveTo>
                <a:lnTo>
                  <a:pt x="802894" y="93852"/>
                </a:lnTo>
                <a:lnTo>
                  <a:pt x="820337" y="110059"/>
                </a:lnTo>
                <a:lnTo>
                  <a:pt x="820039" y="109727"/>
                </a:lnTo>
                <a:lnTo>
                  <a:pt x="854933" y="109727"/>
                </a:lnTo>
                <a:lnTo>
                  <a:pt x="840559" y="93852"/>
                </a:lnTo>
                <a:close/>
              </a:path>
              <a:path w="908050" h="610235">
                <a:moveTo>
                  <a:pt x="800862" y="59308"/>
                </a:moveTo>
                <a:lnTo>
                  <a:pt x="784860" y="79628"/>
                </a:lnTo>
                <a:lnTo>
                  <a:pt x="803656" y="94614"/>
                </a:lnTo>
                <a:lnTo>
                  <a:pt x="802894" y="93852"/>
                </a:lnTo>
                <a:lnTo>
                  <a:pt x="840559" y="93852"/>
                </a:lnTo>
                <a:lnTo>
                  <a:pt x="838835" y="91947"/>
                </a:lnTo>
                <a:lnTo>
                  <a:pt x="820166" y="74549"/>
                </a:lnTo>
                <a:lnTo>
                  <a:pt x="800862" y="59308"/>
                </a:lnTo>
                <a:close/>
              </a:path>
              <a:path w="908050" h="610235">
                <a:moveTo>
                  <a:pt x="628776" y="0"/>
                </a:moveTo>
                <a:lnTo>
                  <a:pt x="589152" y="3809"/>
                </a:lnTo>
                <a:lnTo>
                  <a:pt x="550418" y="14858"/>
                </a:lnTo>
                <a:lnTo>
                  <a:pt x="518922" y="29209"/>
                </a:lnTo>
                <a:lnTo>
                  <a:pt x="530860" y="52069"/>
                </a:lnTo>
                <a:lnTo>
                  <a:pt x="536721" y="49021"/>
                </a:lnTo>
                <a:lnTo>
                  <a:pt x="537210" y="48767"/>
                </a:lnTo>
                <a:lnTo>
                  <a:pt x="547963" y="43814"/>
                </a:lnTo>
                <a:lnTo>
                  <a:pt x="547751" y="43814"/>
                </a:lnTo>
                <a:lnTo>
                  <a:pt x="559816" y="38988"/>
                </a:lnTo>
                <a:lnTo>
                  <a:pt x="570880" y="35178"/>
                </a:lnTo>
                <a:lnTo>
                  <a:pt x="570484" y="35178"/>
                </a:lnTo>
                <a:lnTo>
                  <a:pt x="582676" y="31750"/>
                </a:lnTo>
                <a:lnTo>
                  <a:pt x="583160" y="31750"/>
                </a:lnTo>
                <a:lnTo>
                  <a:pt x="593800" y="29337"/>
                </a:lnTo>
                <a:lnTo>
                  <a:pt x="594360" y="29209"/>
                </a:lnTo>
                <a:lnTo>
                  <a:pt x="594494" y="29209"/>
                </a:lnTo>
                <a:lnTo>
                  <a:pt x="606044" y="27304"/>
                </a:lnTo>
                <a:lnTo>
                  <a:pt x="606513" y="27304"/>
                </a:lnTo>
                <a:lnTo>
                  <a:pt x="617601" y="26162"/>
                </a:lnTo>
                <a:lnTo>
                  <a:pt x="620902" y="26162"/>
                </a:lnTo>
                <a:lnTo>
                  <a:pt x="628978" y="25917"/>
                </a:lnTo>
                <a:lnTo>
                  <a:pt x="628523" y="25907"/>
                </a:lnTo>
                <a:lnTo>
                  <a:pt x="727117" y="25907"/>
                </a:lnTo>
                <a:lnTo>
                  <a:pt x="729234" y="19812"/>
                </a:lnTo>
                <a:lnTo>
                  <a:pt x="680974" y="5333"/>
                </a:lnTo>
                <a:lnTo>
                  <a:pt x="641985" y="253"/>
                </a:lnTo>
                <a:lnTo>
                  <a:pt x="628776" y="0"/>
                </a:lnTo>
                <a:close/>
              </a:path>
              <a:path w="908050" h="610235">
                <a:moveTo>
                  <a:pt x="537251" y="48767"/>
                </a:moveTo>
                <a:lnTo>
                  <a:pt x="536878" y="48940"/>
                </a:lnTo>
                <a:lnTo>
                  <a:pt x="537251" y="48767"/>
                </a:lnTo>
                <a:close/>
              </a:path>
              <a:path w="908050" h="610235">
                <a:moveTo>
                  <a:pt x="698500" y="36575"/>
                </a:moveTo>
                <a:lnTo>
                  <a:pt x="720725" y="44322"/>
                </a:lnTo>
                <a:lnTo>
                  <a:pt x="723370" y="36702"/>
                </a:lnTo>
                <a:lnTo>
                  <a:pt x="699262" y="36702"/>
                </a:lnTo>
                <a:lnTo>
                  <a:pt x="698500" y="36575"/>
                </a:lnTo>
                <a:close/>
              </a:path>
              <a:path w="908050" h="610235">
                <a:moveTo>
                  <a:pt x="548513" y="43560"/>
                </a:moveTo>
                <a:lnTo>
                  <a:pt x="547751" y="43814"/>
                </a:lnTo>
                <a:lnTo>
                  <a:pt x="547963" y="43814"/>
                </a:lnTo>
                <a:lnTo>
                  <a:pt x="548513" y="43560"/>
                </a:lnTo>
                <a:close/>
              </a:path>
              <a:path w="908050" h="610235">
                <a:moveTo>
                  <a:pt x="559912" y="38988"/>
                </a:moveTo>
                <a:lnTo>
                  <a:pt x="559181" y="39242"/>
                </a:lnTo>
                <a:lnTo>
                  <a:pt x="559912" y="38988"/>
                </a:lnTo>
                <a:close/>
              </a:path>
              <a:path w="908050" h="610235">
                <a:moveTo>
                  <a:pt x="724560" y="33274"/>
                </a:moveTo>
                <a:lnTo>
                  <a:pt x="687070" y="33274"/>
                </a:lnTo>
                <a:lnTo>
                  <a:pt x="699262" y="36702"/>
                </a:lnTo>
                <a:lnTo>
                  <a:pt x="723370" y="36702"/>
                </a:lnTo>
                <a:lnTo>
                  <a:pt x="724560" y="33274"/>
                </a:lnTo>
                <a:close/>
              </a:path>
              <a:path w="908050" h="610235">
                <a:moveTo>
                  <a:pt x="571246" y="35051"/>
                </a:moveTo>
                <a:lnTo>
                  <a:pt x="570484" y="35178"/>
                </a:lnTo>
                <a:lnTo>
                  <a:pt x="570880" y="35178"/>
                </a:lnTo>
                <a:lnTo>
                  <a:pt x="571246" y="35051"/>
                </a:lnTo>
                <a:close/>
              </a:path>
              <a:path w="908050" h="610235">
                <a:moveTo>
                  <a:pt x="725442" y="30733"/>
                </a:moveTo>
                <a:lnTo>
                  <a:pt x="675640" y="30733"/>
                </a:lnTo>
                <a:lnTo>
                  <a:pt x="676275" y="30860"/>
                </a:lnTo>
                <a:lnTo>
                  <a:pt x="687832" y="33527"/>
                </a:lnTo>
                <a:lnTo>
                  <a:pt x="687070" y="33274"/>
                </a:lnTo>
                <a:lnTo>
                  <a:pt x="724560" y="33274"/>
                </a:lnTo>
                <a:lnTo>
                  <a:pt x="725442" y="30733"/>
                </a:lnTo>
                <a:close/>
              </a:path>
              <a:path w="908050" h="610235">
                <a:moveTo>
                  <a:pt x="583160" y="31750"/>
                </a:moveTo>
                <a:lnTo>
                  <a:pt x="582676" y="31750"/>
                </a:lnTo>
                <a:lnTo>
                  <a:pt x="582041" y="32003"/>
                </a:lnTo>
                <a:lnTo>
                  <a:pt x="583160" y="31750"/>
                </a:lnTo>
                <a:close/>
              </a:path>
              <a:path w="908050" h="610235">
                <a:moveTo>
                  <a:pt x="675942" y="30803"/>
                </a:moveTo>
                <a:lnTo>
                  <a:pt x="676194" y="30860"/>
                </a:lnTo>
                <a:lnTo>
                  <a:pt x="675942" y="30803"/>
                </a:lnTo>
                <a:close/>
              </a:path>
              <a:path w="908050" h="610235">
                <a:moveTo>
                  <a:pt x="727117" y="25907"/>
                </a:moveTo>
                <a:lnTo>
                  <a:pt x="628978" y="25917"/>
                </a:lnTo>
                <a:lnTo>
                  <a:pt x="640969" y="26162"/>
                </a:lnTo>
                <a:lnTo>
                  <a:pt x="640207" y="26162"/>
                </a:lnTo>
                <a:lnTo>
                  <a:pt x="652652" y="27177"/>
                </a:lnTo>
                <a:lnTo>
                  <a:pt x="652018" y="27177"/>
                </a:lnTo>
                <a:lnTo>
                  <a:pt x="664464" y="28701"/>
                </a:lnTo>
                <a:lnTo>
                  <a:pt x="663829" y="28701"/>
                </a:lnTo>
                <a:lnTo>
                  <a:pt x="675942" y="30803"/>
                </a:lnTo>
                <a:lnTo>
                  <a:pt x="675640" y="30733"/>
                </a:lnTo>
                <a:lnTo>
                  <a:pt x="725442" y="30733"/>
                </a:lnTo>
                <a:lnTo>
                  <a:pt x="727117" y="25907"/>
                </a:lnTo>
                <a:close/>
              </a:path>
              <a:path w="908050" h="610235">
                <a:moveTo>
                  <a:pt x="594494" y="29209"/>
                </a:moveTo>
                <a:lnTo>
                  <a:pt x="594360" y="29209"/>
                </a:lnTo>
                <a:lnTo>
                  <a:pt x="594000" y="29291"/>
                </a:lnTo>
                <a:lnTo>
                  <a:pt x="594494" y="29209"/>
                </a:lnTo>
                <a:close/>
              </a:path>
              <a:path w="908050" h="610235">
                <a:moveTo>
                  <a:pt x="606513" y="27304"/>
                </a:moveTo>
                <a:lnTo>
                  <a:pt x="606044" y="27304"/>
                </a:lnTo>
                <a:lnTo>
                  <a:pt x="605282" y="27431"/>
                </a:lnTo>
                <a:lnTo>
                  <a:pt x="606513" y="27304"/>
                </a:lnTo>
                <a:close/>
              </a:path>
              <a:path w="908050" h="610235">
                <a:moveTo>
                  <a:pt x="620902" y="26162"/>
                </a:moveTo>
                <a:lnTo>
                  <a:pt x="617601" y="26162"/>
                </a:lnTo>
                <a:lnTo>
                  <a:pt x="616712" y="26288"/>
                </a:lnTo>
                <a:lnTo>
                  <a:pt x="620902" y="26162"/>
                </a:lnTo>
                <a:close/>
              </a:path>
              <a:path w="908050" h="610235">
                <a:moveTo>
                  <a:pt x="452882" y="76707"/>
                </a:moveTo>
                <a:lnTo>
                  <a:pt x="417957" y="114299"/>
                </a:lnTo>
                <a:lnTo>
                  <a:pt x="386461" y="161543"/>
                </a:lnTo>
                <a:lnTo>
                  <a:pt x="368554" y="200278"/>
                </a:lnTo>
                <a:lnTo>
                  <a:pt x="356235" y="240791"/>
                </a:lnTo>
                <a:lnTo>
                  <a:pt x="352425" y="262889"/>
                </a:lnTo>
                <a:lnTo>
                  <a:pt x="377951" y="266572"/>
                </a:lnTo>
                <a:lnTo>
                  <a:pt x="379095" y="258698"/>
                </a:lnTo>
                <a:lnTo>
                  <a:pt x="381512" y="246760"/>
                </a:lnTo>
                <a:lnTo>
                  <a:pt x="381635" y="246125"/>
                </a:lnTo>
                <a:lnTo>
                  <a:pt x="384683" y="233679"/>
                </a:lnTo>
                <a:lnTo>
                  <a:pt x="388298" y="222122"/>
                </a:lnTo>
                <a:lnTo>
                  <a:pt x="392584" y="209930"/>
                </a:lnTo>
                <a:lnTo>
                  <a:pt x="397553" y="197865"/>
                </a:lnTo>
                <a:lnTo>
                  <a:pt x="403225" y="185419"/>
                </a:lnTo>
                <a:lnTo>
                  <a:pt x="408924" y="174624"/>
                </a:lnTo>
                <a:lnTo>
                  <a:pt x="422495" y="152145"/>
                </a:lnTo>
                <a:lnTo>
                  <a:pt x="438658" y="129920"/>
                </a:lnTo>
                <a:lnTo>
                  <a:pt x="438787" y="129920"/>
                </a:lnTo>
                <a:lnTo>
                  <a:pt x="455274" y="110743"/>
                </a:lnTo>
                <a:lnTo>
                  <a:pt x="471043" y="95122"/>
                </a:lnTo>
                <a:lnTo>
                  <a:pt x="452882" y="76707"/>
                </a:lnTo>
                <a:close/>
              </a:path>
              <a:path w="908050" h="610235">
                <a:moveTo>
                  <a:pt x="379217" y="258698"/>
                </a:moveTo>
                <a:lnTo>
                  <a:pt x="379095" y="259333"/>
                </a:lnTo>
                <a:lnTo>
                  <a:pt x="379217" y="258698"/>
                </a:lnTo>
                <a:close/>
              </a:path>
              <a:path w="908050" h="610235">
                <a:moveTo>
                  <a:pt x="381662" y="246125"/>
                </a:moveTo>
                <a:lnTo>
                  <a:pt x="381531" y="246664"/>
                </a:lnTo>
                <a:lnTo>
                  <a:pt x="381662" y="246125"/>
                </a:lnTo>
                <a:close/>
              </a:path>
              <a:path w="908050" h="610235">
                <a:moveTo>
                  <a:pt x="384750" y="233679"/>
                </a:moveTo>
                <a:lnTo>
                  <a:pt x="384556" y="234314"/>
                </a:lnTo>
                <a:lnTo>
                  <a:pt x="384750" y="233679"/>
                </a:lnTo>
                <a:close/>
              </a:path>
              <a:path w="908050" h="610235">
                <a:moveTo>
                  <a:pt x="388493" y="221487"/>
                </a:moveTo>
                <a:lnTo>
                  <a:pt x="388239" y="222122"/>
                </a:lnTo>
                <a:lnTo>
                  <a:pt x="388493" y="221487"/>
                </a:lnTo>
                <a:close/>
              </a:path>
              <a:path w="908050" h="610235">
                <a:moveTo>
                  <a:pt x="392755" y="209451"/>
                </a:moveTo>
                <a:lnTo>
                  <a:pt x="392557" y="209930"/>
                </a:lnTo>
                <a:lnTo>
                  <a:pt x="392755" y="209451"/>
                </a:lnTo>
                <a:close/>
              </a:path>
              <a:path w="908050" h="610235">
                <a:moveTo>
                  <a:pt x="397764" y="197357"/>
                </a:moveTo>
                <a:lnTo>
                  <a:pt x="397510" y="197865"/>
                </a:lnTo>
                <a:lnTo>
                  <a:pt x="397764" y="197357"/>
                </a:lnTo>
                <a:close/>
              </a:path>
              <a:path w="908050" h="610235">
                <a:moveTo>
                  <a:pt x="403301" y="185419"/>
                </a:moveTo>
                <a:lnTo>
                  <a:pt x="402971" y="186054"/>
                </a:lnTo>
                <a:lnTo>
                  <a:pt x="403301" y="185419"/>
                </a:lnTo>
                <a:close/>
              </a:path>
              <a:path w="908050" h="610235">
                <a:moveTo>
                  <a:pt x="409321" y="173862"/>
                </a:moveTo>
                <a:lnTo>
                  <a:pt x="408813" y="174624"/>
                </a:lnTo>
                <a:lnTo>
                  <a:pt x="409321" y="173862"/>
                </a:lnTo>
                <a:close/>
              </a:path>
              <a:path w="908050" h="610235">
                <a:moveTo>
                  <a:pt x="422961" y="151381"/>
                </a:moveTo>
                <a:lnTo>
                  <a:pt x="422401" y="152145"/>
                </a:lnTo>
                <a:lnTo>
                  <a:pt x="422961" y="151381"/>
                </a:lnTo>
                <a:close/>
              </a:path>
              <a:path w="908050" h="610235">
                <a:moveTo>
                  <a:pt x="438787" y="129920"/>
                </a:moveTo>
                <a:lnTo>
                  <a:pt x="438658" y="129920"/>
                </a:lnTo>
                <a:lnTo>
                  <a:pt x="438023" y="130809"/>
                </a:lnTo>
                <a:lnTo>
                  <a:pt x="438787" y="129920"/>
                </a:lnTo>
                <a:close/>
              </a:path>
              <a:path w="908050" h="610235">
                <a:moveTo>
                  <a:pt x="455861" y="110061"/>
                </a:moveTo>
                <a:lnTo>
                  <a:pt x="455168" y="110743"/>
                </a:lnTo>
                <a:lnTo>
                  <a:pt x="455861" y="110061"/>
                </a:lnTo>
                <a:close/>
              </a:path>
              <a:path w="908050" h="610235">
                <a:moveTo>
                  <a:pt x="281985" y="480821"/>
                </a:moveTo>
                <a:lnTo>
                  <a:pt x="241935" y="480821"/>
                </a:lnTo>
                <a:lnTo>
                  <a:pt x="241300" y="481329"/>
                </a:lnTo>
                <a:lnTo>
                  <a:pt x="225806" y="492505"/>
                </a:lnTo>
                <a:lnTo>
                  <a:pt x="240919" y="513587"/>
                </a:lnTo>
                <a:lnTo>
                  <a:pt x="257301" y="501649"/>
                </a:lnTo>
                <a:lnTo>
                  <a:pt x="270383" y="491108"/>
                </a:lnTo>
                <a:lnTo>
                  <a:pt x="281985" y="480821"/>
                </a:lnTo>
                <a:close/>
              </a:path>
              <a:path w="908050" h="610235">
                <a:moveTo>
                  <a:pt x="241822" y="480903"/>
                </a:moveTo>
                <a:lnTo>
                  <a:pt x="241233" y="481329"/>
                </a:lnTo>
                <a:lnTo>
                  <a:pt x="241822" y="480903"/>
                </a:lnTo>
                <a:close/>
              </a:path>
              <a:path w="908050" h="610235">
                <a:moveTo>
                  <a:pt x="292022" y="471169"/>
                </a:moveTo>
                <a:lnTo>
                  <a:pt x="253746" y="471169"/>
                </a:lnTo>
                <a:lnTo>
                  <a:pt x="241822" y="480903"/>
                </a:lnTo>
                <a:lnTo>
                  <a:pt x="281985" y="480821"/>
                </a:lnTo>
                <a:lnTo>
                  <a:pt x="282701" y="480186"/>
                </a:lnTo>
                <a:lnTo>
                  <a:pt x="292022" y="471169"/>
                </a:lnTo>
                <a:close/>
              </a:path>
              <a:path w="908050" h="610235">
                <a:moveTo>
                  <a:pt x="302039" y="460882"/>
                </a:moveTo>
                <a:lnTo>
                  <a:pt x="265430" y="460882"/>
                </a:lnTo>
                <a:lnTo>
                  <a:pt x="253365" y="471423"/>
                </a:lnTo>
                <a:lnTo>
                  <a:pt x="253746" y="471169"/>
                </a:lnTo>
                <a:lnTo>
                  <a:pt x="292022" y="471169"/>
                </a:lnTo>
                <a:lnTo>
                  <a:pt x="294386" y="468883"/>
                </a:lnTo>
                <a:lnTo>
                  <a:pt x="302039" y="460882"/>
                </a:lnTo>
                <a:close/>
              </a:path>
              <a:path w="908050" h="610235">
                <a:moveTo>
                  <a:pt x="311371" y="450468"/>
                </a:moveTo>
                <a:lnTo>
                  <a:pt x="276225" y="450468"/>
                </a:lnTo>
                <a:lnTo>
                  <a:pt x="264922" y="461263"/>
                </a:lnTo>
                <a:lnTo>
                  <a:pt x="265430" y="460882"/>
                </a:lnTo>
                <a:lnTo>
                  <a:pt x="302039" y="460882"/>
                </a:lnTo>
                <a:lnTo>
                  <a:pt x="305562" y="457199"/>
                </a:lnTo>
                <a:lnTo>
                  <a:pt x="311371" y="450468"/>
                </a:lnTo>
                <a:close/>
              </a:path>
              <a:path w="908050" h="610235">
                <a:moveTo>
                  <a:pt x="320354" y="439546"/>
                </a:moveTo>
                <a:lnTo>
                  <a:pt x="286639" y="439546"/>
                </a:lnTo>
                <a:lnTo>
                  <a:pt x="276030" y="450655"/>
                </a:lnTo>
                <a:lnTo>
                  <a:pt x="276225" y="450468"/>
                </a:lnTo>
                <a:lnTo>
                  <a:pt x="311371" y="450468"/>
                </a:lnTo>
                <a:lnTo>
                  <a:pt x="315975" y="445134"/>
                </a:lnTo>
                <a:lnTo>
                  <a:pt x="320354" y="439546"/>
                </a:lnTo>
                <a:close/>
              </a:path>
              <a:path w="908050" h="610235">
                <a:moveTo>
                  <a:pt x="328693" y="428497"/>
                </a:moveTo>
                <a:lnTo>
                  <a:pt x="296164" y="428497"/>
                </a:lnTo>
                <a:lnTo>
                  <a:pt x="286131" y="440054"/>
                </a:lnTo>
                <a:lnTo>
                  <a:pt x="286639" y="439546"/>
                </a:lnTo>
                <a:lnTo>
                  <a:pt x="320354" y="439546"/>
                </a:lnTo>
                <a:lnTo>
                  <a:pt x="325627" y="432815"/>
                </a:lnTo>
                <a:lnTo>
                  <a:pt x="328693" y="428497"/>
                </a:lnTo>
                <a:close/>
              </a:path>
              <a:path w="908050" h="610235">
                <a:moveTo>
                  <a:pt x="343874" y="405510"/>
                </a:moveTo>
                <a:lnTo>
                  <a:pt x="313309" y="405510"/>
                </a:lnTo>
                <a:lnTo>
                  <a:pt x="304673" y="417702"/>
                </a:lnTo>
                <a:lnTo>
                  <a:pt x="295783" y="428878"/>
                </a:lnTo>
                <a:lnTo>
                  <a:pt x="296164" y="428497"/>
                </a:lnTo>
                <a:lnTo>
                  <a:pt x="328693" y="428497"/>
                </a:lnTo>
                <a:lnTo>
                  <a:pt x="334645" y="420115"/>
                </a:lnTo>
                <a:lnTo>
                  <a:pt x="342900" y="407288"/>
                </a:lnTo>
                <a:lnTo>
                  <a:pt x="343874" y="405510"/>
                </a:lnTo>
                <a:close/>
              </a:path>
              <a:path w="908050" h="610235">
                <a:moveTo>
                  <a:pt x="305054" y="417067"/>
                </a:moveTo>
                <a:lnTo>
                  <a:pt x="304555" y="417702"/>
                </a:lnTo>
                <a:lnTo>
                  <a:pt x="305054" y="417067"/>
                </a:lnTo>
                <a:close/>
              </a:path>
              <a:path w="908050" h="610235">
                <a:moveTo>
                  <a:pt x="356182" y="381761"/>
                </a:moveTo>
                <a:lnTo>
                  <a:pt x="327406" y="381761"/>
                </a:lnTo>
                <a:lnTo>
                  <a:pt x="327151" y="382269"/>
                </a:lnTo>
                <a:lnTo>
                  <a:pt x="320421" y="394334"/>
                </a:lnTo>
                <a:lnTo>
                  <a:pt x="312927" y="405891"/>
                </a:lnTo>
                <a:lnTo>
                  <a:pt x="313309" y="405510"/>
                </a:lnTo>
                <a:lnTo>
                  <a:pt x="343874" y="405510"/>
                </a:lnTo>
                <a:lnTo>
                  <a:pt x="350139" y="394080"/>
                </a:lnTo>
                <a:lnTo>
                  <a:pt x="356182" y="381761"/>
                </a:lnTo>
                <a:close/>
              </a:path>
              <a:path w="908050" h="610235">
                <a:moveTo>
                  <a:pt x="320801" y="393572"/>
                </a:moveTo>
                <a:lnTo>
                  <a:pt x="320314" y="394334"/>
                </a:lnTo>
                <a:lnTo>
                  <a:pt x="320801" y="393572"/>
                </a:lnTo>
                <a:close/>
              </a:path>
              <a:path w="908050" h="610235">
                <a:moveTo>
                  <a:pt x="327362" y="381839"/>
                </a:moveTo>
                <a:lnTo>
                  <a:pt x="327123" y="382269"/>
                </a:lnTo>
                <a:lnTo>
                  <a:pt x="327362" y="381839"/>
                </a:lnTo>
                <a:close/>
              </a:path>
              <a:path w="908050" h="610235">
                <a:moveTo>
                  <a:pt x="361389" y="369569"/>
                </a:moveTo>
                <a:lnTo>
                  <a:pt x="333375" y="369569"/>
                </a:lnTo>
                <a:lnTo>
                  <a:pt x="327362" y="381839"/>
                </a:lnTo>
                <a:lnTo>
                  <a:pt x="356182" y="381761"/>
                </a:lnTo>
                <a:lnTo>
                  <a:pt x="356743" y="380618"/>
                </a:lnTo>
                <a:lnTo>
                  <a:pt x="361389" y="369569"/>
                </a:lnTo>
                <a:close/>
              </a:path>
              <a:path w="908050" h="610235">
                <a:moveTo>
                  <a:pt x="369247" y="345312"/>
                </a:moveTo>
                <a:lnTo>
                  <a:pt x="342392" y="345312"/>
                </a:lnTo>
                <a:lnTo>
                  <a:pt x="338074" y="358266"/>
                </a:lnTo>
                <a:lnTo>
                  <a:pt x="332994" y="370331"/>
                </a:lnTo>
                <a:lnTo>
                  <a:pt x="333375" y="369569"/>
                </a:lnTo>
                <a:lnTo>
                  <a:pt x="361389" y="369569"/>
                </a:lnTo>
                <a:lnTo>
                  <a:pt x="362458" y="367029"/>
                </a:lnTo>
                <a:lnTo>
                  <a:pt x="367157" y="353059"/>
                </a:lnTo>
                <a:lnTo>
                  <a:pt x="369247" y="345312"/>
                </a:lnTo>
                <a:close/>
              </a:path>
              <a:path w="908050" h="610235">
                <a:moveTo>
                  <a:pt x="338327" y="357504"/>
                </a:moveTo>
                <a:lnTo>
                  <a:pt x="338011" y="358266"/>
                </a:lnTo>
                <a:lnTo>
                  <a:pt x="338327" y="357504"/>
                </a:lnTo>
                <a:close/>
              </a:path>
              <a:path w="908050" h="610235">
                <a:moveTo>
                  <a:pt x="344297" y="338454"/>
                </a:moveTo>
                <a:lnTo>
                  <a:pt x="342138" y="346074"/>
                </a:lnTo>
                <a:lnTo>
                  <a:pt x="342392" y="345312"/>
                </a:lnTo>
                <a:lnTo>
                  <a:pt x="369247" y="345312"/>
                </a:lnTo>
                <a:lnTo>
                  <a:pt x="369316" y="345058"/>
                </a:lnTo>
                <a:lnTo>
                  <a:pt x="344297" y="338454"/>
                </a:lnTo>
                <a:close/>
              </a:path>
              <a:path w="908050" h="610235">
                <a:moveTo>
                  <a:pt x="73151" y="533018"/>
                </a:moveTo>
                <a:lnTo>
                  <a:pt x="0" y="580008"/>
                </a:lnTo>
                <a:lnTo>
                  <a:pt x="81407" y="610234"/>
                </a:lnTo>
                <a:lnTo>
                  <a:pt x="78800" y="585850"/>
                </a:lnTo>
                <a:lnTo>
                  <a:pt x="66167" y="585850"/>
                </a:lnTo>
                <a:lnTo>
                  <a:pt x="62611" y="560196"/>
                </a:lnTo>
                <a:lnTo>
                  <a:pt x="75857" y="558328"/>
                </a:lnTo>
                <a:lnTo>
                  <a:pt x="73151" y="533018"/>
                </a:lnTo>
                <a:close/>
              </a:path>
              <a:path w="908050" h="610235">
                <a:moveTo>
                  <a:pt x="75857" y="558328"/>
                </a:moveTo>
                <a:lnTo>
                  <a:pt x="62611" y="560196"/>
                </a:lnTo>
                <a:lnTo>
                  <a:pt x="66167" y="585850"/>
                </a:lnTo>
                <a:lnTo>
                  <a:pt x="78612" y="584094"/>
                </a:lnTo>
                <a:lnTo>
                  <a:pt x="75857" y="558328"/>
                </a:lnTo>
                <a:close/>
              </a:path>
              <a:path w="908050" h="610235">
                <a:moveTo>
                  <a:pt x="78612" y="584094"/>
                </a:moveTo>
                <a:lnTo>
                  <a:pt x="66167" y="585850"/>
                </a:lnTo>
                <a:lnTo>
                  <a:pt x="78800" y="585850"/>
                </a:lnTo>
                <a:lnTo>
                  <a:pt x="78612" y="584094"/>
                </a:lnTo>
                <a:close/>
              </a:path>
              <a:path w="908050" h="610235">
                <a:moveTo>
                  <a:pt x="81816" y="557488"/>
                </a:moveTo>
                <a:lnTo>
                  <a:pt x="75857" y="558328"/>
                </a:lnTo>
                <a:lnTo>
                  <a:pt x="78612" y="584094"/>
                </a:lnTo>
                <a:lnTo>
                  <a:pt x="86868" y="582929"/>
                </a:lnTo>
                <a:lnTo>
                  <a:pt x="137668" y="567816"/>
                </a:lnTo>
                <a:lnTo>
                  <a:pt x="162779" y="557656"/>
                </a:lnTo>
                <a:lnTo>
                  <a:pt x="81152" y="557656"/>
                </a:lnTo>
                <a:lnTo>
                  <a:pt x="81816" y="557488"/>
                </a:lnTo>
                <a:close/>
              </a:path>
              <a:path w="908050" h="610235">
                <a:moveTo>
                  <a:pt x="82423" y="557402"/>
                </a:moveTo>
                <a:lnTo>
                  <a:pt x="81816" y="557488"/>
                </a:lnTo>
                <a:lnTo>
                  <a:pt x="81152" y="557656"/>
                </a:lnTo>
                <a:lnTo>
                  <a:pt x="82423" y="557402"/>
                </a:lnTo>
                <a:close/>
              </a:path>
              <a:path w="908050" h="610235">
                <a:moveTo>
                  <a:pt x="163361" y="557402"/>
                </a:moveTo>
                <a:lnTo>
                  <a:pt x="82423" y="557402"/>
                </a:lnTo>
                <a:lnTo>
                  <a:pt x="81152" y="557656"/>
                </a:lnTo>
                <a:lnTo>
                  <a:pt x="162779" y="557656"/>
                </a:lnTo>
                <a:lnTo>
                  <a:pt x="163361" y="557402"/>
                </a:lnTo>
                <a:close/>
              </a:path>
              <a:path w="908050" h="610235">
                <a:moveTo>
                  <a:pt x="171958" y="553465"/>
                </a:moveTo>
                <a:lnTo>
                  <a:pt x="97663" y="553465"/>
                </a:lnTo>
                <a:lnTo>
                  <a:pt x="81816" y="557488"/>
                </a:lnTo>
                <a:lnTo>
                  <a:pt x="82423" y="557402"/>
                </a:lnTo>
                <a:lnTo>
                  <a:pt x="163361" y="557402"/>
                </a:lnTo>
                <a:lnTo>
                  <a:pt x="170052" y="554481"/>
                </a:lnTo>
                <a:lnTo>
                  <a:pt x="171958" y="553465"/>
                </a:lnTo>
                <a:close/>
              </a:path>
              <a:path w="908050" h="610235">
                <a:moveTo>
                  <a:pt x="113411" y="548639"/>
                </a:moveTo>
                <a:lnTo>
                  <a:pt x="97155" y="553592"/>
                </a:lnTo>
                <a:lnTo>
                  <a:pt x="97663" y="553465"/>
                </a:lnTo>
                <a:lnTo>
                  <a:pt x="171958" y="553465"/>
                </a:lnTo>
                <a:lnTo>
                  <a:pt x="169672" y="548893"/>
                </a:lnTo>
                <a:lnTo>
                  <a:pt x="112902" y="548893"/>
                </a:lnTo>
                <a:lnTo>
                  <a:pt x="113411" y="548639"/>
                </a:lnTo>
                <a:close/>
              </a:path>
              <a:path w="908050" h="610235">
                <a:moveTo>
                  <a:pt x="129032" y="543305"/>
                </a:moveTo>
                <a:lnTo>
                  <a:pt x="112902" y="548893"/>
                </a:lnTo>
                <a:lnTo>
                  <a:pt x="169672" y="548893"/>
                </a:lnTo>
                <a:lnTo>
                  <a:pt x="167005" y="543559"/>
                </a:lnTo>
                <a:lnTo>
                  <a:pt x="128650" y="543559"/>
                </a:lnTo>
                <a:lnTo>
                  <a:pt x="129032" y="543305"/>
                </a:lnTo>
                <a:close/>
              </a:path>
              <a:path w="908050" h="610235">
                <a:moveTo>
                  <a:pt x="163956" y="537463"/>
                </a:moveTo>
                <a:lnTo>
                  <a:pt x="144399" y="537463"/>
                </a:lnTo>
                <a:lnTo>
                  <a:pt x="128650" y="543559"/>
                </a:lnTo>
                <a:lnTo>
                  <a:pt x="167005" y="543559"/>
                </a:lnTo>
                <a:lnTo>
                  <a:pt x="163956" y="537463"/>
                </a:lnTo>
                <a:close/>
              </a:path>
              <a:path w="908050" h="610235">
                <a:moveTo>
                  <a:pt x="160654" y="530859"/>
                </a:moveTo>
                <a:lnTo>
                  <a:pt x="159385" y="530859"/>
                </a:lnTo>
                <a:lnTo>
                  <a:pt x="143891" y="537590"/>
                </a:lnTo>
                <a:lnTo>
                  <a:pt x="144399" y="537463"/>
                </a:lnTo>
                <a:lnTo>
                  <a:pt x="163956" y="537463"/>
                </a:lnTo>
                <a:lnTo>
                  <a:pt x="160654" y="530859"/>
                </a:lnTo>
                <a:close/>
              </a:path>
              <a:path w="908050" h="610235">
                <a:moveTo>
                  <a:pt x="160400" y="530351"/>
                </a:moveTo>
                <a:lnTo>
                  <a:pt x="158750" y="531113"/>
                </a:lnTo>
                <a:lnTo>
                  <a:pt x="159385" y="530859"/>
                </a:lnTo>
                <a:lnTo>
                  <a:pt x="160654" y="530859"/>
                </a:lnTo>
                <a:lnTo>
                  <a:pt x="160400" y="530351"/>
                </a:lnTo>
                <a:close/>
              </a:path>
            </a:pathLst>
          </a:custGeom>
          <a:solidFill>
            <a:srgbClr val="00AF50"/>
          </a:solidFill>
        </p:spPr>
        <p:txBody>
          <a:bodyPr wrap="square" lIns="0" tIns="0" rIns="0" bIns="0" rtlCol="0"/>
          <a:lstStyle/>
          <a:p>
            <a:endParaRPr/>
          </a:p>
        </p:txBody>
      </p:sp>
      <p:sp>
        <p:nvSpPr>
          <p:cNvPr id="61" name="object 61"/>
          <p:cNvSpPr/>
          <p:nvPr/>
        </p:nvSpPr>
        <p:spPr>
          <a:xfrm>
            <a:off x="8823959" y="3447288"/>
            <a:ext cx="298703" cy="227075"/>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6820407" y="4048633"/>
            <a:ext cx="2437130" cy="624205"/>
          </a:xfrm>
          <a:custGeom>
            <a:avLst/>
            <a:gdLst/>
            <a:ahLst/>
            <a:cxnLst/>
            <a:rect l="l" t="t" r="r" b="b"/>
            <a:pathLst>
              <a:path w="2437129" h="624204">
                <a:moveTo>
                  <a:pt x="2298954" y="493395"/>
                </a:moveTo>
                <a:lnTo>
                  <a:pt x="2279904" y="502412"/>
                </a:lnTo>
                <a:lnTo>
                  <a:pt x="2273681" y="505079"/>
                </a:lnTo>
                <a:lnTo>
                  <a:pt x="2284095" y="528828"/>
                </a:lnTo>
                <a:lnTo>
                  <a:pt x="2290826" y="525907"/>
                </a:lnTo>
                <a:lnTo>
                  <a:pt x="2310257" y="516636"/>
                </a:lnTo>
                <a:lnTo>
                  <a:pt x="2328672" y="507111"/>
                </a:lnTo>
                <a:lnTo>
                  <a:pt x="2345817" y="497205"/>
                </a:lnTo>
                <a:lnTo>
                  <a:pt x="2351443" y="493649"/>
                </a:lnTo>
                <a:lnTo>
                  <a:pt x="2298573" y="493649"/>
                </a:lnTo>
                <a:lnTo>
                  <a:pt x="2298954" y="493395"/>
                </a:lnTo>
                <a:close/>
              </a:path>
              <a:path w="2437129" h="624204">
                <a:moveTo>
                  <a:pt x="2280158" y="502285"/>
                </a:moveTo>
                <a:lnTo>
                  <a:pt x="2279863" y="502412"/>
                </a:lnTo>
                <a:lnTo>
                  <a:pt x="2280158" y="502285"/>
                </a:lnTo>
                <a:close/>
              </a:path>
              <a:path w="2437129" h="624204">
                <a:moveTo>
                  <a:pt x="2365788" y="484251"/>
                </a:moveTo>
                <a:lnTo>
                  <a:pt x="2316480" y="484251"/>
                </a:lnTo>
                <a:lnTo>
                  <a:pt x="2298573" y="493649"/>
                </a:lnTo>
                <a:lnTo>
                  <a:pt x="2351443" y="493649"/>
                </a:lnTo>
                <a:lnTo>
                  <a:pt x="2361692" y="487172"/>
                </a:lnTo>
                <a:lnTo>
                  <a:pt x="2365788" y="484251"/>
                </a:lnTo>
                <a:close/>
              </a:path>
              <a:path w="2437129" h="624204">
                <a:moveTo>
                  <a:pt x="2332609" y="474853"/>
                </a:moveTo>
                <a:lnTo>
                  <a:pt x="2315972" y="484505"/>
                </a:lnTo>
                <a:lnTo>
                  <a:pt x="2316480" y="484251"/>
                </a:lnTo>
                <a:lnTo>
                  <a:pt x="2365788" y="484251"/>
                </a:lnTo>
                <a:lnTo>
                  <a:pt x="2376297" y="476758"/>
                </a:lnTo>
                <a:lnTo>
                  <a:pt x="2378183" y="475234"/>
                </a:lnTo>
                <a:lnTo>
                  <a:pt x="2332228" y="475234"/>
                </a:lnTo>
                <a:lnTo>
                  <a:pt x="2332609" y="474853"/>
                </a:lnTo>
                <a:close/>
              </a:path>
              <a:path w="2437129" h="624204">
                <a:moveTo>
                  <a:pt x="2400629" y="455803"/>
                </a:moveTo>
                <a:lnTo>
                  <a:pt x="2360930" y="455803"/>
                </a:lnTo>
                <a:lnTo>
                  <a:pt x="2360295" y="456311"/>
                </a:lnTo>
                <a:lnTo>
                  <a:pt x="2346960" y="465836"/>
                </a:lnTo>
                <a:lnTo>
                  <a:pt x="2332228" y="475234"/>
                </a:lnTo>
                <a:lnTo>
                  <a:pt x="2378183" y="475234"/>
                </a:lnTo>
                <a:lnTo>
                  <a:pt x="2389505" y="466090"/>
                </a:lnTo>
                <a:lnTo>
                  <a:pt x="2400629" y="455803"/>
                </a:lnTo>
                <a:close/>
              </a:path>
              <a:path w="2437129" h="624204">
                <a:moveTo>
                  <a:pt x="2347468" y="465455"/>
                </a:moveTo>
                <a:lnTo>
                  <a:pt x="2346874" y="465836"/>
                </a:lnTo>
                <a:lnTo>
                  <a:pt x="2347468" y="465455"/>
                </a:lnTo>
                <a:close/>
              </a:path>
              <a:path w="2437129" h="624204">
                <a:moveTo>
                  <a:pt x="2360872" y="455843"/>
                </a:moveTo>
                <a:lnTo>
                  <a:pt x="2360222" y="456311"/>
                </a:lnTo>
                <a:lnTo>
                  <a:pt x="2360872" y="455843"/>
                </a:lnTo>
                <a:close/>
              </a:path>
              <a:path w="2437129" h="624204">
                <a:moveTo>
                  <a:pt x="2372868" y="446151"/>
                </a:moveTo>
                <a:lnTo>
                  <a:pt x="2360872" y="455843"/>
                </a:lnTo>
                <a:lnTo>
                  <a:pt x="2400629" y="455803"/>
                </a:lnTo>
                <a:lnTo>
                  <a:pt x="2401316" y="455168"/>
                </a:lnTo>
                <a:lnTo>
                  <a:pt x="2409031" y="446786"/>
                </a:lnTo>
                <a:lnTo>
                  <a:pt x="2372233" y="446786"/>
                </a:lnTo>
                <a:lnTo>
                  <a:pt x="2372868" y="446151"/>
                </a:lnTo>
                <a:close/>
              </a:path>
              <a:path w="2437129" h="624204">
                <a:moveTo>
                  <a:pt x="2417284" y="436499"/>
                </a:moveTo>
                <a:lnTo>
                  <a:pt x="2383409" y="436499"/>
                </a:lnTo>
                <a:lnTo>
                  <a:pt x="2382647" y="437261"/>
                </a:lnTo>
                <a:lnTo>
                  <a:pt x="2372233" y="446786"/>
                </a:lnTo>
                <a:lnTo>
                  <a:pt x="2409031" y="446786"/>
                </a:lnTo>
                <a:lnTo>
                  <a:pt x="2411603" y="443992"/>
                </a:lnTo>
                <a:lnTo>
                  <a:pt x="2417284" y="436499"/>
                </a:lnTo>
                <a:close/>
              </a:path>
              <a:path w="2437129" h="624204">
                <a:moveTo>
                  <a:pt x="2382997" y="436877"/>
                </a:moveTo>
                <a:lnTo>
                  <a:pt x="2382581" y="437261"/>
                </a:lnTo>
                <a:lnTo>
                  <a:pt x="2382997" y="436877"/>
                </a:lnTo>
                <a:close/>
              </a:path>
              <a:path w="2437129" h="624204">
                <a:moveTo>
                  <a:pt x="2383409" y="436499"/>
                </a:moveTo>
                <a:lnTo>
                  <a:pt x="2382997" y="436877"/>
                </a:lnTo>
                <a:lnTo>
                  <a:pt x="2382647" y="437261"/>
                </a:lnTo>
                <a:lnTo>
                  <a:pt x="2383409" y="436499"/>
                </a:lnTo>
                <a:close/>
              </a:path>
              <a:path w="2437129" h="624204">
                <a:moveTo>
                  <a:pt x="2392155" y="426865"/>
                </a:moveTo>
                <a:lnTo>
                  <a:pt x="2382997" y="436877"/>
                </a:lnTo>
                <a:lnTo>
                  <a:pt x="2383409" y="436499"/>
                </a:lnTo>
                <a:lnTo>
                  <a:pt x="2417284" y="436499"/>
                </a:lnTo>
                <a:lnTo>
                  <a:pt x="2420366" y="432435"/>
                </a:lnTo>
                <a:lnTo>
                  <a:pt x="2423089" y="427863"/>
                </a:lnTo>
                <a:lnTo>
                  <a:pt x="2391410" y="427863"/>
                </a:lnTo>
                <a:lnTo>
                  <a:pt x="2392155" y="426865"/>
                </a:lnTo>
                <a:close/>
              </a:path>
              <a:path w="2437129" h="624204">
                <a:moveTo>
                  <a:pt x="2423695" y="426847"/>
                </a:moveTo>
                <a:lnTo>
                  <a:pt x="2392172" y="426847"/>
                </a:lnTo>
                <a:lnTo>
                  <a:pt x="2391410" y="427863"/>
                </a:lnTo>
                <a:lnTo>
                  <a:pt x="2423089" y="427863"/>
                </a:lnTo>
                <a:lnTo>
                  <a:pt x="2423695" y="426847"/>
                </a:lnTo>
                <a:close/>
              </a:path>
              <a:path w="2437129" h="624204">
                <a:moveTo>
                  <a:pt x="2399187" y="417451"/>
                </a:moveTo>
                <a:lnTo>
                  <a:pt x="2392155" y="426865"/>
                </a:lnTo>
                <a:lnTo>
                  <a:pt x="2423695" y="426847"/>
                </a:lnTo>
                <a:lnTo>
                  <a:pt x="2427478" y="420497"/>
                </a:lnTo>
                <a:lnTo>
                  <a:pt x="2428294" y="418592"/>
                </a:lnTo>
                <a:lnTo>
                  <a:pt x="2398522" y="418592"/>
                </a:lnTo>
                <a:lnTo>
                  <a:pt x="2399187" y="417451"/>
                </a:lnTo>
                <a:close/>
              </a:path>
              <a:path w="2437129" h="624204">
                <a:moveTo>
                  <a:pt x="2399284" y="417322"/>
                </a:moveTo>
                <a:lnTo>
                  <a:pt x="2399187" y="417451"/>
                </a:lnTo>
                <a:lnTo>
                  <a:pt x="2398522" y="418592"/>
                </a:lnTo>
                <a:lnTo>
                  <a:pt x="2399284" y="417322"/>
                </a:lnTo>
                <a:close/>
              </a:path>
              <a:path w="2437129" h="624204">
                <a:moveTo>
                  <a:pt x="2428838" y="417322"/>
                </a:moveTo>
                <a:lnTo>
                  <a:pt x="2399284" y="417322"/>
                </a:lnTo>
                <a:lnTo>
                  <a:pt x="2398522" y="418592"/>
                </a:lnTo>
                <a:lnTo>
                  <a:pt x="2428294" y="418592"/>
                </a:lnTo>
                <a:lnTo>
                  <a:pt x="2428838" y="417322"/>
                </a:lnTo>
                <a:close/>
              </a:path>
              <a:path w="2437129" h="624204">
                <a:moveTo>
                  <a:pt x="2432843" y="407924"/>
                </a:moveTo>
                <a:lnTo>
                  <a:pt x="2404745" y="407924"/>
                </a:lnTo>
                <a:lnTo>
                  <a:pt x="2403983" y="409448"/>
                </a:lnTo>
                <a:lnTo>
                  <a:pt x="2399187" y="417451"/>
                </a:lnTo>
                <a:lnTo>
                  <a:pt x="2399284" y="417322"/>
                </a:lnTo>
                <a:lnTo>
                  <a:pt x="2428838" y="417322"/>
                </a:lnTo>
                <a:lnTo>
                  <a:pt x="2432812" y="408051"/>
                </a:lnTo>
                <a:close/>
              </a:path>
              <a:path w="2437129" h="624204">
                <a:moveTo>
                  <a:pt x="2404334" y="408627"/>
                </a:moveTo>
                <a:lnTo>
                  <a:pt x="2403856" y="409448"/>
                </a:lnTo>
                <a:lnTo>
                  <a:pt x="2404334" y="408627"/>
                </a:lnTo>
                <a:close/>
              </a:path>
              <a:path w="2437129" h="624204">
                <a:moveTo>
                  <a:pt x="2404745" y="407924"/>
                </a:moveTo>
                <a:lnTo>
                  <a:pt x="2404334" y="408627"/>
                </a:lnTo>
                <a:lnTo>
                  <a:pt x="2403983" y="409448"/>
                </a:lnTo>
                <a:lnTo>
                  <a:pt x="2404745" y="407924"/>
                </a:lnTo>
                <a:close/>
              </a:path>
              <a:path w="2437129" h="624204">
                <a:moveTo>
                  <a:pt x="2408196" y="399616"/>
                </a:moveTo>
                <a:lnTo>
                  <a:pt x="2404334" y="408627"/>
                </a:lnTo>
                <a:lnTo>
                  <a:pt x="2404745" y="407924"/>
                </a:lnTo>
                <a:lnTo>
                  <a:pt x="2432843" y="407924"/>
                </a:lnTo>
                <a:lnTo>
                  <a:pt x="2434653" y="400685"/>
                </a:lnTo>
                <a:lnTo>
                  <a:pt x="2407920" y="400685"/>
                </a:lnTo>
                <a:lnTo>
                  <a:pt x="2408196" y="399616"/>
                </a:lnTo>
                <a:close/>
              </a:path>
              <a:path w="2437129" h="624204">
                <a:moveTo>
                  <a:pt x="2408555" y="398780"/>
                </a:moveTo>
                <a:lnTo>
                  <a:pt x="2408196" y="399616"/>
                </a:lnTo>
                <a:lnTo>
                  <a:pt x="2407920" y="400685"/>
                </a:lnTo>
                <a:lnTo>
                  <a:pt x="2408555" y="398780"/>
                </a:lnTo>
                <a:close/>
              </a:path>
              <a:path w="2437129" h="624204">
                <a:moveTo>
                  <a:pt x="2435129" y="398780"/>
                </a:moveTo>
                <a:lnTo>
                  <a:pt x="2408555" y="398780"/>
                </a:lnTo>
                <a:lnTo>
                  <a:pt x="2407920" y="400685"/>
                </a:lnTo>
                <a:lnTo>
                  <a:pt x="2434653" y="400685"/>
                </a:lnTo>
                <a:lnTo>
                  <a:pt x="2435129" y="398780"/>
                </a:lnTo>
                <a:close/>
              </a:path>
              <a:path w="2437129" h="624204">
                <a:moveTo>
                  <a:pt x="2410417" y="391035"/>
                </a:moveTo>
                <a:lnTo>
                  <a:pt x="2408196" y="399616"/>
                </a:lnTo>
                <a:lnTo>
                  <a:pt x="2408555" y="398780"/>
                </a:lnTo>
                <a:lnTo>
                  <a:pt x="2435129" y="398780"/>
                </a:lnTo>
                <a:lnTo>
                  <a:pt x="2435987" y="395351"/>
                </a:lnTo>
                <a:lnTo>
                  <a:pt x="2436310" y="392049"/>
                </a:lnTo>
                <a:lnTo>
                  <a:pt x="2410333" y="392049"/>
                </a:lnTo>
                <a:lnTo>
                  <a:pt x="2410417" y="391035"/>
                </a:lnTo>
                <a:close/>
              </a:path>
              <a:path w="2437129" h="624204">
                <a:moveTo>
                  <a:pt x="2410714" y="389890"/>
                </a:moveTo>
                <a:lnTo>
                  <a:pt x="2410417" y="391035"/>
                </a:lnTo>
                <a:lnTo>
                  <a:pt x="2410333" y="392049"/>
                </a:lnTo>
                <a:lnTo>
                  <a:pt x="2410714" y="389890"/>
                </a:lnTo>
                <a:close/>
              </a:path>
              <a:path w="2437129" h="624204">
                <a:moveTo>
                  <a:pt x="2436521" y="389890"/>
                </a:moveTo>
                <a:lnTo>
                  <a:pt x="2410714" y="389890"/>
                </a:lnTo>
                <a:lnTo>
                  <a:pt x="2410333" y="392049"/>
                </a:lnTo>
                <a:lnTo>
                  <a:pt x="2436310" y="392049"/>
                </a:lnTo>
                <a:lnTo>
                  <a:pt x="2436521" y="389890"/>
                </a:lnTo>
                <a:close/>
              </a:path>
              <a:path w="2437129" h="624204">
                <a:moveTo>
                  <a:pt x="2411222" y="381381"/>
                </a:moveTo>
                <a:lnTo>
                  <a:pt x="2410417" y="391035"/>
                </a:lnTo>
                <a:lnTo>
                  <a:pt x="2410714" y="389890"/>
                </a:lnTo>
                <a:lnTo>
                  <a:pt x="2436521" y="389890"/>
                </a:lnTo>
                <a:lnTo>
                  <a:pt x="2437130" y="383667"/>
                </a:lnTo>
                <a:lnTo>
                  <a:pt x="2411222" y="381381"/>
                </a:lnTo>
                <a:close/>
              </a:path>
              <a:path w="2437129" h="624204">
                <a:moveTo>
                  <a:pt x="2012061" y="578612"/>
                </a:moveTo>
                <a:lnTo>
                  <a:pt x="2003171" y="579882"/>
                </a:lnTo>
                <a:lnTo>
                  <a:pt x="2006853" y="605536"/>
                </a:lnTo>
                <a:lnTo>
                  <a:pt x="2015998" y="604266"/>
                </a:lnTo>
                <a:lnTo>
                  <a:pt x="2072513" y="593725"/>
                </a:lnTo>
                <a:lnTo>
                  <a:pt x="2126615" y="581406"/>
                </a:lnTo>
                <a:lnTo>
                  <a:pt x="2136930" y="578739"/>
                </a:lnTo>
                <a:lnTo>
                  <a:pt x="2011680" y="578739"/>
                </a:lnTo>
                <a:lnTo>
                  <a:pt x="2012061" y="578612"/>
                </a:lnTo>
                <a:close/>
              </a:path>
              <a:path w="2437129" h="624204">
                <a:moveTo>
                  <a:pt x="2067306" y="568325"/>
                </a:moveTo>
                <a:lnTo>
                  <a:pt x="2039620" y="573786"/>
                </a:lnTo>
                <a:lnTo>
                  <a:pt x="2039874" y="573786"/>
                </a:lnTo>
                <a:lnTo>
                  <a:pt x="2011680" y="578739"/>
                </a:lnTo>
                <a:lnTo>
                  <a:pt x="2136930" y="578739"/>
                </a:lnTo>
                <a:lnTo>
                  <a:pt x="2152650" y="574675"/>
                </a:lnTo>
                <a:lnTo>
                  <a:pt x="2174266" y="568452"/>
                </a:lnTo>
                <a:lnTo>
                  <a:pt x="2067052" y="568452"/>
                </a:lnTo>
                <a:lnTo>
                  <a:pt x="2067306" y="568325"/>
                </a:lnTo>
                <a:close/>
              </a:path>
              <a:path w="2437129" h="624204">
                <a:moveTo>
                  <a:pt x="2094230" y="562483"/>
                </a:moveTo>
                <a:lnTo>
                  <a:pt x="2067052" y="568452"/>
                </a:lnTo>
                <a:lnTo>
                  <a:pt x="2174266" y="568452"/>
                </a:lnTo>
                <a:lnTo>
                  <a:pt x="2177796" y="567436"/>
                </a:lnTo>
                <a:lnTo>
                  <a:pt x="2193582" y="562610"/>
                </a:lnTo>
                <a:lnTo>
                  <a:pt x="2093976" y="562610"/>
                </a:lnTo>
                <a:lnTo>
                  <a:pt x="2094230" y="562483"/>
                </a:lnTo>
                <a:close/>
              </a:path>
              <a:path w="2437129" h="624204">
                <a:moveTo>
                  <a:pt x="2120519" y="556260"/>
                </a:moveTo>
                <a:lnTo>
                  <a:pt x="2093976" y="562610"/>
                </a:lnTo>
                <a:lnTo>
                  <a:pt x="2193582" y="562610"/>
                </a:lnTo>
                <a:lnTo>
                  <a:pt x="2202307" y="559943"/>
                </a:lnTo>
                <a:lnTo>
                  <a:pt x="2210562" y="557022"/>
                </a:lnTo>
                <a:lnTo>
                  <a:pt x="2210344" y="556387"/>
                </a:lnTo>
                <a:lnTo>
                  <a:pt x="2120138" y="556387"/>
                </a:lnTo>
                <a:lnTo>
                  <a:pt x="2120519" y="556260"/>
                </a:lnTo>
                <a:close/>
              </a:path>
              <a:path w="2437129" h="624204">
                <a:moveTo>
                  <a:pt x="2203092" y="535178"/>
                </a:moveTo>
                <a:lnTo>
                  <a:pt x="2194560" y="535178"/>
                </a:lnTo>
                <a:lnTo>
                  <a:pt x="2170303" y="542544"/>
                </a:lnTo>
                <a:lnTo>
                  <a:pt x="2170557" y="542544"/>
                </a:lnTo>
                <a:lnTo>
                  <a:pt x="2145665" y="549656"/>
                </a:lnTo>
                <a:lnTo>
                  <a:pt x="2145919" y="549656"/>
                </a:lnTo>
                <a:lnTo>
                  <a:pt x="2120138" y="556387"/>
                </a:lnTo>
                <a:lnTo>
                  <a:pt x="2210344" y="556387"/>
                </a:lnTo>
                <a:lnTo>
                  <a:pt x="2203092" y="535178"/>
                </a:lnTo>
                <a:close/>
              </a:path>
              <a:path w="2437129" h="624204">
                <a:moveTo>
                  <a:pt x="2202180" y="532511"/>
                </a:moveTo>
                <a:lnTo>
                  <a:pt x="2194427" y="535218"/>
                </a:lnTo>
                <a:lnTo>
                  <a:pt x="2194560" y="535178"/>
                </a:lnTo>
                <a:lnTo>
                  <a:pt x="2203092" y="535178"/>
                </a:lnTo>
                <a:lnTo>
                  <a:pt x="2202180" y="532511"/>
                </a:lnTo>
                <a:close/>
              </a:path>
              <a:path w="2437129" h="624204">
                <a:moveTo>
                  <a:pt x="1721485" y="596773"/>
                </a:moveTo>
                <a:lnTo>
                  <a:pt x="1720469" y="622681"/>
                </a:lnTo>
                <a:lnTo>
                  <a:pt x="1745234" y="623697"/>
                </a:lnTo>
                <a:lnTo>
                  <a:pt x="1775841" y="624078"/>
                </a:lnTo>
                <a:lnTo>
                  <a:pt x="1806575" y="623697"/>
                </a:lnTo>
                <a:lnTo>
                  <a:pt x="1837182" y="622681"/>
                </a:lnTo>
                <a:lnTo>
                  <a:pt x="1867535" y="621030"/>
                </a:lnTo>
                <a:lnTo>
                  <a:pt x="1897888" y="618871"/>
                </a:lnTo>
                <a:lnTo>
                  <a:pt x="1929511" y="615950"/>
                </a:lnTo>
                <a:lnTo>
                  <a:pt x="1927408" y="598170"/>
                </a:lnTo>
                <a:lnTo>
                  <a:pt x="1775841" y="598170"/>
                </a:lnTo>
                <a:lnTo>
                  <a:pt x="1775993" y="598168"/>
                </a:lnTo>
                <a:lnTo>
                  <a:pt x="1745742" y="597789"/>
                </a:lnTo>
                <a:lnTo>
                  <a:pt x="1745996" y="597789"/>
                </a:lnTo>
                <a:lnTo>
                  <a:pt x="1721485" y="596773"/>
                </a:lnTo>
                <a:close/>
              </a:path>
              <a:path w="2437129" h="624204">
                <a:moveTo>
                  <a:pt x="1775993" y="598168"/>
                </a:moveTo>
                <a:lnTo>
                  <a:pt x="1775841" y="598170"/>
                </a:lnTo>
                <a:lnTo>
                  <a:pt x="1776095" y="598170"/>
                </a:lnTo>
                <a:close/>
              </a:path>
              <a:path w="2437129" h="624204">
                <a:moveTo>
                  <a:pt x="1926463" y="590169"/>
                </a:moveTo>
                <a:lnTo>
                  <a:pt x="1925066" y="590296"/>
                </a:lnTo>
                <a:lnTo>
                  <a:pt x="1925447" y="590296"/>
                </a:lnTo>
                <a:lnTo>
                  <a:pt x="1895602" y="593090"/>
                </a:lnTo>
                <a:lnTo>
                  <a:pt x="1895856" y="593090"/>
                </a:lnTo>
                <a:lnTo>
                  <a:pt x="1865884" y="595249"/>
                </a:lnTo>
                <a:lnTo>
                  <a:pt x="1866138" y="595249"/>
                </a:lnTo>
                <a:lnTo>
                  <a:pt x="1835912" y="596773"/>
                </a:lnTo>
                <a:lnTo>
                  <a:pt x="1836166" y="596773"/>
                </a:lnTo>
                <a:lnTo>
                  <a:pt x="1805813" y="597916"/>
                </a:lnTo>
                <a:lnTo>
                  <a:pt x="1775993" y="598168"/>
                </a:lnTo>
                <a:lnTo>
                  <a:pt x="1927408" y="598170"/>
                </a:lnTo>
                <a:lnTo>
                  <a:pt x="1926463" y="590169"/>
                </a:lnTo>
                <a:close/>
              </a:path>
              <a:path w="2437129" h="624204">
                <a:moveTo>
                  <a:pt x="1444498" y="549529"/>
                </a:moveTo>
                <a:lnTo>
                  <a:pt x="1478661" y="585978"/>
                </a:lnTo>
                <a:lnTo>
                  <a:pt x="1535302" y="599186"/>
                </a:lnTo>
                <a:lnTo>
                  <a:pt x="1593723" y="609727"/>
                </a:lnTo>
                <a:lnTo>
                  <a:pt x="1642110" y="616204"/>
                </a:lnTo>
                <a:lnTo>
                  <a:pt x="1645031" y="590423"/>
                </a:lnTo>
                <a:lnTo>
                  <a:pt x="1627818" y="588391"/>
                </a:lnTo>
                <a:lnTo>
                  <a:pt x="1627124" y="588391"/>
                </a:lnTo>
                <a:lnTo>
                  <a:pt x="1597533" y="584073"/>
                </a:lnTo>
                <a:lnTo>
                  <a:pt x="1597787" y="584073"/>
                </a:lnTo>
                <a:lnTo>
                  <a:pt x="1569469" y="579374"/>
                </a:lnTo>
                <a:lnTo>
                  <a:pt x="1568958" y="579374"/>
                </a:lnTo>
                <a:lnTo>
                  <a:pt x="1541032" y="573913"/>
                </a:lnTo>
                <a:lnTo>
                  <a:pt x="1540637" y="573913"/>
                </a:lnTo>
                <a:lnTo>
                  <a:pt x="1512893" y="567817"/>
                </a:lnTo>
                <a:lnTo>
                  <a:pt x="1512697" y="567817"/>
                </a:lnTo>
                <a:lnTo>
                  <a:pt x="1485138" y="560959"/>
                </a:lnTo>
                <a:lnTo>
                  <a:pt x="1485392" y="560959"/>
                </a:lnTo>
                <a:lnTo>
                  <a:pt x="1458682" y="553720"/>
                </a:lnTo>
                <a:lnTo>
                  <a:pt x="1458468" y="553720"/>
                </a:lnTo>
                <a:lnTo>
                  <a:pt x="1444498" y="549529"/>
                </a:lnTo>
                <a:close/>
              </a:path>
              <a:path w="2437129" h="624204">
                <a:moveTo>
                  <a:pt x="1626743" y="588264"/>
                </a:moveTo>
                <a:lnTo>
                  <a:pt x="1627124" y="588391"/>
                </a:lnTo>
                <a:lnTo>
                  <a:pt x="1627818" y="588391"/>
                </a:lnTo>
                <a:lnTo>
                  <a:pt x="1626743" y="588264"/>
                </a:lnTo>
                <a:close/>
              </a:path>
              <a:path w="2437129" h="624204">
                <a:moveTo>
                  <a:pt x="1568703" y="579247"/>
                </a:moveTo>
                <a:lnTo>
                  <a:pt x="1568958" y="579374"/>
                </a:lnTo>
                <a:lnTo>
                  <a:pt x="1569469" y="579374"/>
                </a:lnTo>
                <a:lnTo>
                  <a:pt x="1568703" y="579247"/>
                </a:lnTo>
                <a:close/>
              </a:path>
              <a:path w="2437129" h="624204">
                <a:moveTo>
                  <a:pt x="1540383" y="573786"/>
                </a:moveTo>
                <a:lnTo>
                  <a:pt x="1540637" y="573913"/>
                </a:lnTo>
                <a:lnTo>
                  <a:pt x="1541032" y="573913"/>
                </a:lnTo>
                <a:lnTo>
                  <a:pt x="1540383" y="573786"/>
                </a:lnTo>
                <a:close/>
              </a:path>
              <a:path w="2437129" h="624204">
                <a:moveTo>
                  <a:pt x="1512316" y="567690"/>
                </a:moveTo>
                <a:lnTo>
                  <a:pt x="1512697" y="567817"/>
                </a:lnTo>
                <a:lnTo>
                  <a:pt x="1512893" y="567817"/>
                </a:lnTo>
                <a:lnTo>
                  <a:pt x="1512316" y="567690"/>
                </a:lnTo>
                <a:close/>
              </a:path>
              <a:path w="2437129" h="624204">
                <a:moveTo>
                  <a:pt x="1458214" y="553593"/>
                </a:moveTo>
                <a:lnTo>
                  <a:pt x="1458468" y="553720"/>
                </a:lnTo>
                <a:lnTo>
                  <a:pt x="1458682" y="553720"/>
                </a:lnTo>
                <a:lnTo>
                  <a:pt x="1458214" y="553593"/>
                </a:lnTo>
                <a:close/>
              </a:path>
              <a:path w="2437129" h="624204">
                <a:moveTo>
                  <a:pt x="1196975" y="424688"/>
                </a:moveTo>
                <a:lnTo>
                  <a:pt x="1179702" y="443992"/>
                </a:lnTo>
                <a:lnTo>
                  <a:pt x="1188974" y="452247"/>
                </a:lnTo>
                <a:lnTo>
                  <a:pt x="1204849" y="464820"/>
                </a:lnTo>
                <a:lnTo>
                  <a:pt x="1240409" y="489204"/>
                </a:lnTo>
                <a:lnTo>
                  <a:pt x="1280541" y="512064"/>
                </a:lnTo>
                <a:lnTo>
                  <a:pt x="1324991" y="533400"/>
                </a:lnTo>
                <a:lnTo>
                  <a:pt x="1362583" y="548894"/>
                </a:lnTo>
                <a:lnTo>
                  <a:pt x="1371981" y="524764"/>
                </a:lnTo>
                <a:lnTo>
                  <a:pt x="1358138" y="519430"/>
                </a:lnTo>
                <a:lnTo>
                  <a:pt x="1335277" y="509651"/>
                </a:lnTo>
                <a:lnTo>
                  <a:pt x="1313858" y="499745"/>
                </a:lnTo>
                <a:lnTo>
                  <a:pt x="1313688" y="499745"/>
                </a:lnTo>
                <a:lnTo>
                  <a:pt x="1292352" y="489077"/>
                </a:lnTo>
                <a:lnTo>
                  <a:pt x="1292627" y="489077"/>
                </a:lnTo>
                <a:lnTo>
                  <a:pt x="1273131" y="478409"/>
                </a:lnTo>
                <a:lnTo>
                  <a:pt x="1253871" y="467106"/>
                </a:lnTo>
                <a:lnTo>
                  <a:pt x="1236472" y="455676"/>
                </a:lnTo>
                <a:lnTo>
                  <a:pt x="1236623" y="455676"/>
                </a:lnTo>
                <a:lnTo>
                  <a:pt x="1220751" y="444373"/>
                </a:lnTo>
                <a:lnTo>
                  <a:pt x="1220216" y="443992"/>
                </a:lnTo>
                <a:lnTo>
                  <a:pt x="1205357" y="432181"/>
                </a:lnTo>
                <a:lnTo>
                  <a:pt x="1196975" y="424688"/>
                </a:lnTo>
                <a:close/>
              </a:path>
              <a:path w="2437129" h="624204">
                <a:moveTo>
                  <a:pt x="1358221" y="519430"/>
                </a:moveTo>
                <a:lnTo>
                  <a:pt x="1358519" y="519557"/>
                </a:lnTo>
                <a:lnTo>
                  <a:pt x="1358221" y="519430"/>
                </a:lnTo>
                <a:close/>
              </a:path>
              <a:path w="2437129" h="624204">
                <a:moveTo>
                  <a:pt x="1335383" y="509651"/>
                </a:moveTo>
                <a:lnTo>
                  <a:pt x="1335659" y="509778"/>
                </a:lnTo>
                <a:lnTo>
                  <a:pt x="1335383" y="509651"/>
                </a:lnTo>
                <a:close/>
              </a:path>
              <a:path w="2437129" h="624204">
                <a:moveTo>
                  <a:pt x="1313307" y="499491"/>
                </a:moveTo>
                <a:lnTo>
                  <a:pt x="1313688" y="499745"/>
                </a:lnTo>
                <a:lnTo>
                  <a:pt x="1313858" y="499745"/>
                </a:lnTo>
                <a:lnTo>
                  <a:pt x="1313307" y="499491"/>
                </a:lnTo>
                <a:close/>
              </a:path>
              <a:path w="2437129" h="624204">
                <a:moveTo>
                  <a:pt x="1292627" y="489077"/>
                </a:moveTo>
                <a:lnTo>
                  <a:pt x="1292352" y="489077"/>
                </a:lnTo>
                <a:lnTo>
                  <a:pt x="1292860" y="489204"/>
                </a:lnTo>
                <a:lnTo>
                  <a:pt x="1292627" y="489077"/>
                </a:lnTo>
                <a:close/>
              </a:path>
              <a:path w="2437129" h="624204">
                <a:moveTo>
                  <a:pt x="1272667" y="478155"/>
                </a:moveTo>
                <a:lnTo>
                  <a:pt x="1273048" y="478409"/>
                </a:lnTo>
                <a:lnTo>
                  <a:pt x="1272667" y="478155"/>
                </a:lnTo>
                <a:close/>
              </a:path>
              <a:path w="2437129" h="624204">
                <a:moveTo>
                  <a:pt x="1253989" y="467106"/>
                </a:moveTo>
                <a:lnTo>
                  <a:pt x="1254378" y="467360"/>
                </a:lnTo>
                <a:lnTo>
                  <a:pt x="1253989" y="467106"/>
                </a:lnTo>
                <a:close/>
              </a:path>
              <a:path w="2437129" h="624204">
                <a:moveTo>
                  <a:pt x="1236623" y="455676"/>
                </a:moveTo>
                <a:lnTo>
                  <a:pt x="1236472" y="455676"/>
                </a:lnTo>
                <a:lnTo>
                  <a:pt x="1236980" y="455930"/>
                </a:lnTo>
                <a:lnTo>
                  <a:pt x="1236623" y="455676"/>
                </a:lnTo>
                <a:close/>
              </a:path>
              <a:path w="2437129" h="624204">
                <a:moveTo>
                  <a:pt x="1220487" y="444185"/>
                </a:moveTo>
                <a:lnTo>
                  <a:pt x="1220724" y="444373"/>
                </a:lnTo>
                <a:lnTo>
                  <a:pt x="1220487" y="444185"/>
                </a:lnTo>
                <a:close/>
              </a:path>
              <a:path w="2437129" h="624204">
                <a:moveTo>
                  <a:pt x="1220243" y="443992"/>
                </a:moveTo>
                <a:lnTo>
                  <a:pt x="1220487" y="444185"/>
                </a:lnTo>
                <a:lnTo>
                  <a:pt x="1220243" y="443992"/>
                </a:lnTo>
                <a:close/>
              </a:path>
              <a:path w="2437129" h="624204">
                <a:moveTo>
                  <a:pt x="1205947" y="432649"/>
                </a:moveTo>
                <a:close/>
              </a:path>
              <a:path w="2437129" h="624204">
                <a:moveTo>
                  <a:pt x="1205419" y="432181"/>
                </a:moveTo>
                <a:lnTo>
                  <a:pt x="1205947" y="432649"/>
                </a:lnTo>
                <a:lnTo>
                  <a:pt x="1205419" y="432181"/>
                </a:lnTo>
                <a:close/>
              </a:path>
              <a:path w="2437129" h="624204">
                <a:moveTo>
                  <a:pt x="1140233" y="318643"/>
                </a:moveTo>
                <a:lnTo>
                  <a:pt x="1114298" y="318643"/>
                </a:lnTo>
                <a:lnTo>
                  <a:pt x="1114552" y="320294"/>
                </a:lnTo>
                <a:lnTo>
                  <a:pt x="1114391" y="320294"/>
                </a:lnTo>
                <a:lnTo>
                  <a:pt x="1123950" y="369697"/>
                </a:lnTo>
                <a:lnTo>
                  <a:pt x="1128522" y="379476"/>
                </a:lnTo>
                <a:lnTo>
                  <a:pt x="1151890" y="368300"/>
                </a:lnTo>
                <a:lnTo>
                  <a:pt x="1148231" y="360553"/>
                </a:lnTo>
                <a:lnTo>
                  <a:pt x="1147572" y="359156"/>
                </a:lnTo>
                <a:lnTo>
                  <a:pt x="1147728" y="359156"/>
                </a:lnTo>
                <a:lnTo>
                  <a:pt x="1144201" y="348869"/>
                </a:lnTo>
                <a:lnTo>
                  <a:pt x="1144016" y="348869"/>
                </a:lnTo>
                <a:lnTo>
                  <a:pt x="1143700" y="347501"/>
                </a:lnTo>
                <a:lnTo>
                  <a:pt x="1143673" y="347218"/>
                </a:lnTo>
                <a:lnTo>
                  <a:pt x="1141564" y="337058"/>
                </a:lnTo>
                <a:lnTo>
                  <a:pt x="1141222" y="335407"/>
                </a:lnTo>
                <a:lnTo>
                  <a:pt x="1141365" y="335407"/>
                </a:lnTo>
                <a:lnTo>
                  <a:pt x="1140345" y="320294"/>
                </a:lnTo>
                <a:lnTo>
                  <a:pt x="1114552" y="320294"/>
                </a:lnTo>
                <a:lnTo>
                  <a:pt x="1114320" y="319045"/>
                </a:lnTo>
                <a:lnTo>
                  <a:pt x="1140261" y="319045"/>
                </a:lnTo>
                <a:lnTo>
                  <a:pt x="1140233" y="318643"/>
                </a:lnTo>
                <a:close/>
              </a:path>
              <a:path w="2437129" h="624204">
                <a:moveTo>
                  <a:pt x="1147572" y="359156"/>
                </a:moveTo>
                <a:lnTo>
                  <a:pt x="1148207" y="360553"/>
                </a:lnTo>
                <a:lnTo>
                  <a:pt x="1148141" y="360362"/>
                </a:lnTo>
                <a:lnTo>
                  <a:pt x="1147572" y="359156"/>
                </a:lnTo>
                <a:close/>
              </a:path>
              <a:path w="2437129" h="624204">
                <a:moveTo>
                  <a:pt x="1148141" y="360362"/>
                </a:moveTo>
                <a:lnTo>
                  <a:pt x="1148207" y="360553"/>
                </a:lnTo>
                <a:lnTo>
                  <a:pt x="1148141" y="360362"/>
                </a:lnTo>
                <a:close/>
              </a:path>
              <a:path w="2437129" h="624204">
                <a:moveTo>
                  <a:pt x="1147728" y="359156"/>
                </a:moveTo>
                <a:lnTo>
                  <a:pt x="1147572" y="359156"/>
                </a:lnTo>
                <a:lnTo>
                  <a:pt x="1148141" y="360362"/>
                </a:lnTo>
                <a:lnTo>
                  <a:pt x="1147728" y="359156"/>
                </a:lnTo>
                <a:close/>
              </a:path>
              <a:path w="2437129" h="624204">
                <a:moveTo>
                  <a:pt x="1143635" y="347218"/>
                </a:moveTo>
                <a:lnTo>
                  <a:pt x="1144016" y="348869"/>
                </a:lnTo>
                <a:lnTo>
                  <a:pt x="1143732" y="347501"/>
                </a:lnTo>
                <a:lnTo>
                  <a:pt x="1143635" y="347218"/>
                </a:lnTo>
                <a:close/>
              </a:path>
              <a:path w="2437129" h="624204">
                <a:moveTo>
                  <a:pt x="1143732" y="347501"/>
                </a:moveTo>
                <a:lnTo>
                  <a:pt x="1144016" y="348869"/>
                </a:lnTo>
                <a:lnTo>
                  <a:pt x="1144201" y="348869"/>
                </a:lnTo>
                <a:lnTo>
                  <a:pt x="1143732" y="347501"/>
                </a:lnTo>
                <a:close/>
              </a:path>
              <a:path w="2437129" h="624204">
                <a:moveTo>
                  <a:pt x="1143673" y="347218"/>
                </a:moveTo>
                <a:lnTo>
                  <a:pt x="1143732" y="347501"/>
                </a:lnTo>
                <a:lnTo>
                  <a:pt x="1143673" y="347218"/>
                </a:lnTo>
                <a:close/>
              </a:path>
              <a:path w="2437129" h="624204">
                <a:moveTo>
                  <a:pt x="1141222" y="335407"/>
                </a:moveTo>
                <a:lnTo>
                  <a:pt x="1141476" y="337058"/>
                </a:lnTo>
                <a:lnTo>
                  <a:pt x="1141434" y="336428"/>
                </a:lnTo>
                <a:lnTo>
                  <a:pt x="1141222" y="335407"/>
                </a:lnTo>
                <a:close/>
              </a:path>
              <a:path w="2437129" h="624204">
                <a:moveTo>
                  <a:pt x="1141434" y="336428"/>
                </a:moveTo>
                <a:lnTo>
                  <a:pt x="1141476" y="337058"/>
                </a:lnTo>
                <a:lnTo>
                  <a:pt x="1141434" y="336428"/>
                </a:lnTo>
                <a:close/>
              </a:path>
              <a:path w="2437129" h="624204">
                <a:moveTo>
                  <a:pt x="1141365" y="335407"/>
                </a:moveTo>
                <a:lnTo>
                  <a:pt x="1141222" y="335407"/>
                </a:lnTo>
                <a:lnTo>
                  <a:pt x="1141434" y="336428"/>
                </a:lnTo>
                <a:lnTo>
                  <a:pt x="1141365" y="335407"/>
                </a:lnTo>
                <a:close/>
              </a:path>
              <a:path w="2437129" h="624204">
                <a:moveTo>
                  <a:pt x="1114298" y="318643"/>
                </a:moveTo>
                <a:lnTo>
                  <a:pt x="1114320" y="319045"/>
                </a:lnTo>
                <a:lnTo>
                  <a:pt x="1114552" y="320294"/>
                </a:lnTo>
                <a:lnTo>
                  <a:pt x="1114298" y="318643"/>
                </a:lnTo>
                <a:close/>
              </a:path>
              <a:path w="2437129" h="624204">
                <a:moveTo>
                  <a:pt x="1139584" y="313436"/>
                </a:moveTo>
                <a:lnTo>
                  <a:pt x="1113282" y="313436"/>
                </a:lnTo>
                <a:lnTo>
                  <a:pt x="1113663" y="314833"/>
                </a:lnTo>
                <a:lnTo>
                  <a:pt x="1114320" y="319045"/>
                </a:lnTo>
                <a:lnTo>
                  <a:pt x="1114298" y="318643"/>
                </a:lnTo>
                <a:lnTo>
                  <a:pt x="1140233" y="318643"/>
                </a:lnTo>
                <a:lnTo>
                  <a:pt x="1140078" y="316357"/>
                </a:lnTo>
                <a:lnTo>
                  <a:pt x="1139584" y="313436"/>
                </a:lnTo>
                <a:close/>
              </a:path>
              <a:path w="2437129" h="624204">
                <a:moveTo>
                  <a:pt x="1113355" y="313834"/>
                </a:moveTo>
                <a:lnTo>
                  <a:pt x="1113540" y="314833"/>
                </a:lnTo>
                <a:lnTo>
                  <a:pt x="1113355" y="313834"/>
                </a:lnTo>
                <a:close/>
              </a:path>
              <a:path w="2437129" h="624204">
                <a:moveTo>
                  <a:pt x="1113282" y="313436"/>
                </a:moveTo>
                <a:lnTo>
                  <a:pt x="1113355" y="313834"/>
                </a:lnTo>
                <a:lnTo>
                  <a:pt x="1113663" y="314833"/>
                </a:lnTo>
                <a:lnTo>
                  <a:pt x="1113282" y="313436"/>
                </a:lnTo>
                <a:close/>
              </a:path>
              <a:path w="2437129" h="624204">
                <a:moveTo>
                  <a:pt x="1138703" y="308229"/>
                </a:moveTo>
                <a:lnTo>
                  <a:pt x="1111631" y="308229"/>
                </a:lnTo>
                <a:lnTo>
                  <a:pt x="1112139" y="309499"/>
                </a:lnTo>
                <a:lnTo>
                  <a:pt x="1113355" y="313834"/>
                </a:lnTo>
                <a:lnTo>
                  <a:pt x="1113282" y="313436"/>
                </a:lnTo>
                <a:lnTo>
                  <a:pt x="1139584" y="313436"/>
                </a:lnTo>
                <a:lnTo>
                  <a:pt x="1138703" y="308229"/>
                </a:lnTo>
                <a:close/>
              </a:path>
              <a:path w="2437129" h="624204">
                <a:moveTo>
                  <a:pt x="1111736" y="308570"/>
                </a:moveTo>
                <a:lnTo>
                  <a:pt x="1112021" y="309499"/>
                </a:lnTo>
                <a:lnTo>
                  <a:pt x="1111736" y="308570"/>
                </a:lnTo>
                <a:close/>
              </a:path>
              <a:path w="2437129" h="624204">
                <a:moveTo>
                  <a:pt x="1111631" y="308229"/>
                </a:moveTo>
                <a:lnTo>
                  <a:pt x="1111736" y="308570"/>
                </a:lnTo>
                <a:lnTo>
                  <a:pt x="1112139" y="309499"/>
                </a:lnTo>
                <a:lnTo>
                  <a:pt x="1111631" y="308229"/>
                </a:lnTo>
                <a:close/>
              </a:path>
              <a:path w="2437129" h="624204">
                <a:moveTo>
                  <a:pt x="1137073" y="302768"/>
                </a:moveTo>
                <a:lnTo>
                  <a:pt x="1109218" y="302768"/>
                </a:lnTo>
                <a:lnTo>
                  <a:pt x="1109726" y="303911"/>
                </a:lnTo>
                <a:lnTo>
                  <a:pt x="1111736" y="308570"/>
                </a:lnTo>
                <a:lnTo>
                  <a:pt x="1111631" y="308229"/>
                </a:lnTo>
                <a:lnTo>
                  <a:pt x="1138703" y="308229"/>
                </a:lnTo>
                <a:lnTo>
                  <a:pt x="1137073" y="302768"/>
                </a:lnTo>
                <a:close/>
              </a:path>
              <a:path w="2437129" h="624204">
                <a:moveTo>
                  <a:pt x="1109658" y="303784"/>
                </a:moveTo>
                <a:close/>
              </a:path>
              <a:path w="2437129" h="624204">
                <a:moveTo>
                  <a:pt x="1135017" y="297180"/>
                </a:moveTo>
                <a:lnTo>
                  <a:pt x="1106170" y="297180"/>
                </a:lnTo>
                <a:lnTo>
                  <a:pt x="1106677" y="298069"/>
                </a:lnTo>
                <a:lnTo>
                  <a:pt x="1109658" y="303784"/>
                </a:lnTo>
                <a:lnTo>
                  <a:pt x="1109218" y="302768"/>
                </a:lnTo>
                <a:lnTo>
                  <a:pt x="1137073" y="302768"/>
                </a:lnTo>
                <a:lnTo>
                  <a:pt x="1136269" y="300101"/>
                </a:lnTo>
                <a:lnTo>
                  <a:pt x="1135017" y="297180"/>
                </a:lnTo>
                <a:close/>
              </a:path>
              <a:path w="2437129" h="624204">
                <a:moveTo>
                  <a:pt x="1106460" y="297730"/>
                </a:moveTo>
                <a:lnTo>
                  <a:pt x="1106639" y="298069"/>
                </a:lnTo>
                <a:lnTo>
                  <a:pt x="1106460" y="297730"/>
                </a:lnTo>
                <a:close/>
              </a:path>
              <a:path w="2437129" h="624204">
                <a:moveTo>
                  <a:pt x="1106170" y="297180"/>
                </a:moveTo>
                <a:lnTo>
                  <a:pt x="1106460" y="297730"/>
                </a:lnTo>
                <a:lnTo>
                  <a:pt x="1106677" y="298069"/>
                </a:lnTo>
                <a:lnTo>
                  <a:pt x="1106170" y="297180"/>
                </a:lnTo>
                <a:close/>
              </a:path>
              <a:path w="2437129" h="624204">
                <a:moveTo>
                  <a:pt x="1132420" y="291338"/>
                </a:moveTo>
                <a:lnTo>
                  <a:pt x="1102360" y="291338"/>
                </a:lnTo>
                <a:lnTo>
                  <a:pt x="1106460" y="297730"/>
                </a:lnTo>
                <a:lnTo>
                  <a:pt x="1106170" y="297180"/>
                </a:lnTo>
                <a:lnTo>
                  <a:pt x="1135017" y="297180"/>
                </a:lnTo>
                <a:lnTo>
                  <a:pt x="1132840" y="292100"/>
                </a:lnTo>
                <a:lnTo>
                  <a:pt x="1132420" y="291338"/>
                </a:lnTo>
                <a:close/>
              </a:path>
              <a:path w="2437129" h="624204">
                <a:moveTo>
                  <a:pt x="1097788" y="285623"/>
                </a:moveTo>
                <a:lnTo>
                  <a:pt x="1102995" y="292354"/>
                </a:lnTo>
                <a:lnTo>
                  <a:pt x="1102360" y="291338"/>
                </a:lnTo>
                <a:lnTo>
                  <a:pt x="1132420" y="291338"/>
                </a:lnTo>
                <a:lnTo>
                  <a:pt x="1129626" y="286258"/>
                </a:lnTo>
                <a:lnTo>
                  <a:pt x="1098423" y="286258"/>
                </a:lnTo>
                <a:lnTo>
                  <a:pt x="1097788" y="285623"/>
                </a:lnTo>
                <a:close/>
              </a:path>
              <a:path w="2437129" h="624204">
                <a:moveTo>
                  <a:pt x="1121359" y="273685"/>
                </a:moveTo>
                <a:lnTo>
                  <a:pt x="1086612" y="273685"/>
                </a:lnTo>
                <a:lnTo>
                  <a:pt x="1093089" y="280289"/>
                </a:lnTo>
                <a:lnTo>
                  <a:pt x="1098423" y="286258"/>
                </a:lnTo>
                <a:lnTo>
                  <a:pt x="1129626" y="286258"/>
                </a:lnTo>
                <a:lnTo>
                  <a:pt x="1128649" y="284480"/>
                </a:lnTo>
                <a:lnTo>
                  <a:pt x="1123823" y="276860"/>
                </a:lnTo>
                <a:lnTo>
                  <a:pt x="1121359" y="273685"/>
                </a:lnTo>
                <a:close/>
              </a:path>
              <a:path w="2437129" h="624204">
                <a:moveTo>
                  <a:pt x="1092581" y="279781"/>
                </a:moveTo>
                <a:lnTo>
                  <a:pt x="1093039" y="280289"/>
                </a:lnTo>
                <a:lnTo>
                  <a:pt x="1092581" y="279781"/>
                </a:lnTo>
                <a:close/>
              </a:path>
              <a:path w="2437129" h="624204">
                <a:moveTo>
                  <a:pt x="1104773" y="255270"/>
                </a:moveTo>
                <a:lnTo>
                  <a:pt x="1064133" y="255270"/>
                </a:lnTo>
                <a:lnTo>
                  <a:pt x="1072769" y="261747"/>
                </a:lnTo>
                <a:lnTo>
                  <a:pt x="1080262" y="267970"/>
                </a:lnTo>
                <a:lnTo>
                  <a:pt x="1086993" y="274193"/>
                </a:lnTo>
                <a:lnTo>
                  <a:pt x="1086612" y="273685"/>
                </a:lnTo>
                <a:lnTo>
                  <a:pt x="1121359" y="273685"/>
                </a:lnTo>
                <a:lnTo>
                  <a:pt x="1118108" y="269494"/>
                </a:lnTo>
                <a:lnTo>
                  <a:pt x="1111758" y="262255"/>
                </a:lnTo>
                <a:lnTo>
                  <a:pt x="1104773" y="255270"/>
                </a:lnTo>
                <a:close/>
              </a:path>
              <a:path w="2437129" h="624204">
                <a:moveTo>
                  <a:pt x="1079753" y="267589"/>
                </a:moveTo>
                <a:lnTo>
                  <a:pt x="1080171" y="267970"/>
                </a:lnTo>
                <a:lnTo>
                  <a:pt x="1079753" y="267589"/>
                </a:lnTo>
                <a:close/>
              </a:path>
              <a:path w="2437129" h="624204">
                <a:moveTo>
                  <a:pt x="1072261" y="261366"/>
                </a:moveTo>
                <a:lnTo>
                  <a:pt x="1072722" y="261747"/>
                </a:lnTo>
                <a:lnTo>
                  <a:pt x="1072261" y="261366"/>
                </a:lnTo>
                <a:close/>
              </a:path>
              <a:path w="2437129" h="624204">
                <a:moveTo>
                  <a:pt x="1098134" y="249174"/>
                </a:moveTo>
                <a:lnTo>
                  <a:pt x="1055243" y="249174"/>
                </a:lnTo>
                <a:lnTo>
                  <a:pt x="1055624" y="249428"/>
                </a:lnTo>
                <a:lnTo>
                  <a:pt x="1064514" y="255651"/>
                </a:lnTo>
                <a:lnTo>
                  <a:pt x="1064133" y="255270"/>
                </a:lnTo>
                <a:lnTo>
                  <a:pt x="1104773" y="255270"/>
                </a:lnTo>
                <a:lnTo>
                  <a:pt x="1098134" y="249174"/>
                </a:lnTo>
                <a:close/>
              </a:path>
              <a:path w="2437129" h="624204">
                <a:moveTo>
                  <a:pt x="1055394" y="249279"/>
                </a:moveTo>
                <a:lnTo>
                  <a:pt x="1055606" y="249428"/>
                </a:lnTo>
                <a:lnTo>
                  <a:pt x="1055394" y="249279"/>
                </a:lnTo>
                <a:close/>
              </a:path>
              <a:path w="2437129" h="624204">
                <a:moveTo>
                  <a:pt x="1090661" y="242951"/>
                </a:moveTo>
                <a:lnTo>
                  <a:pt x="1045591" y="242951"/>
                </a:lnTo>
                <a:lnTo>
                  <a:pt x="1055394" y="249279"/>
                </a:lnTo>
                <a:lnTo>
                  <a:pt x="1055243" y="249174"/>
                </a:lnTo>
                <a:lnTo>
                  <a:pt x="1098134" y="249174"/>
                </a:lnTo>
                <a:lnTo>
                  <a:pt x="1097026" y="248158"/>
                </a:lnTo>
                <a:lnTo>
                  <a:pt x="1090661" y="242951"/>
                </a:lnTo>
                <a:close/>
              </a:path>
              <a:path w="2437129" h="624204">
                <a:moveTo>
                  <a:pt x="1024382" y="230632"/>
                </a:moveTo>
                <a:lnTo>
                  <a:pt x="1035558" y="236982"/>
                </a:lnTo>
                <a:lnTo>
                  <a:pt x="1045845" y="243205"/>
                </a:lnTo>
                <a:lnTo>
                  <a:pt x="1045591" y="242951"/>
                </a:lnTo>
                <a:lnTo>
                  <a:pt x="1090661" y="242951"/>
                </a:lnTo>
                <a:lnTo>
                  <a:pt x="1088644" y="241300"/>
                </a:lnTo>
                <a:lnTo>
                  <a:pt x="1079500" y="234442"/>
                </a:lnTo>
                <a:lnTo>
                  <a:pt x="1074149" y="230759"/>
                </a:lnTo>
                <a:lnTo>
                  <a:pt x="1024763" y="230759"/>
                </a:lnTo>
                <a:lnTo>
                  <a:pt x="1024382" y="230632"/>
                </a:lnTo>
                <a:close/>
              </a:path>
              <a:path w="2437129" h="624204">
                <a:moveTo>
                  <a:pt x="1035303" y="236855"/>
                </a:moveTo>
                <a:lnTo>
                  <a:pt x="1035514" y="236982"/>
                </a:lnTo>
                <a:lnTo>
                  <a:pt x="1035303" y="236855"/>
                </a:lnTo>
                <a:close/>
              </a:path>
              <a:path w="2437129" h="624204">
                <a:moveTo>
                  <a:pt x="1030859" y="204724"/>
                </a:moveTo>
                <a:lnTo>
                  <a:pt x="1018794" y="227711"/>
                </a:lnTo>
                <a:lnTo>
                  <a:pt x="1024763" y="230759"/>
                </a:lnTo>
                <a:lnTo>
                  <a:pt x="1074149" y="230759"/>
                </a:lnTo>
                <a:lnTo>
                  <a:pt x="1036955" y="208026"/>
                </a:lnTo>
                <a:lnTo>
                  <a:pt x="1030859" y="204724"/>
                </a:lnTo>
                <a:close/>
              </a:path>
              <a:path w="2437129" h="624204">
                <a:moveTo>
                  <a:pt x="958183" y="171704"/>
                </a:moveTo>
                <a:lnTo>
                  <a:pt x="882015" y="171704"/>
                </a:lnTo>
                <a:lnTo>
                  <a:pt x="882396" y="171831"/>
                </a:lnTo>
                <a:lnTo>
                  <a:pt x="915289" y="183134"/>
                </a:lnTo>
                <a:lnTo>
                  <a:pt x="946150" y="194818"/>
                </a:lnTo>
                <a:lnTo>
                  <a:pt x="949198" y="196088"/>
                </a:lnTo>
                <a:lnTo>
                  <a:pt x="959103" y="172085"/>
                </a:lnTo>
                <a:lnTo>
                  <a:pt x="958183" y="171704"/>
                </a:lnTo>
                <a:close/>
              </a:path>
              <a:path w="2437129" h="624204">
                <a:moveTo>
                  <a:pt x="945769" y="194691"/>
                </a:moveTo>
                <a:lnTo>
                  <a:pt x="946080" y="194818"/>
                </a:lnTo>
                <a:lnTo>
                  <a:pt x="945769" y="194691"/>
                </a:lnTo>
                <a:close/>
              </a:path>
              <a:path w="2437129" h="624204">
                <a:moveTo>
                  <a:pt x="914908" y="183007"/>
                </a:moveTo>
                <a:lnTo>
                  <a:pt x="915243" y="183134"/>
                </a:lnTo>
                <a:lnTo>
                  <a:pt x="914908" y="183007"/>
                </a:lnTo>
                <a:close/>
              </a:path>
              <a:path w="2437129" h="624204">
                <a:moveTo>
                  <a:pt x="882264" y="171789"/>
                </a:moveTo>
                <a:lnTo>
                  <a:pt x="882396" y="171831"/>
                </a:lnTo>
                <a:lnTo>
                  <a:pt x="882264" y="171789"/>
                </a:lnTo>
                <a:close/>
              </a:path>
              <a:path w="2437129" h="624204">
                <a:moveTo>
                  <a:pt x="929343" y="160782"/>
                </a:moveTo>
                <a:lnTo>
                  <a:pt x="847217" y="160782"/>
                </a:lnTo>
                <a:lnTo>
                  <a:pt x="882264" y="171789"/>
                </a:lnTo>
                <a:lnTo>
                  <a:pt x="882015" y="171704"/>
                </a:lnTo>
                <a:lnTo>
                  <a:pt x="958183" y="171704"/>
                </a:lnTo>
                <a:lnTo>
                  <a:pt x="955421" y="170561"/>
                </a:lnTo>
                <a:lnTo>
                  <a:pt x="929343" y="160782"/>
                </a:lnTo>
                <a:close/>
              </a:path>
              <a:path w="2437129" h="624204">
                <a:moveTo>
                  <a:pt x="899146" y="150241"/>
                </a:moveTo>
                <a:lnTo>
                  <a:pt x="810514" y="150241"/>
                </a:lnTo>
                <a:lnTo>
                  <a:pt x="847598" y="160909"/>
                </a:lnTo>
                <a:lnTo>
                  <a:pt x="847217" y="160782"/>
                </a:lnTo>
                <a:lnTo>
                  <a:pt x="929343" y="160782"/>
                </a:lnTo>
                <a:lnTo>
                  <a:pt x="923925" y="158750"/>
                </a:lnTo>
                <a:lnTo>
                  <a:pt x="899146" y="150241"/>
                </a:lnTo>
                <a:close/>
              </a:path>
              <a:path w="2437129" h="624204">
                <a:moveTo>
                  <a:pt x="759333" y="110363"/>
                </a:moveTo>
                <a:lnTo>
                  <a:pt x="753237" y="135509"/>
                </a:lnTo>
                <a:lnTo>
                  <a:pt x="772287" y="140081"/>
                </a:lnTo>
                <a:lnTo>
                  <a:pt x="772033" y="140081"/>
                </a:lnTo>
                <a:lnTo>
                  <a:pt x="810768" y="150368"/>
                </a:lnTo>
                <a:lnTo>
                  <a:pt x="810514" y="150241"/>
                </a:lnTo>
                <a:lnTo>
                  <a:pt x="899146" y="150241"/>
                </a:lnTo>
                <a:lnTo>
                  <a:pt x="890270" y="147193"/>
                </a:lnTo>
                <a:lnTo>
                  <a:pt x="854837" y="136017"/>
                </a:lnTo>
                <a:lnTo>
                  <a:pt x="817499" y="125349"/>
                </a:lnTo>
                <a:lnTo>
                  <a:pt x="778510" y="114935"/>
                </a:lnTo>
                <a:lnTo>
                  <a:pt x="759333" y="110363"/>
                </a:lnTo>
                <a:close/>
              </a:path>
              <a:path w="2437129" h="624204">
                <a:moveTo>
                  <a:pt x="680987" y="103505"/>
                </a:moveTo>
                <a:lnTo>
                  <a:pt x="602234" y="103505"/>
                </a:lnTo>
                <a:lnTo>
                  <a:pt x="646938" y="112014"/>
                </a:lnTo>
                <a:lnTo>
                  <a:pt x="677926" y="118364"/>
                </a:lnTo>
                <a:lnTo>
                  <a:pt x="680987" y="103505"/>
                </a:lnTo>
                <a:close/>
              </a:path>
              <a:path w="2437129" h="624204">
                <a:moveTo>
                  <a:pt x="659854" y="88265"/>
                </a:moveTo>
                <a:lnTo>
                  <a:pt x="509397" y="88265"/>
                </a:lnTo>
                <a:lnTo>
                  <a:pt x="556641" y="95758"/>
                </a:lnTo>
                <a:lnTo>
                  <a:pt x="556387" y="95758"/>
                </a:lnTo>
                <a:lnTo>
                  <a:pt x="602361" y="103632"/>
                </a:lnTo>
                <a:lnTo>
                  <a:pt x="680987" y="103505"/>
                </a:lnTo>
                <a:lnTo>
                  <a:pt x="683133" y="93091"/>
                </a:lnTo>
                <a:lnTo>
                  <a:pt x="659854" y="88265"/>
                </a:lnTo>
                <a:close/>
              </a:path>
              <a:path w="2437129" h="624204">
                <a:moveTo>
                  <a:pt x="478027" y="57785"/>
                </a:moveTo>
                <a:lnTo>
                  <a:pt x="474472" y="83439"/>
                </a:lnTo>
                <a:lnTo>
                  <a:pt x="509524" y="88392"/>
                </a:lnTo>
                <a:lnTo>
                  <a:pt x="659854" y="88265"/>
                </a:lnTo>
                <a:lnTo>
                  <a:pt x="651891" y="86614"/>
                </a:lnTo>
                <a:lnTo>
                  <a:pt x="606933" y="78105"/>
                </a:lnTo>
                <a:lnTo>
                  <a:pt x="560705" y="70104"/>
                </a:lnTo>
                <a:lnTo>
                  <a:pt x="513207" y="62738"/>
                </a:lnTo>
                <a:lnTo>
                  <a:pt x="478027" y="57785"/>
                </a:lnTo>
                <a:close/>
              </a:path>
              <a:path w="2437129" h="624204">
                <a:moveTo>
                  <a:pt x="193294" y="30353"/>
                </a:moveTo>
                <a:lnTo>
                  <a:pt x="192024" y="56261"/>
                </a:lnTo>
                <a:lnTo>
                  <a:pt x="209550" y="57150"/>
                </a:lnTo>
                <a:lnTo>
                  <a:pt x="261366" y="60706"/>
                </a:lnTo>
                <a:lnTo>
                  <a:pt x="261112" y="60706"/>
                </a:lnTo>
                <a:lnTo>
                  <a:pt x="312293" y="65024"/>
                </a:lnTo>
                <a:lnTo>
                  <a:pt x="362839" y="69850"/>
                </a:lnTo>
                <a:lnTo>
                  <a:pt x="397764" y="73787"/>
                </a:lnTo>
                <a:lnTo>
                  <a:pt x="400558" y="48006"/>
                </a:lnTo>
                <a:lnTo>
                  <a:pt x="365506" y="44069"/>
                </a:lnTo>
                <a:lnTo>
                  <a:pt x="314578" y="39116"/>
                </a:lnTo>
                <a:lnTo>
                  <a:pt x="263144" y="34925"/>
                </a:lnTo>
                <a:lnTo>
                  <a:pt x="211074" y="31369"/>
                </a:lnTo>
                <a:lnTo>
                  <a:pt x="193294" y="30353"/>
                </a:lnTo>
                <a:close/>
              </a:path>
              <a:path w="2437129" h="624204">
                <a:moveTo>
                  <a:pt x="78232" y="0"/>
                </a:moveTo>
                <a:lnTo>
                  <a:pt x="0" y="37719"/>
                </a:lnTo>
                <a:lnTo>
                  <a:pt x="77216" y="77724"/>
                </a:lnTo>
                <a:lnTo>
                  <a:pt x="77554" y="51846"/>
                </a:lnTo>
                <a:lnTo>
                  <a:pt x="64516" y="51562"/>
                </a:lnTo>
                <a:lnTo>
                  <a:pt x="65024" y="25654"/>
                </a:lnTo>
                <a:lnTo>
                  <a:pt x="77896" y="25654"/>
                </a:lnTo>
                <a:lnTo>
                  <a:pt x="78232" y="0"/>
                </a:lnTo>
                <a:close/>
              </a:path>
              <a:path w="2437129" h="624204">
                <a:moveTo>
                  <a:pt x="77892" y="25933"/>
                </a:moveTo>
                <a:lnTo>
                  <a:pt x="77554" y="51846"/>
                </a:lnTo>
                <a:lnTo>
                  <a:pt x="105283" y="52451"/>
                </a:lnTo>
                <a:lnTo>
                  <a:pt x="105028" y="52451"/>
                </a:lnTo>
                <a:lnTo>
                  <a:pt x="114553" y="52832"/>
                </a:lnTo>
                <a:lnTo>
                  <a:pt x="115570" y="26924"/>
                </a:lnTo>
                <a:lnTo>
                  <a:pt x="105918" y="26543"/>
                </a:lnTo>
                <a:lnTo>
                  <a:pt x="77892" y="25933"/>
                </a:lnTo>
                <a:close/>
              </a:path>
              <a:path w="2437129" h="624204">
                <a:moveTo>
                  <a:pt x="65024" y="25654"/>
                </a:moveTo>
                <a:lnTo>
                  <a:pt x="64516" y="51562"/>
                </a:lnTo>
                <a:lnTo>
                  <a:pt x="77554" y="51846"/>
                </a:lnTo>
                <a:lnTo>
                  <a:pt x="77892" y="25933"/>
                </a:lnTo>
                <a:lnTo>
                  <a:pt x="65024" y="25654"/>
                </a:lnTo>
                <a:close/>
              </a:path>
              <a:path w="2437129" h="624204">
                <a:moveTo>
                  <a:pt x="77896" y="25654"/>
                </a:moveTo>
                <a:lnTo>
                  <a:pt x="65024" y="25654"/>
                </a:lnTo>
                <a:lnTo>
                  <a:pt x="77892" y="25933"/>
                </a:lnTo>
                <a:lnTo>
                  <a:pt x="77896" y="25654"/>
                </a:lnTo>
                <a:close/>
              </a:path>
            </a:pathLst>
          </a:custGeom>
          <a:solidFill>
            <a:srgbClr val="00AF50"/>
          </a:solidFill>
        </p:spPr>
        <p:txBody>
          <a:bodyPr wrap="square" lIns="0" tIns="0" rIns="0" bIns="0" rtlCol="0"/>
          <a:lstStyle/>
          <a:p>
            <a:endParaRPr/>
          </a:p>
        </p:txBody>
      </p:sp>
      <p:sp>
        <p:nvSpPr>
          <p:cNvPr id="63" name="object 63"/>
          <p:cNvSpPr/>
          <p:nvPr/>
        </p:nvSpPr>
        <p:spPr>
          <a:xfrm>
            <a:off x="8561831" y="4506467"/>
            <a:ext cx="298703" cy="228600"/>
          </a:xfrm>
          <a:prstGeom prst="rect">
            <a:avLst/>
          </a:prstGeom>
          <a:blipFill>
            <a:blip r:embed="rId4" cstate="print"/>
            <a:stretch>
              <a:fillRect/>
            </a:stretch>
          </a:blipFill>
        </p:spPr>
        <p:txBody>
          <a:bodyPr wrap="square" lIns="0" tIns="0" rIns="0" bIns="0" rtlCol="0"/>
          <a:lstStyle/>
          <a:p>
            <a:endParaRPr/>
          </a:p>
        </p:txBody>
      </p:sp>
      <p:sp>
        <p:nvSpPr>
          <p:cNvPr id="64" name="object 64"/>
          <p:cNvSpPr/>
          <p:nvPr/>
        </p:nvSpPr>
        <p:spPr>
          <a:xfrm>
            <a:off x="6685788" y="3512820"/>
            <a:ext cx="908050" cy="610235"/>
          </a:xfrm>
          <a:custGeom>
            <a:avLst/>
            <a:gdLst/>
            <a:ahLst/>
            <a:cxnLst/>
            <a:rect l="l" t="t" r="r" b="b"/>
            <a:pathLst>
              <a:path w="908050" h="610235">
                <a:moveTo>
                  <a:pt x="106933" y="59308"/>
                </a:moveTo>
                <a:lnTo>
                  <a:pt x="68960" y="91947"/>
                </a:lnTo>
                <a:lnTo>
                  <a:pt x="37337" y="130428"/>
                </a:lnTo>
                <a:lnTo>
                  <a:pt x="14096" y="173100"/>
                </a:lnTo>
                <a:lnTo>
                  <a:pt x="1650" y="218312"/>
                </a:lnTo>
                <a:lnTo>
                  <a:pt x="0" y="241045"/>
                </a:lnTo>
                <a:lnTo>
                  <a:pt x="25907" y="242061"/>
                </a:lnTo>
                <a:lnTo>
                  <a:pt x="26257" y="232282"/>
                </a:lnTo>
                <a:lnTo>
                  <a:pt x="27210" y="222376"/>
                </a:lnTo>
                <a:lnTo>
                  <a:pt x="27304" y="221487"/>
                </a:lnTo>
                <a:lnTo>
                  <a:pt x="29082" y="211708"/>
                </a:lnTo>
                <a:lnTo>
                  <a:pt x="31495" y="201929"/>
                </a:lnTo>
                <a:lnTo>
                  <a:pt x="34350" y="192912"/>
                </a:lnTo>
                <a:lnTo>
                  <a:pt x="37983" y="183260"/>
                </a:lnTo>
                <a:lnTo>
                  <a:pt x="38226" y="182625"/>
                </a:lnTo>
                <a:lnTo>
                  <a:pt x="42262" y="173608"/>
                </a:lnTo>
                <a:lnTo>
                  <a:pt x="47370" y="163575"/>
                </a:lnTo>
                <a:lnTo>
                  <a:pt x="52470" y="154685"/>
                </a:lnTo>
                <a:lnTo>
                  <a:pt x="52323" y="154685"/>
                </a:lnTo>
                <a:lnTo>
                  <a:pt x="58374" y="145668"/>
                </a:lnTo>
                <a:lnTo>
                  <a:pt x="71848" y="127634"/>
                </a:lnTo>
                <a:lnTo>
                  <a:pt x="72516" y="126745"/>
                </a:lnTo>
                <a:lnTo>
                  <a:pt x="87197" y="110489"/>
                </a:lnTo>
                <a:lnTo>
                  <a:pt x="86994" y="110489"/>
                </a:lnTo>
                <a:lnTo>
                  <a:pt x="104901" y="93852"/>
                </a:lnTo>
                <a:lnTo>
                  <a:pt x="105102" y="93852"/>
                </a:lnTo>
                <a:lnTo>
                  <a:pt x="123062" y="79628"/>
                </a:lnTo>
                <a:lnTo>
                  <a:pt x="106933" y="59308"/>
                </a:lnTo>
                <a:close/>
              </a:path>
              <a:path w="908050" h="610235">
                <a:moveTo>
                  <a:pt x="26288" y="231393"/>
                </a:moveTo>
                <a:lnTo>
                  <a:pt x="26161" y="232282"/>
                </a:lnTo>
                <a:lnTo>
                  <a:pt x="26288" y="231393"/>
                </a:lnTo>
                <a:close/>
              </a:path>
              <a:path w="908050" h="610235">
                <a:moveTo>
                  <a:pt x="27258" y="221924"/>
                </a:moveTo>
                <a:lnTo>
                  <a:pt x="27177" y="222376"/>
                </a:lnTo>
                <a:lnTo>
                  <a:pt x="27258" y="221924"/>
                </a:lnTo>
                <a:close/>
              </a:path>
              <a:path w="908050" h="610235">
                <a:moveTo>
                  <a:pt x="27336" y="221487"/>
                </a:moveTo>
                <a:lnTo>
                  <a:pt x="27258" y="221924"/>
                </a:lnTo>
                <a:lnTo>
                  <a:pt x="27336" y="221487"/>
                </a:lnTo>
                <a:close/>
              </a:path>
              <a:path w="908050" h="610235">
                <a:moveTo>
                  <a:pt x="29139" y="211708"/>
                </a:moveTo>
                <a:lnTo>
                  <a:pt x="28955" y="212470"/>
                </a:lnTo>
                <a:lnTo>
                  <a:pt x="29139" y="211708"/>
                </a:lnTo>
                <a:close/>
              </a:path>
              <a:path w="908050" h="610235">
                <a:moveTo>
                  <a:pt x="31601" y="201929"/>
                </a:moveTo>
                <a:lnTo>
                  <a:pt x="31368" y="202691"/>
                </a:lnTo>
                <a:lnTo>
                  <a:pt x="31601" y="201929"/>
                </a:lnTo>
                <a:close/>
              </a:path>
              <a:path w="908050" h="610235">
                <a:moveTo>
                  <a:pt x="34543" y="192277"/>
                </a:moveTo>
                <a:lnTo>
                  <a:pt x="34289" y="192912"/>
                </a:lnTo>
                <a:lnTo>
                  <a:pt x="34543" y="192277"/>
                </a:lnTo>
                <a:close/>
              </a:path>
              <a:path w="908050" h="610235">
                <a:moveTo>
                  <a:pt x="38255" y="182625"/>
                </a:moveTo>
                <a:lnTo>
                  <a:pt x="38052" y="183083"/>
                </a:lnTo>
                <a:lnTo>
                  <a:pt x="38255" y="182625"/>
                </a:lnTo>
                <a:close/>
              </a:path>
              <a:path w="908050" h="610235">
                <a:moveTo>
                  <a:pt x="42544" y="172973"/>
                </a:moveTo>
                <a:lnTo>
                  <a:pt x="42163" y="173608"/>
                </a:lnTo>
                <a:lnTo>
                  <a:pt x="42544" y="172973"/>
                </a:lnTo>
                <a:close/>
              </a:path>
              <a:path w="908050" h="610235">
                <a:moveTo>
                  <a:pt x="47406" y="163575"/>
                </a:moveTo>
                <a:lnTo>
                  <a:pt x="47116" y="164083"/>
                </a:lnTo>
                <a:lnTo>
                  <a:pt x="47406" y="163575"/>
                </a:lnTo>
                <a:close/>
              </a:path>
              <a:path w="908050" h="610235">
                <a:moveTo>
                  <a:pt x="52831" y="154050"/>
                </a:moveTo>
                <a:lnTo>
                  <a:pt x="52323" y="154685"/>
                </a:lnTo>
                <a:lnTo>
                  <a:pt x="52470" y="154685"/>
                </a:lnTo>
                <a:lnTo>
                  <a:pt x="52831" y="154050"/>
                </a:lnTo>
                <a:close/>
              </a:path>
              <a:path w="908050" h="610235">
                <a:moveTo>
                  <a:pt x="58800" y="145033"/>
                </a:moveTo>
                <a:lnTo>
                  <a:pt x="58292" y="145668"/>
                </a:lnTo>
                <a:lnTo>
                  <a:pt x="58800" y="145033"/>
                </a:lnTo>
                <a:close/>
              </a:path>
              <a:path w="908050" h="610235">
                <a:moveTo>
                  <a:pt x="72516" y="126745"/>
                </a:moveTo>
                <a:lnTo>
                  <a:pt x="71754" y="127634"/>
                </a:lnTo>
                <a:lnTo>
                  <a:pt x="72321" y="127005"/>
                </a:lnTo>
                <a:lnTo>
                  <a:pt x="72516" y="126745"/>
                </a:lnTo>
                <a:close/>
              </a:path>
              <a:path w="908050" h="610235">
                <a:moveTo>
                  <a:pt x="72321" y="127005"/>
                </a:moveTo>
                <a:lnTo>
                  <a:pt x="71754" y="127634"/>
                </a:lnTo>
                <a:lnTo>
                  <a:pt x="72321" y="127005"/>
                </a:lnTo>
                <a:close/>
              </a:path>
              <a:path w="908050" h="610235">
                <a:moveTo>
                  <a:pt x="72555" y="126745"/>
                </a:moveTo>
                <a:lnTo>
                  <a:pt x="72321" y="127005"/>
                </a:lnTo>
                <a:lnTo>
                  <a:pt x="72555" y="126745"/>
                </a:lnTo>
                <a:close/>
              </a:path>
              <a:path w="908050" h="610235">
                <a:moveTo>
                  <a:pt x="87883" y="109727"/>
                </a:moveTo>
                <a:lnTo>
                  <a:pt x="86994" y="110489"/>
                </a:lnTo>
                <a:lnTo>
                  <a:pt x="87197" y="110489"/>
                </a:lnTo>
                <a:lnTo>
                  <a:pt x="87883" y="109727"/>
                </a:lnTo>
                <a:close/>
              </a:path>
              <a:path w="908050" h="610235">
                <a:moveTo>
                  <a:pt x="105102" y="93852"/>
                </a:moveTo>
                <a:lnTo>
                  <a:pt x="104901" y="93852"/>
                </a:lnTo>
                <a:lnTo>
                  <a:pt x="104139" y="94614"/>
                </a:lnTo>
                <a:lnTo>
                  <a:pt x="105102" y="93852"/>
                </a:lnTo>
                <a:close/>
              </a:path>
              <a:path w="908050" h="610235">
                <a:moveTo>
                  <a:pt x="378678" y="48767"/>
                </a:moveTo>
                <a:lnTo>
                  <a:pt x="370712" y="48767"/>
                </a:lnTo>
                <a:lnTo>
                  <a:pt x="371220" y="49021"/>
                </a:lnTo>
                <a:lnTo>
                  <a:pt x="376935" y="52069"/>
                </a:lnTo>
                <a:lnTo>
                  <a:pt x="378678" y="48767"/>
                </a:lnTo>
                <a:close/>
              </a:path>
              <a:path w="908050" h="610235">
                <a:moveTo>
                  <a:pt x="370993" y="48916"/>
                </a:moveTo>
                <a:lnTo>
                  <a:pt x="371191" y="49021"/>
                </a:lnTo>
                <a:lnTo>
                  <a:pt x="370993" y="48916"/>
                </a:lnTo>
                <a:close/>
              </a:path>
              <a:path w="908050" h="610235">
                <a:moveTo>
                  <a:pt x="383839" y="38988"/>
                </a:moveTo>
                <a:lnTo>
                  <a:pt x="348106" y="38988"/>
                </a:lnTo>
                <a:lnTo>
                  <a:pt x="348741" y="39242"/>
                </a:lnTo>
                <a:lnTo>
                  <a:pt x="360044" y="43814"/>
                </a:lnTo>
                <a:lnTo>
                  <a:pt x="370993" y="48916"/>
                </a:lnTo>
                <a:lnTo>
                  <a:pt x="370712" y="48767"/>
                </a:lnTo>
                <a:lnTo>
                  <a:pt x="378678" y="48767"/>
                </a:lnTo>
                <a:lnTo>
                  <a:pt x="383839" y="38988"/>
                </a:lnTo>
                <a:close/>
              </a:path>
              <a:path w="908050" h="610235">
                <a:moveTo>
                  <a:pt x="279018" y="0"/>
                </a:moveTo>
                <a:lnTo>
                  <a:pt x="239648" y="3047"/>
                </a:lnTo>
                <a:lnTo>
                  <a:pt x="201167" y="11937"/>
                </a:lnTo>
                <a:lnTo>
                  <a:pt x="178561" y="19812"/>
                </a:lnTo>
                <a:lnTo>
                  <a:pt x="187070" y="44322"/>
                </a:lnTo>
                <a:lnTo>
                  <a:pt x="208931" y="36702"/>
                </a:lnTo>
                <a:lnTo>
                  <a:pt x="208660" y="36702"/>
                </a:lnTo>
                <a:lnTo>
                  <a:pt x="220725" y="33274"/>
                </a:lnTo>
                <a:lnTo>
                  <a:pt x="221199" y="33274"/>
                </a:lnTo>
                <a:lnTo>
                  <a:pt x="231728" y="30860"/>
                </a:lnTo>
                <a:lnTo>
                  <a:pt x="232282" y="30733"/>
                </a:lnTo>
                <a:lnTo>
                  <a:pt x="243966" y="28701"/>
                </a:lnTo>
                <a:lnTo>
                  <a:pt x="243331" y="28701"/>
                </a:lnTo>
                <a:lnTo>
                  <a:pt x="255777" y="27177"/>
                </a:lnTo>
                <a:lnTo>
                  <a:pt x="255269" y="27177"/>
                </a:lnTo>
                <a:lnTo>
                  <a:pt x="267588" y="26162"/>
                </a:lnTo>
                <a:lnTo>
                  <a:pt x="266826" y="26162"/>
                </a:lnTo>
                <a:lnTo>
                  <a:pt x="278891" y="25915"/>
                </a:lnTo>
                <a:lnTo>
                  <a:pt x="278637" y="25907"/>
                </a:lnTo>
                <a:lnTo>
                  <a:pt x="382763" y="25907"/>
                </a:lnTo>
                <a:lnTo>
                  <a:pt x="344677" y="10413"/>
                </a:lnTo>
                <a:lnTo>
                  <a:pt x="305561" y="1777"/>
                </a:lnTo>
                <a:lnTo>
                  <a:pt x="292353" y="380"/>
                </a:lnTo>
                <a:lnTo>
                  <a:pt x="279018" y="0"/>
                </a:lnTo>
                <a:close/>
              </a:path>
              <a:path w="908050" h="610235">
                <a:moveTo>
                  <a:pt x="359409" y="43560"/>
                </a:moveTo>
                <a:lnTo>
                  <a:pt x="359959" y="43814"/>
                </a:lnTo>
                <a:lnTo>
                  <a:pt x="359409" y="43560"/>
                </a:lnTo>
                <a:close/>
              </a:path>
              <a:path w="908050" h="610235">
                <a:moveTo>
                  <a:pt x="348697" y="39227"/>
                </a:moveTo>
                <a:close/>
              </a:path>
              <a:path w="908050" h="610235">
                <a:moveTo>
                  <a:pt x="336550" y="35051"/>
                </a:moveTo>
                <a:lnTo>
                  <a:pt x="348697" y="39227"/>
                </a:lnTo>
                <a:lnTo>
                  <a:pt x="348106" y="38988"/>
                </a:lnTo>
                <a:lnTo>
                  <a:pt x="383839" y="38988"/>
                </a:lnTo>
                <a:lnTo>
                  <a:pt x="385850" y="35178"/>
                </a:lnTo>
                <a:lnTo>
                  <a:pt x="337311" y="35178"/>
                </a:lnTo>
                <a:lnTo>
                  <a:pt x="336550" y="35051"/>
                </a:lnTo>
                <a:close/>
              </a:path>
              <a:path w="908050" h="610235">
                <a:moveTo>
                  <a:pt x="209295" y="36575"/>
                </a:moveTo>
                <a:lnTo>
                  <a:pt x="208660" y="36702"/>
                </a:lnTo>
                <a:lnTo>
                  <a:pt x="208931" y="36702"/>
                </a:lnTo>
                <a:lnTo>
                  <a:pt x="209295" y="36575"/>
                </a:lnTo>
                <a:close/>
              </a:path>
              <a:path w="908050" h="610235">
                <a:moveTo>
                  <a:pt x="387660" y="31750"/>
                </a:moveTo>
                <a:lnTo>
                  <a:pt x="325119" y="31750"/>
                </a:lnTo>
                <a:lnTo>
                  <a:pt x="337311" y="35178"/>
                </a:lnTo>
                <a:lnTo>
                  <a:pt x="385850" y="35178"/>
                </a:lnTo>
                <a:lnTo>
                  <a:pt x="387660" y="31750"/>
                </a:lnTo>
                <a:close/>
              </a:path>
              <a:path w="908050" h="610235">
                <a:moveTo>
                  <a:pt x="221199" y="33274"/>
                </a:moveTo>
                <a:lnTo>
                  <a:pt x="220725" y="33274"/>
                </a:lnTo>
                <a:lnTo>
                  <a:pt x="220090" y="33527"/>
                </a:lnTo>
                <a:lnTo>
                  <a:pt x="221199" y="33274"/>
                </a:lnTo>
                <a:close/>
              </a:path>
              <a:path w="908050" h="610235">
                <a:moveTo>
                  <a:pt x="313457" y="29214"/>
                </a:moveTo>
                <a:lnTo>
                  <a:pt x="325754" y="32003"/>
                </a:lnTo>
                <a:lnTo>
                  <a:pt x="325119" y="31750"/>
                </a:lnTo>
                <a:lnTo>
                  <a:pt x="387660" y="31750"/>
                </a:lnTo>
                <a:lnTo>
                  <a:pt x="388933" y="29337"/>
                </a:lnTo>
                <a:lnTo>
                  <a:pt x="314197" y="29337"/>
                </a:lnTo>
                <a:lnTo>
                  <a:pt x="313457" y="29214"/>
                </a:lnTo>
                <a:close/>
              </a:path>
              <a:path w="908050" h="610235">
                <a:moveTo>
                  <a:pt x="231991" y="30800"/>
                </a:moveTo>
                <a:lnTo>
                  <a:pt x="231647" y="30860"/>
                </a:lnTo>
                <a:lnTo>
                  <a:pt x="231991" y="30800"/>
                </a:lnTo>
                <a:close/>
              </a:path>
              <a:path w="908050" h="610235">
                <a:moveTo>
                  <a:pt x="232372" y="30733"/>
                </a:moveTo>
                <a:lnTo>
                  <a:pt x="231991" y="30800"/>
                </a:lnTo>
                <a:lnTo>
                  <a:pt x="232372" y="30733"/>
                </a:lnTo>
                <a:close/>
              </a:path>
              <a:path w="908050" h="610235">
                <a:moveTo>
                  <a:pt x="389000" y="29209"/>
                </a:moveTo>
                <a:lnTo>
                  <a:pt x="313435" y="29209"/>
                </a:lnTo>
                <a:lnTo>
                  <a:pt x="314197" y="29337"/>
                </a:lnTo>
                <a:lnTo>
                  <a:pt x="388933" y="29337"/>
                </a:lnTo>
                <a:lnTo>
                  <a:pt x="389000" y="29209"/>
                </a:lnTo>
                <a:close/>
              </a:path>
              <a:path w="908050" h="610235">
                <a:moveTo>
                  <a:pt x="385402" y="27304"/>
                </a:moveTo>
                <a:lnTo>
                  <a:pt x="301878" y="27304"/>
                </a:lnTo>
                <a:lnTo>
                  <a:pt x="313457" y="29214"/>
                </a:lnTo>
                <a:lnTo>
                  <a:pt x="389000" y="29209"/>
                </a:lnTo>
                <a:lnTo>
                  <a:pt x="385402" y="27304"/>
                </a:lnTo>
                <a:close/>
              </a:path>
              <a:path w="908050" h="610235">
                <a:moveTo>
                  <a:pt x="382763" y="25907"/>
                </a:moveTo>
                <a:lnTo>
                  <a:pt x="278891" y="25915"/>
                </a:lnTo>
                <a:lnTo>
                  <a:pt x="291083" y="26288"/>
                </a:lnTo>
                <a:lnTo>
                  <a:pt x="290194" y="26288"/>
                </a:lnTo>
                <a:lnTo>
                  <a:pt x="302640" y="27431"/>
                </a:lnTo>
                <a:lnTo>
                  <a:pt x="301878" y="27304"/>
                </a:lnTo>
                <a:lnTo>
                  <a:pt x="385402" y="27304"/>
                </a:lnTo>
                <a:lnTo>
                  <a:pt x="382763" y="25907"/>
                </a:lnTo>
                <a:close/>
              </a:path>
              <a:path w="908050" h="610235">
                <a:moveTo>
                  <a:pt x="554926" y="258698"/>
                </a:moveTo>
                <a:lnTo>
                  <a:pt x="528827" y="258698"/>
                </a:lnTo>
                <a:lnTo>
                  <a:pt x="529843" y="266445"/>
                </a:lnTo>
                <a:lnTo>
                  <a:pt x="555497" y="262762"/>
                </a:lnTo>
                <a:lnTo>
                  <a:pt x="554926" y="258698"/>
                </a:lnTo>
                <a:close/>
              </a:path>
              <a:path w="908050" h="610235">
                <a:moveTo>
                  <a:pt x="552715" y="246125"/>
                </a:moveTo>
                <a:lnTo>
                  <a:pt x="526287" y="246125"/>
                </a:lnTo>
                <a:lnTo>
                  <a:pt x="526414" y="246760"/>
                </a:lnTo>
                <a:lnTo>
                  <a:pt x="528827" y="259333"/>
                </a:lnTo>
                <a:lnTo>
                  <a:pt x="528827" y="258698"/>
                </a:lnTo>
                <a:lnTo>
                  <a:pt x="554926" y="258698"/>
                </a:lnTo>
                <a:lnTo>
                  <a:pt x="554354" y="254634"/>
                </a:lnTo>
                <a:lnTo>
                  <a:pt x="552715" y="246125"/>
                </a:lnTo>
                <a:close/>
              </a:path>
              <a:path w="908050" h="610235">
                <a:moveTo>
                  <a:pt x="526391" y="246664"/>
                </a:moveTo>
                <a:close/>
              </a:path>
              <a:path w="908050" h="610235">
                <a:moveTo>
                  <a:pt x="549893" y="233679"/>
                </a:moveTo>
                <a:lnTo>
                  <a:pt x="523239" y="233679"/>
                </a:lnTo>
                <a:lnTo>
                  <a:pt x="526391" y="246664"/>
                </a:lnTo>
                <a:lnTo>
                  <a:pt x="526287" y="246125"/>
                </a:lnTo>
                <a:lnTo>
                  <a:pt x="552715" y="246125"/>
                </a:lnTo>
                <a:lnTo>
                  <a:pt x="551687" y="240791"/>
                </a:lnTo>
                <a:lnTo>
                  <a:pt x="549893" y="233679"/>
                </a:lnTo>
                <a:close/>
              </a:path>
              <a:path w="908050" h="610235">
                <a:moveTo>
                  <a:pt x="542632" y="209295"/>
                </a:moveTo>
                <a:lnTo>
                  <a:pt x="515111" y="209295"/>
                </a:lnTo>
                <a:lnTo>
                  <a:pt x="515365" y="209930"/>
                </a:lnTo>
                <a:lnTo>
                  <a:pt x="519683" y="222122"/>
                </a:lnTo>
                <a:lnTo>
                  <a:pt x="523366" y="234314"/>
                </a:lnTo>
                <a:lnTo>
                  <a:pt x="523239" y="233679"/>
                </a:lnTo>
                <a:lnTo>
                  <a:pt x="549893" y="233679"/>
                </a:lnTo>
                <a:lnTo>
                  <a:pt x="548258" y="227202"/>
                </a:lnTo>
                <a:lnTo>
                  <a:pt x="544194" y="213613"/>
                </a:lnTo>
                <a:lnTo>
                  <a:pt x="542632" y="209295"/>
                </a:lnTo>
                <a:close/>
              </a:path>
              <a:path w="908050" h="610235">
                <a:moveTo>
                  <a:pt x="519429" y="221487"/>
                </a:moveTo>
                <a:lnTo>
                  <a:pt x="519624" y="222122"/>
                </a:lnTo>
                <a:lnTo>
                  <a:pt x="519429" y="221487"/>
                </a:lnTo>
                <a:close/>
              </a:path>
              <a:path w="908050" h="610235">
                <a:moveTo>
                  <a:pt x="515167" y="209451"/>
                </a:moveTo>
                <a:lnTo>
                  <a:pt x="515338" y="209930"/>
                </a:lnTo>
                <a:lnTo>
                  <a:pt x="515167" y="209451"/>
                </a:lnTo>
                <a:close/>
              </a:path>
              <a:path w="908050" h="610235">
                <a:moveTo>
                  <a:pt x="533215" y="185419"/>
                </a:moveTo>
                <a:lnTo>
                  <a:pt x="504697" y="185419"/>
                </a:lnTo>
                <a:lnTo>
                  <a:pt x="510412" y="197865"/>
                </a:lnTo>
                <a:lnTo>
                  <a:pt x="515167" y="209451"/>
                </a:lnTo>
                <a:lnTo>
                  <a:pt x="515111" y="209295"/>
                </a:lnTo>
                <a:lnTo>
                  <a:pt x="542632" y="209295"/>
                </a:lnTo>
                <a:lnTo>
                  <a:pt x="539368" y="200278"/>
                </a:lnTo>
                <a:lnTo>
                  <a:pt x="534034" y="187197"/>
                </a:lnTo>
                <a:lnTo>
                  <a:pt x="533215" y="185419"/>
                </a:lnTo>
                <a:close/>
              </a:path>
              <a:path w="908050" h="610235">
                <a:moveTo>
                  <a:pt x="510158" y="197357"/>
                </a:moveTo>
                <a:lnTo>
                  <a:pt x="510369" y="197865"/>
                </a:lnTo>
                <a:lnTo>
                  <a:pt x="510158" y="197357"/>
                </a:lnTo>
                <a:close/>
              </a:path>
              <a:path w="908050" h="610235">
                <a:moveTo>
                  <a:pt x="515064" y="151129"/>
                </a:moveTo>
                <a:lnTo>
                  <a:pt x="484885" y="151129"/>
                </a:lnTo>
                <a:lnTo>
                  <a:pt x="485520" y="152145"/>
                </a:lnTo>
                <a:lnTo>
                  <a:pt x="498982" y="174624"/>
                </a:lnTo>
                <a:lnTo>
                  <a:pt x="504951" y="186054"/>
                </a:lnTo>
                <a:lnTo>
                  <a:pt x="504697" y="185419"/>
                </a:lnTo>
                <a:lnTo>
                  <a:pt x="533215" y="185419"/>
                </a:lnTo>
                <a:lnTo>
                  <a:pt x="528065" y="174243"/>
                </a:lnTo>
                <a:lnTo>
                  <a:pt x="521334" y="161543"/>
                </a:lnTo>
                <a:lnTo>
                  <a:pt x="515064" y="151129"/>
                </a:lnTo>
                <a:close/>
              </a:path>
              <a:path w="908050" h="610235">
                <a:moveTo>
                  <a:pt x="498602" y="173990"/>
                </a:moveTo>
                <a:lnTo>
                  <a:pt x="498936" y="174624"/>
                </a:lnTo>
                <a:lnTo>
                  <a:pt x="498602" y="173990"/>
                </a:lnTo>
                <a:close/>
              </a:path>
              <a:path w="908050" h="610235">
                <a:moveTo>
                  <a:pt x="485379" y="151952"/>
                </a:moveTo>
                <a:lnTo>
                  <a:pt x="485495" y="152145"/>
                </a:lnTo>
                <a:lnTo>
                  <a:pt x="485379" y="151952"/>
                </a:lnTo>
                <a:close/>
              </a:path>
              <a:path w="908050" h="610235">
                <a:moveTo>
                  <a:pt x="484885" y="151129"/>
                </a:moveTo>
                <a:lnTo>
                  <a:pt x="485379" y="151952"/>
                </a:lnTo>
                <a:lnTo>
                  <a:pt x="485520" y="152145"/>
                </a:lnTo>
                <a:lnTo>
                  <a:pt x="484885" y="151129"/>
                </a:lnTo>
                <a:close/>
              </a:path>
              <a:path w="908050" h="610235">
                <a:moveTo>
                  <a:pt x="501358" y="129920"/>
                </a:moveTo>
                <a:lnTo>
                  <a:pt x="469264" y="129920"/>
                </a:lnTo>
                <a:lnTo>
                  <a:pt x="470026" y="130809"/>
                </a:lnTo>
                <a:lnTo>
                  <a:pt x="485379" y="151952"/>
                </a:lnTo>
                <a:lnTo>
                  <a:pt x="484885" y="151129"/>
                </a:lnTo>
                <a:lnTo>
                  <a:pt x="515064" y="151129"/>
                </a:lnTo>
                <a:lnTo>
                  <a:pt x="506729" y="137286"/>
                </a:lnTo>
                <a:lnTo>
                  <a:pt x="501358" y="129920"/>
                </a:lnTo>
                <a:close/>
              </a:path>
              <a:path w="908050" h="610235">
                <a:moveTo>
                  <a:pt x="469278" y="129939"/>
                </a:moveTo>
                <a:lnTo>
                  <a:pt x="469915" y="130809"/>
                </a:lnTo>
                <a:lnTo>
                  <a:pt x="469278" y="129939"/>
                </a:lnTo>
                <a:close/>
              </a:path>
              <a:path w="908050" h="610235">
                <a:moveTo>
                  <a:pt x="486232" y="109981"/>
                </a:moveTo>
                <a:lnTo>
                  <a:pt x="452119" y="109981"/>
                </a:lnTo>
                <a:lnTo>
                  <a:pt x="469278" y="129939"/>
                </a:lnTo>
                <a:lnTo>
                  <a:pt x="501358" y="129920"/>
                </a:lnTo>
                <a:lnTo>
                  <a:pt x="489965" y="114299"/>
                </a:lnTo>
                <a:lnTo>
                  <a:pt x="486232" y="109981"/>
                </a:lnTo>
                <a:close/>
              </a:path>
              <a:path w="908050" h="610235">
                <a:moveTo>
                  <a:pt x="454913" y="76580"/>
                </a:moveTo>
                <a:lnTo>
                  <a:pt x="436879" y="95122"/>
                </a:lnTo>
                <a:lnTo>
                  <a:pt x="452754" y="110743"/>
                </a:lnTo>
                <a:lnTo>
                  <a:pt x="452119" y="109981"/>
                </a:lnTo>
                <a:lnTo>
                  <a:pt x="486232" y="109981"/>
                </a:lnTo>
                <a:lnTo>
                  <a:pt x="471296" y="92709"/>
                </a:lnTo>
                <a:lnTo>
                  <a:pt x="454913" y="76580"/>
                </a:lnTo>
                <a:close/>
              </a:path>
              <a:path w="908050" h="610235">
                <a:moveTo>
                  <a:pt x="563626" y="338327"/>
                </a:moveTo>
                <a:lnTo>
                  <a:pt x="538606" y="345058"/>
                </a:lnTo>
                <a:lnTo>
                  <a:pt x="540765" y="353059"/>
                </a:lnTo>
                <a:lnTo>
                  <a:pt x="545464" y="367029"/>
                </a:lnTo>
                <a:lnTo>
                  <a:pt x="565022" y="407288"/>
                </a:lnTo>
                <a:lnTo>
                  <a:pt x="591946" y="445134"/>
                </a:lnTo>
                <a:lnTo>
                  <a:pt x="625220" y="480186"/>
                </a:lnTo>
                <a:lnTo>
                  <a:pt x="667003" y="513460"/>
                </a:lnTo>
                <a:lnTo>
                  <a:pt x="682116" y="492505"/>
                </a:lnTo>
                <a:lnTo>
                  <a:pt x="665860" y="480821"/>
                </a:lnTo>
                <a:lnTo>
                  <a:pt x="665994" y="480821"/>
                </a:lnTo>
                <a:lnTo>
                  <a:pt x="654521" y="471550"/>
                </a:lnTo>
                <a:lnTo>
                  <a:pt x="643041" y="461263"/>
                </a:lnTo>
                <a:lnTo>
                  <a:pt x="631570" y="450468"/>
                </a:lnTo>
                <a:lnTo>
                  <a:pt x="631715" y="450468"/>
                </a:lnTo>
                <a:lnTo>
                  <a:pt x="621410" y="439673"/>
                </a:lnTo>
                <a:lnTo>
                  <a:pt x="611758" y="428497"/>
                </a:lnTo>
                <a:lnTo>
                  <a:pt x="603267" y="417575"/>
                </a:lnTo>
                <a:lnTo>
                  <a:pt x="602868" y="417067"/>
                </a:lnTo>
                <a:lnTo>
                  <a:pt x="594943" y="406018"/>
                </a:lnTo>
                <a:lnTo>
                  <a:pt x="587520" y="394334"/>
                </a:lnTo>
                <a:lnTo>
                  <a:pt x="587120" y="393699"/>
                </a:lnTo>
                <a:lnTo>
                  <a:pt x="580389" y="381761"/>
                </a:lnTo>
                <a:lnTo>
                  <a:pt x="574547" y="369569"/>
                </a:lnTo>
                <a:lnTo>
                  <a:pt x="569911" y="358266"/>
                </a:lnTo>
                <a:lnTo>
                  <a:pt x="565530" y="345312"/>
                </a:lnTo>
                <a:lnTo>
                  <a:pt x="563626" y="338327"/>
                </a:lnTo>
                <a:close/>
              </a:path>
              <a:path w="908050" h="610235">
                <a:moveTo>
                  <a:pt x="665994" y="480821"/>
                </a:moveTo>
                <a:lnTo>
                  <a:pt x="665860" y="480821"/>
                </a:lnTo>
                <a:lnTo>
                  <a:pt x="666622" y="481329"/>
                </a:lnTo>
                <a:lnTo>
                  <a:pt x="665994" y="480821"/>
                </a:lnTo>
                <a:close/>
              </a:path>
              <a:path w="908050" h="610235">
                <a:moveTo>
                  <a:pt x="654050" y="471169"/>
                </a:moveTo>
                <a:lnTo>
                  <a:pt x="654430" y="471550"/>
                </a:lnTo>
                <a:lnTo>
                  <a:pt x="654050" y="471169"/>
                </a:lnTo>
                <a:close/>
              </a:path>
              <a:path w="908050" h="610235">
                <a:moveTo>
                  <a:pt x="642619" y="460882"/>
                </a:moveTo>
                <a:lnTo>
                  <a:pt x="643001" y="461263"/>
                </a:lnTo>
                <a:lnTo>
                  <a:pt x="642619" y="460882"/>
                </a:lnTo>
                <a:close/>
              </a:path>
              <a:path w="908050" h="610235">
                <a:moveTo>
                  <a:pt x="631715" y="450468"/>
                </a:moveTo>
                <a:lnTo>
                  <a:pt x="631570" y="450468"/>
                </a:lnTo>
                <a:lnTo>
                  <a:pt x="632078" y="450849"/>
                </a:lnTo>
                <a:lnTo>
                  <a:pt x="631715" y="450468"/>
                </a:lnTo>
                <a:close/>
              </a:path>
              <a:path w="908050" h="610235">
                <a:moveTo>
                  <a:pt x="621461" y="439673"/>
                </a:moveTo>
                <a:lnTo>
                  <a:pt x="621791" y="440054"/>
                </a:lnTo>
                <a:lnTo>
                  <a:pt x="621461" y="439673"/>
                </a:lnTo>
                <a:close/>
              </a:path>
              <a:path w="908050" h="610235">
                <a:moveTo>
                  <a:pt x="611840" y="428497"/>
                </a:moveTo>
                <a:lnTo>
                  <a:pt x="612139" y="428878"/>
                </a:lnTo>
                <a:lnTo>
                  <a:pt x="611840" y="428497"/>
                </a:lnTo>
                <a:close/>
              </a:path>
              <a:path w="908050" h="610235">
                <a:moveTo>
                  <a:pt x="603057" y="417307"/>
                </a:moveTo>
                <a:lnTo>
                  <a:pt x="603250" y="417575"/>
                </a:lnTo>
                <a:lnTo>
                  <a:pt x="603057" y="417307"/>
                </a:lnTo>
                <a:close/>
              </a:path>
              <a:path w="908050" h="610235">
                <a:moveTo>
                  <a:pt x="602884" y="417067"/>
                </a:moveTo>
                <a:lnTo>
                  <a:pt x="603057" y="417307"/>
                </a:lnTo>
                <a:lnTo>
                  <a:pt x="602884" y="417067"/>
                </a:lnTo>
                <a:close/>
              </a:path>
              <a:path w="908050" h="610235">
                <a:moveTo>
                  <a:pt x="594486" y="405383"/>
                </a:moveTo>
                <a:lnTo>
                  <a:pt x="594867" y="406018"/>
                </a:lnTo>
                <a:lnTo>
                  <a:pt x="594486" y="405383"/>
                </a:lnTo>
                <a:close/>
              </a:path>
              <a:path w="908050" h="610235">
                <a:moveTo>
                  <a:pt x="587337" y="394045"/>
                </a:moveTo>
                <a:lnTo>
                  <a:pt x="587501" y="394334"/>
                </a:lnTo>
                <a:lnTo>
                  <a:pt x="587337" y="394045"/>
                </a:lnTo>
                <a:close/>
              </a:path>
              <a:path w="908050" h="610235">
                <a:moveTo>
                  <a:pt x="587142" y="393699"/>
                </a:moveTo>
                <a:lnTo>
                  <a:pt x="587337" y="394045"/>
                </a:lnTo>
                <a:lnTo>
                  <a:pt x="587142" y="393699"/>
                </a:lnTo>
                <a:close/>
              </a:path>
              <a:path w="908050" h="610235">
                <a:moveTo>
                  <a:pt x="580462" y="381761"/>
                </a:moveTo>
                <a:lnTo>
                  <a:pt x="580770" y="382396"/>
                </a:lnTo>
                <a:lnTo>
                  <a:pt x="580462" y="381761"/>
                </a:lnTo>
                <a:close/>
              </a:path>
              <a:path w="908050" h="610235">
                <a:moveTo>
                  <a:pt x="574612" y="369569"/>
                </a:moveTo>
                <a:lnTo>
                  <a:pt x="574928" y="370331"/>
                </a:lnTo>
                <a:lnTo>
                  <a:pt x="574612" y="369569"/>
                </a:lnTo>
                <a:close/>
              </a:path>
              <a:path w="908050" h="610235">
                <a:moveTo>
                  <a:pt x="569594" y="357505"/>
                </a:moveTo>
                <a:lnTo>
                  <a:pt x="569848" y="358266"/>
                </a:lnTo>
                <a:lnTo>
                  <a:pt x="569594" y="357505"/>
                </a:lnTo>
                <a:close/>
              </a:path>
              <a:path w="908050" h="610235">
                <a:moveTo>
                  <a:pt x="565572" y="345312"/>
                </a:moveTo>
                <a:lnTo>
                  <a:pt x="565784" y="346074"/>
                </a:lnTo>
                <a:lnTo>
                  <a:pt x="565572" y="345312"/>
                </a:lnTo>
                <a:close/>
              </a:path>
              <a:path w="908050" h="610235">
                <a:moveTo>
                  <a:pt x="829225" y="584100"/>
                </a:moveTo>
                <a:lnTo>
                  <a:pt x="826388" y="610234"/>
                </a:lnTo>
                <a:lnTo>
                  <a:pt x="892061" y="585850"/>
                </a:lnTo>
                <a:lnTo>
                  <a:pt x="841628" y="585850"/>
                </a:lnTo>
                <a:lnTo>
                  <a:pt x="829225" y="584100"/>
                </a:lnTo>
                <a:close/>
              </a:path>
              <a:path w="908050" h="610235">
                <a:moveTo>
                  <a:pt x="832021" y="558346"/>
                </a:moveTo>
                <a:lnTo>
                  <a:pt x="829225" y="584100"/>
                </a:lnTo>
                <a:lnTo>
                  <a:pt x="841628" y="585850"/>
                </a:lnTo>
                <a:lnTo>
                  <a:pt x="845311" y="560196"/>
                </a:lnTo>
                <a:lnTo>
                  <a:pt x="832021" y="558346"/>
                </a:lnTo>
                <a:close/>
              </a:path>
              <a:path w="908050" h="610235">
                <a:moveTo>
                  <a:pt x="834770" y="533018"/>
                </a:moveTo>
                <a:lnTo>
                  <a:pt x="832021" y="558346"/>
                </a:lnTo>
                <a:lnTo>
                  <a:pt x="845311" y="560196"/>
                </a:lnTo>
                <a:lnTo>
                  <a:pt x="841628" y="585850"/>
                </a:lnTo>
                <a:lnTo>
                  <a:pt x="892061" y="585850"/>
                </a:lnTo>
                <a:lnTo>
                  <a:pt x="907795" y="580008"/>
                </a:lnTo>
                <a:lnTo>
                  <a:pt x="834770" y="533018"/>
                </a:lnTo>
                <a:close/>
              </a:path>
              <a:path w="908050" h="610235">
                <a:moveTo>
                  <a:pt x="747521" y="530351"/>
                </a:moveTo>
                <a:lnTo>
                  <a:pt x="735837" y="553465"/>
                </a:lnTo>
                <a:lnTo>
                  <a:pt x="737742" y="554481"/>
                </a:lnTo>
                <a:lnTo>
                  <a:pt x="753871" y="561466"/>
                </a:lnTo>
                <a:lnTo>
                  <a:pt x="803528" y="578484"/>
                </a:lnTo>
                <a:lnTo>
                  <a:pt x="829225" y="584100"/>
                </a:lnTo>
                <a:lnTo>
                  <a:pt x="832021" y="558346"/>
                </a:lnTo>
                <a:lnTo>
                  <a:pt x="827070" y="557656"/>
                </a:lnTo>
                <a:lnTo>
                  <a:pt x="826642" y="557656"/>
                </a:lnTo>
                <a:lnTo>
                  <a:pt x="825245" y="557402"/>
                </a:lnTo>
                <a:lnTo>
                  <a:pt x="825642" y="557402"/>
                </a:lnTo>
                <a:lnTo>
                  <a:pt x="810132" y="553465"/>
                </a:lnTo>
                <a:lnTo>
                  <a:pt x="794384" y="548766"/>
                </a:lnTo>
                <a:lnTo>
                  <a:pt x="794526" y="548766"/>
                </a:lnTo>
                <a:lnTo>
                  <a:pt x="779497" y="543559"/>
                </a:lnTo>
                <a:lnTo>
                  <a:pt x="779271" y="543559"/>
                </a:lnTo>
                <a:lnTo>
                  <a:pt x="763396" y="537463"/>
                </a:lnTo>
                <a:lnTo>
                  <a:pt x="763612" y="537463"/>
                </a:lnTo>
                <a:lnTo>
                  <a:pt x="748410" y="530859"/>
                </a:lnTo>
                <a:lnTo>
                  <a:pt x="747521" y="530351"/>
                </a:lnTo>
                <a:close/>
              </a:path>
              <a:path w="908050" h="610235">
                <a:moveTo>
                  <a:pt x="825245" y="557402"/>
                </a:moveTo>
                <a:lnTo>
                  <a:pt x="826642" y="557656"/>
                </a:lnTo>
                <a:lnTo>
                  <a:pt x="826123" y="557525"/>
                </a:lnTo>
                <a:lnTo>
                  <a:pt x="825245" y="557402"/>
                </a:lnTo>
                <a:close/>
              </a:path>
              <a:path w="908050" h="610235">
                <a:moveTo>
                  <a:pt x="826123" y="557525"/>
                </a:moveTo>
                <a:lnTo>
                  <a:pt x="826642" y="557656"/>
                </a:lnTo>
                <a:lnTo>
                  <a:pt x="827070" y="557656"/>
                </a:lnTo>
                <a:lnTo>
                  <a:pt x="826123" y="557525"/>
                </a:lnTo>
                <a:close/>
              </a:path>
              <a:path w="908050" h="610235">
                <a:moveTo>
                  <a:pt x="825642" y="557402"/>
                </a:moveTo>
                <a:lnTo>
                  <a:pt x="825245" y="557402"/>
                </a:lnTo>
                <a:lnTo>
                  <a:pt x="826123" y="557525"/>
                </a:lnTo>
                <a:lnTo>
                  <a:pt x="825642" y="557402"/>
                </a:lnTo>
                <a:close/>
              </a:path>
              <a:path w="908050" h="610235">
                <a:moveTo>
                  <a:pt x="810213" y="553465"/>
                </a:moveTo>
                <a:lnTo>
                  <a:pt x="810640" y="553592"/>
                </a:lnTo>
                <a:lnTo>
                  <a:pt x="810213" y="553465"/>
                </a:lnTo>
                <a:close/>
              </a:path>
              <a:path w="908050" h="610235">
                <a:moveTo>
                  <a:pt x="794526" y="548766"/>
                </a:moveTo>
                <a:lnTo>
                  <a:pt x="794384" y="548766"/>
                </a:lnTo>
                <a:lnTo>
                  <a:pt x="794892" y="548893"/>
                </a:lnTo>
                <a:lnTo>
                  <a:pt x="794526" y="548766"/>
                </a:lnTo>
                <a:close/>
              </a:path>
              <a:path w="908050" h="610235">
                <a:moveTo>
                  <a:pt x="778763" y="543305"/>
                </a:moveTo>
                <a:lnTo>
                  <a:pt x="779271" y="543559"/>
                </a:lnTo>
                <a:lnTo>
                  <a:pt x="779497" y="543559"/>
                </a:lnTo>
                <a:lnTo>
                  <a:pt x="778763" y="543305"/>
                </a:lnTo>
                <a:close/>
              </a:path>
              <a:path w="908050" h="610235">
                <a:moveTo>
                  <a:pt x="763612" y="537463"/>
                </a:moveTo>
                <a:lnTo>
                  <a:pt x="763396" y="537463"/>
                </a:lnTo>
                <a:lnTo>
                  <a:pt x="763904" y="537590"/>
                </a:lnTo>
                <a:lnTo>
                  <a:pt x="763612" y="537463"/>
                </a:lnTo>
                <a:close/>
              </a:path>
              <a:path w="908050" h="610235">
                <a:moveTo>
                  <a:pt x="748537" y="530859"/>
                </a:moveTo>
                <a:lnTo>
                  <a:pt x="749045" y="531113"/>
                </a:lnTo>
                <a:lnTo>
                  <a:pt x="748537" y="530859"/>
                </a:lnTo>
                <a:close/>
              </a:path>
            </a:pathLst>
          </a:custGeom>
          <a:solidFill>
            <a:srgbClr val="00AF50"/>
          </a:solidFill>
        </p:spPr>
        <p:txBody>
          <a:bodyPr wrap="square" lIns="0" tIns="0" rIns="0" bIns="0" rtlCol="0"/>
          <a:lstStyle/>
          <a:p>
            <a:endParaRPr/>
          </a:p>
        </p:txBody>
      </p:sp>
      <p:sp>
        <p:nvSpPr>
          <p:cNvPr id="65" name="object 65"/>
          <p:cNvSpPr/>
          <p:nvPr/>
        </p:nvSpPr>
        <p:spPr>
          <a:xfrm>
            <a:off x="6903719" y="3433571"/>
            <a:ext cx="298703" cy="228600"/>
          </a:xfrm>
          <a:prstGeom prst="rect">
            <a:avLst/>
          </a:prstGeom>
          <a:blipFill>
            <a:blip r:embed="rId4" cstate="print"/>
            <a:stretch>
              <a:fillRect/>
            </a:stretch>
          </a:blipFill>
        </p:spPr>
        <p:txBody>
          <a:bodyPr wrap="square" lIns="0" tIns="0" rIns="0" bIns="0" rtlCol="0"/>
          <a:lstStyle/>
          <a:p>
            <a:endParaRPr/>
          </a:p>
        </p:txBody>
      </p:sp>
      <p:sp>
        <p:nvSpPr>
          <p:cNvPr id="66" name="object 66"/>
          <p:cNvSpPr txBox="1"/>
          <p:nvPr/>
        </p:nvSpPr>
        <p:spPr>
          <a:xfrm>
            <a:off x="800811" y="1992883"/>
            <a:ext cx="1786255" cy="570230"/>
          </a:xfrm>
          <a:prstGeom prst="rect">
            <a:avLst/>
          </a:prstGeom>
        </p:spPr>
        <p:txBody>
          <a:bodyPr vert="horz" wrap="square" lIns="0" tIns="13970" rIns="0" bIns="0" rtlCol="0">
            <a:spAutoFit/>
          </a:bodyPr>
          <a:lstStyle/>
          <a:p>
            <a:pPr marL="12700">
              <a:lnSpc>
                <a:spcPct val="100000"/>
              </a:lnSpc>
              <a:spcBef>
                <a:spcPts val="110"/>
              </a:spcBef>
            </a:pPr>
            <a:r>
              <a:rPr sz="1750" b="1" spc="10" dirty="0">
                <a:solidFill>
                  <a:srgbClr val="505050"/>
                </a:solidFill>
                <a:latin typeface="DengXian"/>
                <a:cs typeface="DengXian"/>
              </a:rPr>
              <a:t>同步</a:t>
            </a:r>
            <a:endParaRPr sz="1750">
              <a:latin typeface="DengXian"/>
              <a:cs typeface="DengXian"/>
            </a:endParaRPr>
          </a:p>
          <a:p>
            <a:pPr marL="12700">
              <a:lnSpc>
                <a:spcPct val="100000"/>
              </a:lnSpc>
              <a:spcBef>
                <a:spcPts val="75"/>
              </a:spcBef>
            </a:pPr>
            <a:r>
              <a:rPr sz="1750" spc="5" dirty="0">
                <a:solidFill>
                  <a:srgbClr val="505050"/>
                </a:solidFill>
                <a:latin typeface="Segoe UI"/>
                <a:cs typeface="Segoe UI"/>
              </a:rPr>
              <a:t>all </a:t>
            </a:r>
            <a:r>
              <a:rPr sz="1750" spc="-5" dirty="0">
                <a:solidFill>
                  <a:srgbClr val="505050"/>
                </a:solidFill>
                <a:latin typeface="Segoe UI"/>
                <a:cs typeface="Segoe UI"/>
              </a:rPr>
              <a:t>req./resp.</a:t>
            </a:r>
            <a:r>
              <a:rPr sz="1750" spc="-15" dirty="0">
                <a:solidFill>
                  <a:srgbClr val="505050"/>
                </a:solidFill>
                <a:latin typeface="Segoe UI"/>
                <a:cs typeface="Segoe UI"/>
              </a:rPr>
              <a:t> </a:t>
            </a:r>
            <a:r>
              <a:rPr sz="1750" dirty="0">
                <a:solidFill>
                  <a:srgbClr val="505050"/>
                </a:solidFill>
                <a:latin typeface="Segoe UI"/>
                <a:cs typeface="Segoe UI"/>
              </a:rPr>
              <a:t>cycle</a:t>
            </a:r>
            <a:endParaRPr sz="1750">
              <a:latin typeface="Segoe UI"/>
              <a:cs typeface="Segoe UI"/>
            </a:endParaRPr>
          </a:p>
        </p:txBody>
      </p:sp>
      <p:sp>
        <p:nvSpPr>
          <p:cNvPr id="67" name="object 67"/>
          <p:cNvSpPr txBox="1"/>
          <p:nvPr/>
        </p:nvSpPr>
        <p:spPr>
          <a:xfrm>
            <a:off x="813308" y="3505326"/>
            <a:ext cx="2169795" cy="832485"/>
          </a:xfrm>
          <a:prstGeom prst="rect">
            <a:avLst/>
          </a:prstGeom>
        </p:spPr>
        <p:txBody>
          <a:bodyPr vert="horz" wrap="square" lIns="0" tIns="13970" rIns="0" bIns="0" rtlCol="0">
            <a:spAutoFit/>
          </a:bodyPr>
          <a:lstStyle/>
          <a:p>
            <a:pPr marL="12700">
              <a:lnSpc>
                <a:spcPct val="100000"/>
              </a:lnSpc>
              <a:spcBef>
                <a:spcPts val="110"/>
              </a:spcBef>
            </a:pPr>
            <a:r>
              <a:rPr sz="1750" b="1" spc="10" dirty="0">
                <a:solidFill>
                  <a:srgbClr val="505050"/>
                </a:solidFill>
                <a:latin typeface="DengXian"/>
                <a:cs typeface="DengXian"/>
              </a:rPr>
              <a:t>异步</a:t>
            </a:r>
            <a:endParaRPr sz="1750">
              <a:latin typeface="DengXian"/>
              <a:cs typeface="DengXian"/>
            </a:endParaRPr>
          </a:p>
          <a:p>
            <a:pPr marL="12700">
              <a:lnSpc>
                <a:spcPct val="100000"/>
              </a:lnSpc>
              <a:spcBef>
                <a:spcPts val="15"/>
              </a:spcBef>
            </a:pPr>
            <a:r>
              <a:rPr sz="1750" spc="10" dirty="0">
                <a:solidFill>
                  <a:srgbClr val="505050"/>
                </a:solidFill>
                <a:latin typeface="DengXian"/>
                <a:cs typeface="DengXian"/>
              </a:rPr>
              <a:t>跨内部微服务</a:t>
            </a:r>
            <a:r>
              <a:rPr sz="1750" spc="-50" dirty="0">
                <a:solidFill>
                  <a:srgbClr val="505050"/>
                </a:solidFill>
                <a:latin typeface="DengXian"/>
                <a:cs typeface="DengXian"/>
              </a:rPr>
              <a:t> </a:t>
            </a:r>
            <a:r>
              <a:rPr sz="1750" spc="-5" dirty="0">
                <a:solidFill>
                  <a:srgbClr val="505050"/>
                </a:solidFill>
                <a:latin typeface="Segoe UI"/>
                <a:cs typeface="Segoe UI"/>
              </a:rPr>
              <a:t>(</a:t>
            </a:r>
            <a:r>
              <a:rPr sz="1750" spc="10" dirty="0">
                <a:solidFill>
                  <a:srgbClr val="505050"/>
                </a:solidFill>
                <a:latin typeface="DengXian"/>
                <a:cs typeface="DengXian"/>
              </a:rPr>
              <a:t>事件总</a:t>
            </a:r>
            <a:endParaRPr sz="1750">
              <a:latin typeface="DengXian"/>
              <a:cs typeface="DengXian"/>
            </a:endParaRPr>
          </a:p>
          <a:p>
            <a:pPr marL="12700">
              <a:lnSpc>
                <a:spcPct val="100000"/>
              </a:lnSpc>
              <a:spcBef>
                <a:spcPts val="25"/>
              </a:spcBef>
            </a:pPr>
            <a:r>
              <a:rPr sz="1750" spc="10" dirty="0">
                <a:solidFill>
                  <a:srgbClr val="505050"/>
                </a:solidFill>
                <a:latin typeface="DengXian"/>
                <a:cs typeface="DengXian"/>
              </a:rPr>
              <a:t>线</a:t>
            </a:r>
            <a:r>
              <a:rPr sz="1750" dirty="0">
                <a:solidFill>
                  <a:srgbClr val="505050"/>
                </a:solidFill>
                <a:latin typeface="Segoe UI"/>
                <a:cs typeface="Segoe UI"/>
              </a:rPr>
              <a:t>:</a:t>
            </a:r>
            <a:r>
              <a:rPr sz="1750" spc="5" dirty="0">
                <a:solidFill>
                  <a:srgbClr val="505050"/>
                </a:solidFill>
                <a:latin typeface="Segoe UI"/>
                <a:cs typeface="Segoe UI"/>
              </a:rPr>
              <a:t> AMPQ)</a:t>
            </a:r>
            <a:endParaRPr sz="1750">
              <a:latin typeface="Segoe UI"/>
              <a:cs typeface="Segoe UI"/>
            </a:endParaRPr>
          </a:p>
        </p:txBody>
      </p:sp>
      <p:sp>
        <p:nvSpPr>
          <p:cNvPr id="68" name="object 68"/>
          <p:cNvSpPr/>
          <p:nvPr/>
        </p:nvSpPr>
        <p:spPr>
          <a:xfrm>
            <a:off x="10674984" y="2370454"/>
            <a:ext cx="490855" cy="469900"/>
          </a:xfrm>
          <a:custGeom>
            <a:avLst/>
            <a:gdLst/>
            <a:ahLst/>
            <a:cxnLst/>
            <a:rect l="l" t="t" r="r" b="b"/>
            <a:pathLst>
              <a:path w="490854" h="469900">
                <a:moveTo>
                  <a:pt x="108076" y="0"/>
                </a:moveTo>
                <a:lnTo>
                  <a:pt x="0" y="117221"/>
                </a:lnTo>
                <a:lnTo>
                  <a:pt x="127508" y="234823"/>
                </a:lnTo>
                <a:lnTo>
                  <a:pt x="0" y="352425"/>
                </a:lnTo>
                <a:lnTo>
                  <a:pt x="108076" y="469646"/>
                </a:lnTo>
                <a:lnTo>
                  <a:pt x="245237" y="343281"/>
                </a:lnTo>
                <a:lnTo>
                  <a:pt x="480559" y="343281"/>
                </a:lnTo>
                <a:lnTo>
                  <a:pt x="362966" y="234823"/>
                </a:lnTo>
                <a:lnTo>
                  <a:pt x="480559" y="126365"/>
                </a:lnTo>
                <a:lnTo>
                  <a:pt x="245237" y="126365"/>
                </a:lnTo>
                <a:lnTo>
                  <a:pt x="108076" y="0"/>
                </a:lnTo>
                <a:close/>
              </a:path>
              <a:path w="490854" h="469900">
                <a:moveTo>
                  <a:pt x="480559" y="343281"/>
                </a:moveTo>
                <a:lnTo>
                  <a:pt x="245237" y="343281"/>
                </a:lnTo>
                <a:lnTo>
                  <a:pt x="382397" y="469646"/>
                </a:lnTo>
                <a:lnTo>
                  <a:pt x="490474" y="352425"/>
                </a:lnTo>
                <a:lnTo>
                  <a:pt x="480559" y="343281"/>
                </a:lnTo>
                <a:close/>
              </a:path>
              <a:path w="490854" h="469900">
                <a:moveTo>
                  <a:pt x="382397" y="0"/>
                </a:moveTo>
                <a:lnTo>
                  <a:pt x="245237" y="126365"/>
                </a:lnTo>
                <a:lnTo>
                  <a:pt x="480559" y="126365"/>
                </a:lnTo>
                <a:lnTo>
                  <a:pt x="490474" y="117221"/>
                </a:lnTo>
                <a:lnTo>
                  <a:pt x="382397" y="0"/>
                </a:lnTo>
                <a:close/>
              </a:path>
            </a:pathLst>
          </a:custGeom>
          <a:solidFill>
            <a:srgbClr val="1D9A78"/>
          </a:solidFill>
        </p:spPr>
        <p:txBody>
          <a:bodyPr wrap="square" lIns="0" tIns="0" rIns="0" bIns="0" rtlCol="0"/>
          <a:lstStyle/>
          <a:p>
            <a:endParaRPr/>
          </a:p>
        </p:txBody>
      </p:sp>
      <p:sp>
        <p:nvSpPr>
          <p:cNvPr id="69" name="object 69"/>
          <p:cNvSpPr/>
          <p:nvPr/>
        </p:nvSpPr>
        <p:spPr>
          <a:xfrm>
            <a:off x="45719" y="2051304"/>
            <a:ext cx="676910" cy="588645"/>
          </a:xfrm>
          <a:custGeom>
            <a:avLst/>
            <a:gdLst/>
            <a:ahLst/>
            <a:cxnLst/>
            <a:rect l="l" t="t" r="r" b="b"/>
            <a:pathLst>
              <a:path w="676910" h="588644">
                <a:moveTo>
                  <a:pt x="382523" y="0"/>
                </a:moveTo>
                <a:lnTo>
                  <a:pt x="382523" y="147066"/>
                </a:lnTo>
                <a:lnTo>
                  <a:pt x="0" y="147066"/>
                </a:lnTo>
                <a:lnTo>
                  <a:pt x="0" y="441198"/>
                </a:lnTo>
                <a:lnTo>
                  <a:pt x="382523" y="441198"/>
                </a:lnTo>
                <a:lnTo>
                  <a:pt x="382523" y="588263"/>
                </a:lnTo>
                <a:lnTo>
                  <a:pt x="676656" y="294132"/>
                </a:lnTo>
                <a:lnTo>
                  <a:pt x="382523" y="0"/>
                </a:lnTo>
                <a:close/>
              </a:path>
            </a:pathLst>
          </a:custGeom>
          <a:solidFill>
            <a:srgbClr val="FF0000"/>
          </a:solidFill>
        </p:spPr>
        <p:txBody>
          <a:bodyPr wrap="square" lIns="0" tIns="0" rIns="0" bIns="0" rtlCol="0"/>
          <a:lstStyle/>
          <a:p>
            <a:endParaRPr/>
          </a:p>
        </p:txBody>
      </p:sp>
      <p:sp>
        <p:nvSpPr>
          <p:cNvPr id="70" name="object 70"/>
          <p:cNvSpPr txBox="1"/>
          <p:nvPr/>
        </p:nvSpPr>
        <p:spPr>
          <a:xfrm>
            <a:off x="45516" y="1688973"/>
            <a:ext cx="698500" cy="294640"/>
          </a:xfrm>
          <a:prstGeom prst="rect">
            <a:avLst/>
          </a:prstGeom>
        </p:spPr>
        <p:txBody>
          <a:bodyPr vert="horz" wrap="square" lIns="0" tIns="13970" rIns="0" bIns="0" rtlCol="0">
            <a:spAutoFit/>
          </a:bodyPr>
          <a:lstStyle/>
          <a:p>
            <a:pPr marL="12700">
              <a:lnSpc>
                <a:spcPct val="100000"/>
              </a:lnSpc>
              <a:spcBef>
                <a:spcPts val="110"/>
              </a:spcBef>
            </a:pPr>
            <a:r>
              <a:rPr sz="1750" b="1" spc="10" dirty="0">
                <a:solidFill>
                  <a:srgbClr val="FF0000"/>
                </a:solidFill>
                <a:latin typeface="DengXian"/>
                <a:cs typeface="DengXian"/>
              </a:rPr>
              <a:t>反模式</a:t>
            </a:r>
            <a:endParaRPr sz="1750">
              <a:latin typeface="DengXian"/>
              <a:cs typeface="DengXian"/>
            </a:endParaRPr>
          </a:p>
        </p:txBody>
      </p:sp>
      <p:sp>
        <p:nvSpPr>
          <p:cNvPr id="71" name="object 71"/>
          <p:cNvSpPr txBox="1"/>
          <p:nvPr/>
        </p:nvSpPr>
        <p:spPr>
          <a:xfrm>
            <a:off x="815441" y="5371591"/>
            <a:ext cx="1972945" cy="85661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505050"/>
                </a:solidFill>
                <a:latin typeface="Segoe UI"/>
                <a:cs typeface="Segoe UI"/>
              </a:rPr>
              <a:t>“</a:t>
            </a:r>
            <a:r>
              <a:rPr sz="1800" b="1" dirty="0">
                <a:solidFill>
                  <a:srgbClr val="505050"/>
                </a:solidFill>
                <a:latin typeface="DengXian"/>
                <a:cs typeface="DengXian"/>
              </a:rPr>
              <a:t>异步</a:t>
            </a:r>
            <a:r>
              <a:rPr sz="1800" b="1" dirty="0">
                <a:solidFill>
                  <a:srgbClr val="505050"/>
                </a:solidFill>
                <a:latin typeface="Segoe UI"/>
                <a:cs typeface="Segoe UI"/>
              </a:rPr>
              <a:t>”</a:t>
            </a:r>
            <a:endParaRPr sz="1800">
              <a:latin typeface="Segoe UI"/>
              <a:cs typeface="Segoe UI"/>
            </a:endParaRPr>
          </a:p>
          <a:p>
            <a:pPr marL="12700">
              <a:lnSpc>
                <a:spcPct val="100000"/>
              </a:lnSpc>
            </a:pPr>
            <a:r>
              <a:rPr sz="1800" dirty="0">
                <a:solidFill>
                  <a:srgbClr val="505050"/>
                </a:solidFill>
                <a:latin typeface="DengXian"/>
                <a:cs typeface="DengXian"/>
              </a:rPr>
              <a:t>跨内部微服务</a:t>
            </a:r>
            <a:r>
              <a:rPr sz="1800" spc="-5" dirty="0">
                <a:solidFill>
                  <a:srgbClr val="505050"/>
                </a:solidFill>
                <a:latin typeface="Segoe UI"/>
                <a:cs typeface="Segoe UI"/>
              </a:rPr>
              <a:t>(</a:t>
            </a:r>
            <a:r>
              <a:rPr sz="1800" dirty="0">
                <a:solidFill>
                  <a:srgbClr val="505050"/>
                </a:solidFill>
                <a:latin typeface="DengXian"/>
                <a:cs typeface="DengXian"/>
              </a:rPr>
              <a:t>轮</a:t>
            </a:r>
            <a:r>
              <a:rPr sz="1800" spc="-5" dirty="0">
                <a:solidFill>
                  <a:srgbClr val="505050"/>
                </a:solidFill>
                <a:latin typeface="DengXian"/>
                <a:cs typeface="DengXian"/>
              </a:rPr>
              <a:t>询</a:t>
            </a:r>
            <a:r>
              <a:rPr sz="1800" dirty="0">
                <a:solidFill>
                  <a:srgbClr val="505050"/>
                </a:solidFill>
                <a:latin typeface="Segoe UI"/>
                <a:cs typeface="Segoe UI"/>
              </a:rPr>
              <a:t>:</a:t>
            </a:r>
            <a:endParaRPr sz="1800">
              <a:latin typeface="Segoe UI"/>
              <a:cs typeface="Segoe UI"/>
            </a:endParaRPr>
          </a:p>
          <a:p>
            <a:pPr marL="12700">
              <a:lnSpc>
                <a:spcPct val="100000"/>
              </a:lnSpc>
              <a:spcBef>
                <a:spcPts val="60"/>
              </a:spcBef>
            </a:pPr>
            <a:r>
              <a:rPr sz="1800" b="1" spc="-5" dirty="0">
                <a:solidFill>
                  <a:srgbClr val="505050"/>
                </a:solidFill>
                <a:latin typeface="Segoe UI"/>
                <a:cs typeface="Segoe UI"/>
              </a:rPr>
              <a:t>Http</a:t>
            </a:r>
            <a:r>
              <a:rPr sz="1800" spc="-5" dirty="0">
                <a:solidFill>
                  <a:srgbClr val="505050"/>
                </a:solidFill>
                <a:latin typeface="Segoe UI"/>
                <a:cs typeface="Segoe UI"/>
              </a:rPr>
              <a:t>)</a:t>
            </a:r>
            <a:endParaRPr sz="1800">
              <a:latin typeface="Segoe UI"/>
              <a:cs typeface="Segoe UI"/>
            </a:endParaRPr>
          </a:p>
        </p:txBody>
      </p:sp>
      <p:sp>
        <p:nvSpPr>
          <p:cNvPr id="72" name="object 72"/>
          <p:cNvSpPr/>
          <p:nvPr/>
        </p:nvSpPr>
        <p:spPr>
          <a:xfrm>
            <a:off x="7744968" y="5404103"/>
            <a:ext cx="771525" cy="690880"/>
          </a:xfrm>
          <a:custGeom>
            <a:avLst/>
            <a:gdLst/>
            <a:ahLst/>
            <a:cxnLst/>
            <a:rect l="l" t="t" r="r" b="b"/>
            <a:pathLst>
              <a:path w="771525" h="690879">
                <a:moveTo>
                  <a:pt x="598551" y="0"/>
                </a:moveTo>
                <a:lnTo>
                  <a:pt x="172592" y="0"/>
                </a:lnTo>
                <a:lnTo>
                  <a:pt x="0" y="345186"/>
                </a:lnTo>
                <a:lnTo>
                  <a:pt x="172592" y="690372"/>
                </a:lnTo>
                <a:lnTo>
                  <a:pt x="598551" y="690372"/>
                </a:lnTo>
                <a:lnTo>
                  <a:pt x="771143" y="345186"/>
                </a:lnTo>
                <a:lnTo>
                  <a:pt x="598551" y="0"/>
                </a:lnTo>
                <a:close/>
              </a:path>
            </a:pathLst>
          </a:custGeom>
          <a:solidFill>
            <a:srgbClr val="001F5F"/>
          </a:solidFill>
        </p:spPr>
        <p:txBody>
          <a:bodyPr wrap="square" lIns="0" tIns="0" rIns="0" bIns="0" rtlCol="0"/>
          <a:lstStyle/>
          <a:p>
            <a:endParaRPr/>
          </a:p>
        </p:txBody>
      </p:sp>
      <p:sp>
        <p:nvSpPr>
          <p:cNvPr id="73" name="object 73"/>
          <p:cNvSpPr/>
          <p:nvPr/>
        </p:nvSpPr>
        <p:spPr>
          <a:xfrm>
            <a:off x="7744968" y="5404103"/>
            <a:ext cx="771525" cy="690880"/>
          </a:xfrm>
          <a:custGeom>
            <a:avLst/>
            <a:gdLst/>
            <a:ahLst/>
            <a:cxnLst/>
            <a:rect l="l" t="t" r="r" b="b"/>
            <a:pathLst>
              <a:path w="771525" h="690879">
                <a:moveTo>
                  <a:pt x="0" y="345186"/>
                </a:moveTo>
                <a:lnTo>
                  <a:pt x="172592" y="0"/>
                </a:lnTo>
                <a:lnTo>
                  <a:pt x="598551" y="0"/>
                </a:lnTo>
                <a:lnTo>
                  <a:pt x="771143" y="345186"/>
                </a:lnTo>
                <a:lnTo>
                  <a:pt x="598551" y="690372"/>
                </a:lnTo>
                <a:lnTo>
                  <a:pt x="172592" y="690372"/>
                </a:lnTo>
                <a:lnTo>
                  <a:pt x="0" y="345186"/>
                </a:lnTo>
                <a:close/>
              </a:path>
            </a:pathLst>
          </a:custGeom>
          <a:ln w="9144">
            <a:solidFill>
              <a:srgbClr val="FFFFFF"/>
            </a:solidFill>
          </a:ln>
        </p:spPr>
        <p:txBody>
          <a:bodyPr wrap="square" lIns="0" tIns="0" rIns="0" bIns="0" rtlCol="0"/>
          <a:lstStyle/>
          <a:p>
            <a:endParaRPr/>
          </a:p>
        </p:txBody>
      </p:sp>
      <p:sp>
        <p:nvSpPr>
          <p:cNvPr id="74" name="object 74"/>
          <p:cNvSpPr/>
          <p:nvPr/>
        </p:nvSpPr>
        <p:spPr>
          <a:xfrm>
            <a:off x="9256776" y="5404103"/>
            <a:ext cx="771525" cy="690880"/>
          </a:xfrm>
          <a:custGeom>
            <a:avLst/>
            <a:gdLst/>
            <a:ahLst/>
            <a:cxnLst/>
            <a:rect l="l" t="t" r="r" b="b"/>
            <a:pathLst>
              <a:path w="771525" h="690879">
                <a:moveTo>
                  <a:pt x="598551" y="0"/>
                </a:moveTo>
                <a:lnTo>
                  <a:pt x="172593" y="0"/>
                </a:lnTo>
                <a:lnTo>
                  <a:pt x="0" y="345186"/>
                </a:lnTo>
                <a:lnTo>
                  <a:pt x="172593" y="690372"/>
                </a:lnTo>
                <a:lnTo>
                  <a:pt x="598551" y="690372"/>
                </a:lnTo>
                <a:lnTo>
                  <a:pt x="771144" y="345186"/>
                </a:lnTo>
                <a:lnTo>
                  <a:pt x="598551" y="0"/>
                </a:lnTo>
                <a:close/>
              </a:path>
            </a:pathLst>
          </a:custGeom>
          <a:solidFill>
            <a:srgbClr val="6F2F9F"/>
          </a:solidFill>
        </p:spPr>
        <p:txBody>
          <a:bodyPr wrap="square" lIns="0" tIns="0" rIns="0" bIns="0" rtlCol="0"/>
          <a:lstStyle/>
          <a:p>
            <a:endParaRPr/>
          </a:p>
        </p:txBody>
      </p:sp>
      <p:sp>
        <p:nvSpPr>
          <p:cNvPr id="75" name="object 75"/>
          <p:cNvSpPr/>
          <p:nvPr/>
        </p:nvSpPr>
        <p:spPr>
          <a:xfrm>
            <a:off x="9256776" y="5404103"/>
            <a:ext cx="771525" cy="690880"/>
          </a:xfrm>
          <a:custGeom>
            <a:avLst/>
            <a:gdLst/>
            <a:ahLst/>
            <a:cxnLst/>
            <a:rect l="l" t="t" r="r" b="b"/>
            <a:pathLst>
              <a:path w="771525" h="690879">
                <a:moveTo>
                  <a:pt x="0" y="345186"/>
                </a:moveTo>
                <a:lnTo>
                  <a:pt x="172593" y="0"/>
                </a:lnTo>
                <a:lnTo>
                  <a:pt x="598551" y="0"/>
                </a:lnTo>
                <a:lnTo>
                  <a:pt x="771144" y="345186"/>
                </a:lnTo>
                <a:lnTo>
                  <a:pt x="598551" y="690372"/>
                </a:lnTo>
                <a:lnTo>
                  <a:pt x="172593" y="690372"/>
                </a:lnTo>
                <a:lnTo>
                  <a:pt x="0" y="345186"/>
                </a:lnTo>
                <a:close/>
              </a:path>
            </a:pathLst>
          </a:custGeom>
          <a:ln w="9144">
            <a:solidFill>
              <a:srgbClr val="FFFFFF"/>
            </a:solidFill>
          </a:ln>
        </p:spPr>
        <p:txBody>
          <a:bodyPr wrap="square" lIns="0" tIns="0" rIns="0" bIns="0" rtlCol="0"/>
          <a:lstStyle/>
          <a:p>
            <a:endParaRPr/>
          </a:p>
        </p:txBody>
      </p:sp>
      <p:sp>
        <p:nvSpPr>
          <p:cNvPr id="76" name="object 76"/>
          <p:cNvSpPr/>
          <p:nvPr/>
        </p:nvSpPr>
        <p:spPr>
          <a:xfrm>
            <a:off x="6233159" y="5404103"/>
            <a:ext cx="771525" cy="690880"/>
          </a:xfrm>
          <a:custGeom>
            <a:avLst/>
            <a:gdLst/>
            <a:ahLst/>
            <a:cxnLst/>
            <a:rect l="l" t="t" r="r" b="b"/>
            <a:pathLst>
              <a:path w="771525" h="690879">
                <a:moveTo>
                  <a:pt x="598550" y="0"/>
                </a:moveTo>
                <a:lnTo>
                  <a:pt x="172592" y="0"/>
                </a:lnTo>
                <a:lnTo>
                  <a:pt x="0" y="345186"/>
                </a:lnTo>
                <a:lnTo>
                  <a:pt x="172592" y="690372"/>
                </a:lnTo>
                <a:lnTo>
                  <a:pt x="598550" y="690372"/>
                </a:lnTo>
                <a:lnTo>
                  <a:pt x="771143" y="345186"/>
                </a:lnTo>
                <a:lnTo>
                  <a:pt x="598550" y="0"/>
                </a:lnTo>
                <a:close/>
              </a:path>
            </a:pathLst>
          </a:custGeom>
          <a:solidFill>
            <a:srgbClr val="FFC000"/>
          </a:solidFill>
        </p:spPr>
        <p:txBody>
          <a:bodyPr wrap="square" lIns="0" tIns="0" rIns="0" bIns="0" rtlCol="0"/>
          <a:lstStyle/>
          <a:p>
            <a:endParaRPr/>
          </a:p>
        </p:txBody>
      </p:sp>
      <p:sp>
        <p:nvSpPr>
          <p:cNvPr id="77" name="object 77"/>
          <p:cNvSpPr/>
          <p:nvPr/>
        </p:nvSpPr>
        <p:spPr>
          <a:xfrm>
            <a:off x="6233159" y="5404103"/>
            <a:ext cx="771525" cy="690880"/>
          </a:xfrm>
          <a:custGeom>
            <a:avLst/>
            <a:gdLst/>
            <a:ahLst/>
            <a:cxnLst/>
            <a:rect l="l" t="t" r="r" b="b"/>
            <a:pathLst>
              <a:path w="771525" h="690879">
                <a:moveTo>
                  <a:pt x="0" y="345186"/>
                </a:moveTo>
                <a:lnTo>
                  <a:pt x="172592" y="0"/>
                </a:lnTo>
                <a:lnTo>
                  <a:pt x="598550" y="0"/>
                </a:lnTo>
                <a:lnTo>
                  <a:pt x="771143" y="345186"/>
                </a:lnTo>
                <a:lnTo>
                  <a:pt x="598550" y="690372"/>
                </a:lnTo>
                <a:lnTo>
                  <a:pt x="172592" y="690372"/>
                </a:lnTo>
                <a:lnTo>
                  <a:pt x="0" y="345186"/>
                </a:lnTo>
                <a:close/>
              </a:path>
            </a:pathLst>
          </a:custGeom>
          <a:ln w="9144">
            <a:solidFill>
              <a:srgbClr val="FFFFFF"/>
            </a:solidFill>
          </a:ln>
        </p:spPr>
        <p:txBody>
          <a:bodyPr wrap="square" lIns="0" tIns="0" rIns="0" bIns="0" rtlCol="0"/>
          <a:lstStyle/>
          <a:p>
            <a:endParaRPr/>
          </a:p>
        </p:txBody>
      </p:sp>
      <p:sp>
        <p:nvSpPr>
          <p:cNvPr id="78" name="object 78"/>
          <p:cNvSpPr/>
          <p:nvPr/>
        </p:nvSpPr>
        <p:spPr>
          <a:xfrm>
            <a:off x="10768583" y="5394959"/>
            <a:ext cx="771525" cy="690880"/>
          </a:xfrm>
          <a:custGeom>
            <a:avLst/>
            <a:gdLst/>
            <a:ahLst/>
            <a:cxnLst/>
            <a:rect l="l" t="t" r="r" b="b"/>
            <a:pathLst>
              <a:path w="771525" h="690879">
                <a:moveTo>
                  <a:pt x="598551" y="0"/>
                </a:moveTo>
                <a:lnTo>
                  <a:pt x="172593" y="0"/>
                </a:lnTo>
                <a:lnTo>
                  <a:pt x="0" y="345185"/>
                </a:lnTo>
                <a:lnTo>
                  <a:pt x="172593" y="690371"/>
                </a:lnTo>
                <a:lnTo>
                  <a:pt x="598551" y="690371"/>
                </a:lnTo>
                <a:lnTo>
                  <a:pt x="771144" y="345185"/>
                </a:lnTo>
                <a:lnTo>
                  <a:pt x="598551" y="0"/>
                </a:lnTo>
                <a:close/>
              </a:path>
            </a:pathLst>
          </a:custGeom>
          <a:solidFill>
            <a:srgbClr val="0079D5"/>
          </a:solidFill>
        </p:spPr>
        <p:txBody>
          <a:bodyPr wrap="square" lIns="0" tIns="0" rIns="0" bIns="0" rtlCol="0"/>
          <a:lstStyle/>
          <a:p>
            <a:endParaRPr/>
          </a:p>
        </p:txBody>
      </p:sp>
      <p:sp>
        <p:nvSpPr>
          <p:cNvPr id="79" name="object 79"/>
          <p:cNvSpPr/>
          <p:nvPr/>
        </p:nvSpPr>
        <p:spPr>
          <a:xfrm>
            <a:off x="10768583" y="5394959"/>
            <a:ext cx="771525" cy="690880"/>
          </a:xfrm>
          <a:custGeom>
            <a:avLst/>
            <a:gdLst/>
            <a:ahLst/>
            <a:cxnLst/>
            <a:rect l="l" t="t" r="r" b="b"/>
            <a:pathLst>
              <a:path w="771525" h="690879">
                <a:moveTo>
                  <a:pt x="0" y="345185"/>
                </a:moveTo>
                <a:lnTo>
                  <a:pt x="172593" y="0"/>
                </a:lnTo>
                <a:lnTo>
                  <a:pt x="598551" y="0"/>
                </a:lnTo>
                <a:lnTo>
                  <a:pt x="771144" y="345185"/>
                </a:lnTo>
                <a:lnTo>
                  <a:pt x="598551" y="690371"/>
                </a:lnTo>
                <a:lnTo>
                  <a:pt x="172593" y="690371"/>
                </a:lnTo>
                <a:lnTo>
                  <a:pt x="0" y="345185"/>
                </a:lnTo>
                <a:close/>
              </a:path>
            </a:pathLst>
          </a:custGeom>
          <a:ln w="9144">
            <a:solidFill>
              <a:srgbClr val="FFFFFF"/>
            </a:solidFill>
          </a:ln>
        </p:spPr>
        <p:txBody>
          <a:bodyPr wrap="square" lIns="0" tIns="0" rIns="0" bIns="0" rtlCol="0"/>
          <a:lstStyle/>
          <a:p>
            <a:endParaRPr/>
          </a:p>
        </p:txBody>
      </p:sp>
      <p:sp>
        <p:nvSpPr>
          <p:cNvPr id="80" name="object 80"/>
          <p:cNvSpPr/>
          <p:nvPr/>
        </p:nvSpPr>
        <p:spPr>
          <a:xfrm>
            <a:off x="3201923" y="5408676"/>
            <a:ext cx="1371600" cy="685800"/>
          </a:xfrm>
          <a:custGeom>
            <a:avLst/>
            <a:gdLst/>
            <a:ahLst/>
            <a:cxnLst/>
            <a:rect l="l" t="t" r="r" b="b"/>
            <a:pathLst>
              <a:path w="1371600" h="685800">
                <a:moveTo>
                  <a:pt x="0" y="685800"/>
                </a:moveTo>
                <a:lnTo>
                  <a:pt x="1371600" y="685800"/>
                </a:lnTo>
                <a:lnTo>
                  <a:pt x="1371600" y="0"/>
                </a:lnTo>
                <a:lnTo>
                  <a:pt x="0" y="0"/>
                </a:lnTo>
                <a:lnTo>
                  <a:pt x="0" y="685800"/>
                </a:lnTo>
                <a:close/>
              </a:path>
            </a:pathLst>
          </a:custGeom>
          <a:solidFill>
            <a:srgbClr val="00AF50"/>
          </a:solidFill>
        </p:spPr>
        <p:txBody>
          <a:bodyPr wrap="square" lIns="0" tIns="0" rIns="0" bIns="0" rtlCol="0"/>
          <a:lstStyle/>
          <a:p>
            <a:endParaRPr/>
          </a:p>
        </p:txBody>
      </p:sp>
      <p:sp>
        <p:nvSpPr>
          <p:cNvPr id="81" name="object 81"/>
          <p:cNvSpPr/>
          <p:nvPr/>
        </p:nvSpPr>
        <p:spPr>
          <a:xfrm>
            <a:off x="3577590" y="5657062"/>
            <a:ext cx="624332" cy="191376"/>
          </a:xfrm>
          <a:prstGeom prst="rect">
            <a:avLst/>
          </a:prstGeom>
          <a:blipFill>
            <a:blip r:embed="rId5" cstate="print"/>
            <a:stretch>
              <a:fillRect/>
            </a:stretch>
          </a:blipFill>
        </p:spPr>
        <p:txBody>
          <a:bodyPr wrap="square" lIns="0" tIns="0" rIns="0" bIns="0" rtlCol="0"/>
          <a:lstStyle/>
          <a:p>
            <a:endParaRPr/>
          </a:p>
        </p:txBody>
      </p:sp>
      <p:sp>
        <p:nvSpPr>
          <p:cNvPr id="82" name="object 82"/>
          <p:cNvSpPr txBox="1"/>
          <p:nvPr/>
        </p:nvSpPr>
        <p:spPr>
          <a:xfrm>
            <a:off x="3201670" y="6170472"/>
            <a:ext cx="1356360" cy="452755"/>
          </a:xfrm>
          <a:prstGeom prst="rect">
            <a:avLst/>
          </a:prstGeom>
        </p:spPr>
        <p:txBody>
          <a:bodyPr vert="horz" wrap="square" lIns="0" tIns="12700" rIns="0" bIns="0" rtlCol="0">
            <a:spAutoFit/>
          </a:bodyPr>
          <a:lstStyle/>
          <a:p>
            <a:pPr marL="12700" marR="5080">
              <a:lnSpc>
                <a:spcPct val="100000"/>
              </a:lnSpc>
              <a:spcBef>
                <a:spcPts val="100"/>
              </a:spcBef>
            </a:pPr>
            <a:r>
              <a:rPr sz="1400" spc="-5" dirty="0">
                <a:solidFill>
                  <a:srgbClr val="505050"/>
                </a:solidFill>
                <a:latin typeface="Segoe UI"/>
                <a:cs typeface="Segoe UI"/>
              </a:rPr>
              <a:t>i.e. </a:t>
            </a:r>
            <a:r>
              <a:rPr sz="1400" spc="-10" dirty="0">
                <a:solidFill>
                  <a:srgbClr val="505050"/>
                </a:solidFill>
                <a:latin typeface="Segoe UI"/>
                <a:cs typeface="Segoe UI"/>
              </a:rPr>
              <a:t>MVC </a:t>
            </a:r>
            <a:r>
              <a:rPr sz="1400" dirty="0">
                <a:solidFill>
                  <a:srgbClr val="505050"/>
                </a:solidFill>
                <a:latin typeface="Segoe UI"/>
                <a:cs typeface="Segoe UI"/>
              </a:rPr>
              <a:t>app,  </a:t>
            </a:r>
            <a:r>
              <a:rPr sz="1400" spc="-5" dirty="0">
                <a:solidFill>
                  <a:srgbClr val="505050"/>
                </a:solidFill>
                <a:latin typeface="Segoe UI"/>
                <a:cs typeface="Segoe UI"/>
              </a:rPr>
              <a:t>API </a:t>
            </a:r>
            <a:r>
              <a:rPr sz="1400" spc="-10" dirty="0">
                <a:solidFill>
                  <a:srgbClr val="505050"/>
                </a:solidFill>
                <a:latin typeface="Segoe UI"/>
                <a:cs typeface="Segoe UI"/>
              </a:rPr>
              <a:t>Gateway,</a:t>
            </a:r>
            <a:r>
              <a:rPr sz="1400" spc="-100" dirty="0">
                <a:solidFill>
                  <a:srgbClr val="505050"/>
                </a:solidFill>
                <a:latin typeface="Segoe UI"/>
                <a:cs typeface="Segoe UI"/>
              </a:rPr>
              <a:t> </a:t>
            </a:r>
            <a:r>
              <a:rPr sz="1400" spc="-5" dirty="0">
                <a:solidFill>
                  <a:srgbClr val="505050"/>
                </a:solidFill>
                <a:latin typeface="Segoe UI"/>
                <a:cs typeface="Segoe UI"/>
              </a:rPr>
              <a:t>etc.</a:t>
            </a:r>
            <a:endParaRPr sz="1400">
              <a:latin typeface="Segoe UI"/>
              <a:cs typeface="Segoe UI"/>
            </a:endParaRPr>
          </a:p>
        </p:txBody>
      </p:sp>
      <p:sp>
        <p:nvSpPr>
          <p:cNvPr id="83" name="object 83"/>
          <p:cNvSpPr/>
          <p:nvPr/>
        </p:nvSpPr>
        <p:spPr>
          <a:xfrm>
            <a:off x="7005066" y="5829300"/>
            <a:ext cx="740410" cy="78105"/>
          </a:xfrm>
          <a:custGeom>
            <a:avLst/>
            <a:gdLst/>
            <a:ahLst/>
            <a:cxnLst/>
            <a:rect l="l" t="t" r="r" b="b"/>
            <a:pathLst>
              <a:path w="740409" h="78104">
                <a:moveTo>
                  <a:pt x="662431" y="0"/>
                </a:moveTo>
                <a:lnTo>
                  <a:pt x="662431" y="77724"/>
                </a:lnTo>
                <a:lnTo>
                  <a:pt x="714248" y="51815"/>
                </a:lnTo>
                <a:lnTo>
                  <a:pt x="675385" y="51815"/>
                </a:lnTo>
                <a:lnTo>
                  <a:pt x="675385" y="25908"/>
                </a:lnTo>
                <a:lnTo>
                  <a:pt x="714248" y="25908"/>
                </a:lnTo>
                <a:lnTo>
                  <a:pt x="662431" y="0"/>
                </a:lnTo>
                <a:close/>
              </a:path>
              <a:path w="740409" h="78104">
                <a:moveTo>
                  <a:pt x="662431" y="25908"/>
                </a:moveTo>
                <a:lnTo>
                  <a:pt x="0" y="25908"/>
                </a:lnTo>
                <a:lnTo>
                  <a:pt x="0" y="51815"/>
                </a:lnTo>
                <a:lnTo>
                  <a:pt x="662431" y="51815"/>
                </a:lnTo>
                <a:lnTo>
                  <a:pt x="662431" y="25908"/>
                </a:lnTo>
                <a:close/>
              </a:path>
              <a:path w="740409" h="78104">
                <a:moveTo>
                  <a:pt x="714248" y="25908"/>
                </a:moveTo>
                <a:lnTo>
                  <a:pt x="675385" y="25908"/>
                </a:lnTo>
                <a:lnTo>
                  <a:pt x="675385" y="51815"/>
                </a:lnTo>
                <a:lnTo>
                  <a:pt x="714248" y="51815"/>
                </a:lnTo>
                <a:lnTo>
                  <a:pt x="740155" y="38862"/>
                </a:lnTo>
                <a:lnTo>
                  <a:pt x="714248" y="25908"/>
                </a:lnTo>
                <a:close/>
              </a:path>
            </a:pathLst>
          </a:custGeom>
          <a:solidFill>
            <a:srgbClr val="08B154"/>
          </a:solidFill>
        </p:spPr>
        <p:txBody>
          <a:bodyPr wrap="square" lIns="0" tIns="0" rIns="0" bIns="0" rtlCol="0"/>
          <a:lstStyle/>
          <a:p>
            <a:endParaRPr/>
          </a:p>
        </p:txBody>
      </p:sp>
      <p:sp>
        <p:nvSpPr>
          <p:cNvPr id="84" name="object 84"/>
          <p:cNvSpPr/>
          <p:nvPr/>
        </p:nvSpPr>
        <p:spPr>
          <a:xfrm>
            <a:off x="8516873" y="5829300"/>
            <a:ext cx="740410" cy="78105"/>
          </a:xfrm>
          <a:custGeom>
            <a:avLst/>
            <a:gdLst/>
            <a:ahLst/>
            <a:cxnLst/>
            <a:rect l="l" t="t" r="r" b="b"/>
            <a:pathLst>
              <a:path w="740409" h="78104">
                <a:moveTo>
                  <a:pt x="77724" y="0"/>
                </a:moveTo>
                <a:lnTo>
                  <a:pt x="0" y="38862"/>
                </a:lnTo>
                <a:lnTo>
                  <a:pt x="77724" y="77724"/>
                </a:lnTo>
                <a:lnTo>
                  <a:pt x="77724" y="51815"/>
                </a:lnTo>
                <a:lnTo>
                  <a:pt x="64770" y="51815"/>
                </a:lnTo>
                <a:lnTo>
                  <a:pt x="64770" y="25908"/>
                </a:lnTo>
                <a:lnTo>
                  <a:pt x="77724" y="25908"/>
                </a:lnTo>
                <a:lnTo>
                  <a:pt x="77724" y="0"/>
                </a:lnTo>
                <a:close/>
              </a:path>
              <a:path w="740409" h="78104">
                <a:moveTo>
                  <a:pt x="77724" y="25908"/>
                </a:moveTo>
                <a:lnTo>
                  <a:pt x="64770" y="25908"/>
                </a:lnTo>
                <a:lnTo>
                  <a:pt x="64770" y="51815"/>
                </a:lnTo>
                <a:lnTo>
                  <a:pt x="77724" y="51815"/>
                </a:lnTo>
                <a:lnTo>
                  <a:pt x="77724" y="25908"/>
                </a:lnTo>
                <a:close/>
              </a:path>
              <a:path w="740409" h="78104">
                <a:moveTo>
                  <a:pt x="740155" y="25908"/>
                </a:moveTo>
                <a:lnTo>
                  <a:pt x="77724" y="25908"/>
                </a:lnTo>
                <a:lnTo>
                  <a:pt x="77724" y="51815"/>
                </a:lnTo>
                <a:lnTo>
                  <a:pt x="740155" y="51815"/>
                </a:lnTo>
                <a:lnTo>
                  <a:pt x="740155" y="25908"/>
                </a:lnTo>
                <a:close/>
              </a:path>
            </a:pathLst>
          </a:custGeom>
          <a:solidFill>
            <a:srgbClr val="08B154"/>
          </a:solidFill>
        </p:spPr>
        <p:txBody>
          <a:bodyPr wrap="square" lIns="0" tIns="0" rIns="0" bIns="0" rtlCol="0"/>
          <a:lstStyle/>
          <a:p>
            <a:endParaRPr/>
          </a:p>
        </p:txBody>
      </p:sp>
      <p:sp>
        <p:nvSpPr>
          <p:cNvPr id="85" name="object 85"/>
          <p:cNvSpPr/>
          <p:nvPr/>
        </p:nvSpPr>
        <p:spPr>
          <a:xfrm>
            <a:off x="10028681" y="5827915"/>
            <a:ext cx="740410" cy="78105"/>
          </a:xfrm>
          <a:custGeom>
            <a:avLst/>
            <a:gdLst/>
            <a:ahLst/>
            <a:cxnLst/>
            <a:rect l="l" t="t" r="r" b="b"/>
            <a:pathLst>
              <a:path w="740409" h="78104">
                <a:moveTo>
                  <a:pt x="77216" y="0"/>
                </a:moveTo>
                <a:lnTo>
                  <a:pt x="0" y="39776"/>
                </a:lnTo>
                <a:lnTo>
                  <a:pt x="78232" y="77723"/>
                </a:lnTo>
                <a:lnTo>
                  <a:pt x="77895" y="51968"/>
                </a:lnTo>
                <a:lnTo>
                  <a:pt x="64897" y="51968"/>
                </a:lnTo>
                <a:lnTo>
                  <a:pt x="64643" y="26060"/>
                </a:lnTo>
                <a:lnTo>
                  <a:pt x="77554" y="25909"/>
                </a:lnTo>
                <a:lnTo>
                  <a:pt x="77216" y="0"/>
                </a:lnTo>
                <a:close/>
              </a:path>
              <a:path w="740409" h="78104">
                <a:moveTo>
                  <a:pt x="77554" y="25909"/>
                </a:moveTo>
                <a:lnTo>
                  <a:pt x="64643" y="26060"/>
                </a:lnTo>
                <a:lnTo>
                  <a:pt x="64897" y="51968"/>
                </a:lnTo>
                <a:lnTo>
                  <a:pt x="77893" y="51816"/>
                </a:lnTo>
                <a:lnTo>
                  <a:pt x="77554" y="25909"/>
                </a:lnTo>
                <a:close/>
              </a:path>
              <a:path w="740409" h="78104">
                <a:moveTo>
                  <a:pt x="77893" y="51816"/>
                </a:moveTo>
                <a:lnTo>
                  <a:pt x="64897" y="51968"/>
                </a:lnTo>
                <a:lnTo>
                  <a:pt x="77895" y="51968"/>
                </a:lnTo>
                <a:lnTo>
                  <a:pt x="77893" y="51816"/>
                </a:lnTo>
                <a:close/>
              </a:path>
              <a:path w="740409" h="78104">
                <a:moveTo>
                  <a:pt x="740028" y="18148"/>
                </a:moveTo>
                <a:lnTo>
                  <a:pt x="77554" y="25909"/>
                </a:lnTo>
                <a:lnTo>
                  <a:pt x="77893" y="51816"/>
                </a:lnTo>
                <a:lnTo>
                  <a:pt x="740410" y="44056"/>
                </a:lnTo>
                <a:lnTo>
                  <a:pt x="740028" y="18148"/>
                </a:lnTo>
                <a:close/>
              </a:path>
            </a:pathLst>
          </a:custGeom>
          <a:solidFill>
            <a:srgbClr val="08B154"/>
          </a:solidFill>
        </p:spPr>
        <p:txBody>
          <a:bodyPr wrap="square" lIns="0" tIns="0" rIns="0" bIns="0" rtlCol="0"/>
          <a:lstStyle/>
          <a:p>
            <a:endParaRPr/>
          </a:p>
        </p:txBody>
      </p:sp>
      <p:sp>
        <p:nvSpPr>
          <p:cNvPr id="86" name="object 86"/>
          <p:cNvSpPr/>
          <p:nvPr/>
        </p:nvSpPr>
        <p:spPr>
          <a:xfrm>
            <a:off x="4574285" y="5831459"/>
            <a:ext cx="1659889" cy="78105"/>
          </a:xfrm>
          <a:custGeom>
            <a:avLst/>
            <a:gdLst/>
            <a:ahLst/>
            <a:cxnLst/>
            <a:rect l="l" t="t" r="r" b="b"/>
            <a:pathLst>
              <a:path w="1659889" h="78104">
                <a:moveTo>
                  <a:pt x="77724" y="0"/>
                </a:moveTo>
                <a:lnTo>
                  <a:pt x="0" y="38963"/>
                </a:lnTo>
                <a:lnTo>
                  <a:pt x="77724" y="77723"/>
                </a:lnTo>
                <a:lnTo>
                  <a:pt x="77724" y="51828"/>
                </a:lnTo>
                <a:lnTo>
                  <a:pt x="64769" y="51828"/>
                </a:lnTo>
                <a:lnTo>
                  <a:pt x="64769" y="25920"/>
                </a:lnTo>
                <a:lnTo>
                  <a:pt x="77724" y="25903"/>
                </a:lnTo>
                <a:lnTo>
                  <a:pt x="77724" y="0"/>
                </a:lnTo>
                <a:close/>
              </a:path>
              <a:path w="1659889" h="78104">
                <a:moveTo>
                  <a:pt x="77724" y="25903"/>
                </a:moveTo>
                <a:lnTo>
                  <a:pt x="64769" y="25920"/>
                </a:lnTo>
                <a:lnTo>
                  <a:pt x="64769" y="51828"/>
                </a:lnTo>
                <a:lnTo>
                  <a:pt x="77724" y="51811"/>
                </a:lnTo>
                <a:lnTo>
                  <a:pt x="77724" y="25903"/>
                </a:lnTo>
                <a:close/>
              </a:path>
              <a:path w="1659889" h="78104">
                <a:moveTo>
                  <a:pt x="77724" y="51811"/>
                </a:moveTo>
                <a:lnTo>
                  <a:pt x="64769" y="51828"/>
                </a:lnTo>
                <a:lnTo>
                  <a:pt x="77724" y="51828"/>
                </a:lnTo>
                <a:close/>
              </a:path>
              <a:path w="1659889" h="78104">
                <a:moveTo>
                  <a:pt x="1659381" y="23748"/>
                </a:moveTo>
                <a:lnTo>
                  <a:pt x="77724" y="25903"/>
                </a:lnTo>
                <a:lnTo>
                  <a:pt x="77724" y="51811"/>
                </a:lnTo>
                <a:lnTo>
                  <a:pt x="1659381" y="49656"/>
                </a:lnTo>
                <a:lnTo>
                  <a:pt x="1659381" y="23748"/>
                </a:lnTo>
                <a:close/>
              </a:path>
            </a:pathLst>
          </a:custGeom>
          <a:solidFill>
            <a:srgbClr val="000000"/>
          </a:solidFill>
        </p:spPr>
        <p:txBody>
          <a:bodyPr wrap="square" lIns="0" tIns="0" rIns="0" bIns="0" rtlCol="0"/>
          <a:lstStyle/>
          <a:p>
            <a:endParaRPr/>
          </a:p>
        </p:txBody>
      </p:sp>
      <p:sp>
        <p:nvSpPr>
          <p:cNvPr id="87" name="object 87"/>
          <p:cNvSpPr txBox="1"/>
          <p:nvPr/>
        </p:nvSpPr>
        <p:spPr>
          <a:xfrm>
            <a:off x="5121909" y="5905906"/>
            <a:ext cx="695960" cy="391160"/>
          </a:xfrm>
          <a:prstGeom prst="rect">
            <a:avLst/>
          </a:prstGeom>
        </p:spPr>
        <p:txBody>
          <a:bodyPr vert="horz" wrap="square" lIns="0" tIns="12700" rIns="0" bIns="0" rtlCol="0">
            <a:spAutoFit/>
          </a:bodyPr>
          <a:lstStyle/>
          <a:p>
            <a:pPr marL="45720" marR="5080" indent="-33655">
              <a:lnSpc>
                <a:spcPct val="100000"/>
              </a:lnSpc>
              <a:spcBef>
                <a:spcPts val="100"/>
              </a:spcBef>
            </a:pPr>
            <a:r>
              <a:rPr sz="1200" dirty="0">
                <a:solidFill>
                  <a:srgbClr val="505050"/>
                </a:solidFill>
                <a:latin typeface="Segoe UI"/>
                <a:cs typeface="Segoe UI"/>
              </a:rPr>
              <a:t>Http</a:t>
            </a:r>
            <a:r>
              <a:rPr sz="1200" spc="-90" dirty="0">
                <a:solidFill>
                  <a:srgbClr val="505050"/>
                </a:solidFill>
                <a:latin typeface="Segoe UI"/>
                <a:cs typeface="Segoe UI"/>
              </a:rPr>
              <a:t> </a:t>
            </a:r>
            <a:r>
              <a:rPr sz="1200" spc="-5" dirty="0">
                <a:solidFill>
                  <a:srgbClr val="505050"/>
                </a:solidFill>
                <a:latin typeface="Segoe UI"/>
                <a:cs typeface="Segoe UI"/>
              </a:rPr>
              <a:t>sync.  response</a:t>
            </a:r>
            <a:endParaRPr sz="1200">
              <a:latin typeface="Segoe UI"/>
              <a:cs typeface="Segoe UI"/>
            </a:endParaRPr>
          </a:p>
        </p:txBody>
      </p:sp>
      <p:sp>
        <p:nvSpPr>
          <p:cNvPr id="88" name="object 88"/>
          <p:cNvSpPr txBox="1"/>
          <p:nvPr/>
        </p:nvSpPr>
        <p:spPr>
          <a:xfrm>
            <a:off x="6374384" y="5633110"/>
            <a:ext cx="498475" cy="208915"/>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505050"/>
                </a:solidFill>
                <a:latin typeface="Segoe UI"/>
                <a:cs typeface="Segoe UI"/>
              </a:rPr>
              <a:t>Bas</a:t>
            </a:r>
            <a:r>
              <a:rPr sz="1200" b="1" spc="-15" dirty="0">
                <a:solidFill>
                  <a:srgbClr val="505050"/>
                </a:solidFill>
                <a:latin typeface="Segoe UI"/>
                <a:cs typeface="Segoe UI"/>
              </a:rPr>
              <a:t>k</a:t>
            </a:r>
            <a:r>
              <a:rPr sz="1200" b="1" dirty="0">
                <a:solidFill>
                  <a:srgbClr val="505050"/>
                </a:solidFill>
                <a:latin typeface="Segoe UI"/>
                <a:cs typeface="Segoe UI"/>
              </a:rPr>
              <a:t>et</a:t>
            </a:r>
            <a:endParaRPr sz="1200">
              <a:latin typeface="Segoe UI"/>
              <a:cs typeface="Segoe UI"/>
            </a:endParaRPr>
          </a:p>
        </p:txBody>
      </p:sp>
      <p:sp>
        <p:nvSpPr>
          <p:cNvPr id="89" name="object 89"/>
          <p:cNvSpPr txBox="1"/>
          <p:nvPr/>
        </p:nvSpPr>
        <p:spPr>
          <a:xfrm>
            <a:off x="7804150" y="5635244"/>
            <a:ext cx="66865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Segoe UI"/>
                <a:cs typeface="Segoe UI"/>
              </a:rPr>
              <a:t>O</a:t>
            </a:r>
            <a:r>
              <a:rPr sz="1200" b="1" dirty="0">
                <a:solidFill>
                  <a:srgbClr val="FFFFFF"/>
                </a:solidFill>
                <a:latin typeface="Segoe UI"/>
                <a:cs typeface="Segoe UI"/>
              </a:rPr>
              <a:t>r</a:t>
            </a:r>
            <a:r>
              <a:rPr sz="1200" b="1" spc="-5" dirty="0">
                <a:solidFill>
                  <a:srgbClr val="FFFFFF"/>
                </a:solidFill>
                <a:latin typeface="Segoe UI"/>
                <a:cs typeface="Segoe UI"/>
              </a:rPr>
              <a:t>deri</a:t>
            </a:r>
            <a:r>
              <a:rPr sz="1200" b="1" spc="-10" dirty="0">
                <a:solidFill>
                  <a:srgbClr val="FFFFFF"/>
                </a:solidFill>
                <a:latin typeface="Segoe UI"/>
                <a:cs typeface="Segoe UI"/>
              </a:rPr>
              <a:t>n</a:t>
            </a:r>
            <a:r>
              <a:rPr sz="1200" b="1" dirty="0">
                <a:solidFill>
                  <a:srgbClr val="FFFFFF"/>
                </a:solidFill>
                <a:latin typeface="Segoe UI"/>
                <a:cs typeface="Segoe UI"/>
              </a:rPr>
              <a:t>g</a:t>
            </a:r>
            <a:endParaRPr sz="1200">
              <a:latin typeface="Segoe UI"/>
              <a:cs typeface="Segoe UI"/>
            </a:endParaRPr>
          </a:p>
        </p:txBody>
      </p:sp>
      <p:sp>
        <p:nvSpPr>
          <p:cNvPr id="90" name="object 90"/>
          <p:cNvSpPr txBox="1"/>
          <p:nvPr/>
        </p:nvSpPr>
        <p:spPr>
          <a:xfrm>
            <a:off x="9372727" y="5635244"/>
            <a:ext cx="57404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Segoe UI"/>
                <a:cs typeface="Segoe UI"/>
              </a:rPr>
              <a:t>Ca</a:t>
            </a:r>
            <a:r>
              <a:rPr sz="1200" b="1" dirty="0">
                <a:solidFill>
                  <a:srgbClr val="FFFFFF"/>
                </a:solidFill>
                <a:latin typeface="Segoe UI"/>
                <a:cs typeface="Segoe UI"/>
              </a:rPr>
              <a:t>t</a:t>
            </a:r>
            <a:r>
              <a:rPr sz="1200" b="1" spc="-5" dirty="0">
                <a:solidFill>
                  <a:srgbClr val="FFFFFF"/>
                </a:solidFill>
                <a:latin typeface="Segoe UI"/>
                <a:cs typeface="Segoe UI"/>
              </a:rPr>
              <a:t>alo</a:t>
            </a:r>
            <a:r>
              <a:rPr sz="1200" b="1" dirty="0">
                <a:solidFill>
                  <a:srgbClr val="FFFFFF"/>
                </a:solidFill>
                <a:latin typeface="Segoe UI"/>
                <a:cs typeface="Segoe UI"/>
              </a:rPr>
              <a:t>g</a:t>
            </a:r>
            <a:endParaRPr sz="1200">
              <a:latin typeface="Segoe UI"/>
              <a:cs typeface="Segoe UI"/>
            </a:endParaRPr>
          </a:p>
        </p:txBody>
      </p:sp>
      <p:sp>
        <p:nvSpPr>
          <p:cNvPr id="91" name="object 91"/>
          <p:cNvSpPr txBox="1"/>
          <p:nvPr/>
        </p:nvSpPr>
        <p:spPr>
          <a:xfrm>
            <a:off x="10950067" y="5624271"/>
            <a:ext cx="4349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Segoe UI"/>
                <a:cs typeface="Segoe UI"/>
              </a:rPr>
              <a:t>Other</a:t>
            </a:r>
            <a:endParaRPr sz="1200">
              <a:latin typeface="Segoe UI"/>
              <a:cs typeface="Segoe UI"/>
            </a:endParaRPr>
          </a:p>
        </p:txBody>
      </p:sp>
      <p:sp>
        <p:nvSpPr>
          <p:cNvPr id="92" name="object 92"/>
          <p:cNvSpPr/>
          <p:nvPr/>
        </p:nvSpPr>
        <p:spPr>
          <a:xfrm>
            <a:off x="7000493" y="5704332"/>
            <a:ext cx="740410" cy="78105"/>
          </a:xfrm>
          <a:custGeom>
            <a:avLst/>
            <a:gdLst/>
            <a:ahLst/>
            <a:cxnLst/>
            <a:rect l="l" t="t" r="r" b="b"/>
            <a:pathLst>
              <a:path w="740409" h="78104">
                <a:moveTo>
                  <a:pt x="77724" y="0"/>
                </a:moveTo>
                <a:lnTo>
                  <a:pt x="0" y="38862"/>
                </a:lnTo>
                <a:lnTo>
                  <a:pt x="77724" y="77724"/>
                </a:lnTo>
                <a:lnTo>
                  <a:pt x="77724" y="51816"/>
                </a:lnTo>
                <a:lnTo>
                  <a:pt x="64770" y="51816"/>
                </a:lnTo>
                <a:lnTo>
                  <a:pt x="64770" y="25908"/>
                </a:lnTo>
                <a:lnTo>
                  <a:pt x="77724" y="25908"/>
                </a:lnTo>
                <a:lnTo>
                  <a:pt x="77724" y="0"/>
                </a:lnTo>
                <a:close/>
              </a:path>
              <a:path w="740409" h="78104">
                <a:moveTo>
                  <a:pt x="77724" y="25908"/>
                </a:moveTo>
                <a:lnTo>
                  <a:pt x="64770" y="25908"/>
                </a:lnTo>
                <a:lnTo>
                  <a:pt x="64770" y="51816"/>
                </a:lnTo>
                <a:lnTo>
                  <a:pt x="77724" y="51816"/>
                </a:lnTo>
                <a:lnTo>
                  <a:pt x="77724" y="25908"/>
                </a:lnTo>
                <a:close/>
              </a:path>
              <a:path w="740409" h="78104">
                <a:moveTo>
                  <a:pt x="740155" y="25908"/>
                </a:moveTo>
                <a:lnTo>
                  <a:pt x="77724" y="25908"/>
                </a:lnTo>
                <a:lnTo>
                  <a:pt x="77724" y="51816"/>
                </a:lnTo>
                <a:lnTo>
                  <a:pt x="740155" y="51816"/>
                </a:lnTo>
                <a:lnTo>
                  <a:pt x="740155" y="25908"/>
                </a:lnTo>
                <a:close/>
              </a:path>
            </a:pathLst>
          </a:custGeom>
          <a:solidFill>
            <a:srgbClr val="08B154"/>
          </a:solidFill>
        </p:spPr>
        <p:txBody>
          <a:bodyPr wrap="square" lIns="0" tIns="0" rIns="0" bIns="0" rtlCol="0"/>
          <a:lstStyle/>
          <a:p>
            <a:endParaRPr/>
          </a:p>
        </p:txBody>
      </p:sp>
      <p:sp>
        <p:nvSpPr>
          <p:cNvPr id="93" name="object 93"/>
          <p:cNvSpPr txBox="1"/>
          <p:nvPr/>
        </p:nvSpPr>
        <p:spPr>
          <a:xfrm>
            <a:off x="7167118" y="5321300"/>
            <a:ext cx="480695" cy="391160"/>
          </a:xfrm>
          <a:prstGeom prst="rect">
            <a:avLst/>
          </a:prstGeom>
        </p:spPr>
        <p:txBody>
          <a:bodyPr vert="horz" wrap="square" lIns="0" tIns="12700" rIns="0" bIns="0" rtlCol="0">
            <a:spAutoFit/>
          </a:bodyPr>
          <a:lstStyle/>
          <a:p>
            <a:pPr marL="12700" marR="5080" indent="55880">
              <a:lnSpc>
                <a:spcPct val="100000"/>
              </a:lnSpc>
              <a:spcBef>
                <a:spcPts val="100"/>
              </a:spcBef>
            </a:pPr>
            <a:r>
              <a:rPr sz="1200" dirty="0">
                <a:solidFill>
                  <a:srgbClr val="505050"/>
                </a:solidFill>
                <a:latin typeface="Segoe UI"/>
                <a:cs typeface="Segoe UI"/>
              </a:rPr>
              <a:t>Http  </a:t>
            </a:r>
            <a:r>
              <a:rPr sz="1200" spc="-50" dirty="0">
                <a:solidFill>
                  <a:srgbClr val="505050"/>
                </a:solidFill>
                <a:latin typeface="Segoe UI"/>
                <a:cs typeface="Segoe UI"/>
              </a:rPr>
              <a:t>P</a:t>
            </a:r>
            <a:r>
              <a:rPr sz="1200" dirty="0">
                <a:solidFill>
                  <a:srgbClr val="505050"/>
                </a:solidFill>
                <a:latin typeface="Segoe UI"/>
                <a:cs typeface="Segoe UI"/>
              </a:rPr>
              <a:t>o</a:t>
            </a:r>
            <a:r>
              <a:rPr sz="1200" spc="-5" dirty="0">
                <a:solidFill>
                  <a:srgbClr val="505050"/>
                </a:solidFill>
                <a:latin typeface="Segoe UI"/>
                <a:cs typeface="Segoe UI"/>
              </a:rPr>
              <a:t>lling</a:t>
            </a:r>
            <a:endParaRPr sz="1200">
              <a:latin typeface="Segoe UI"/>
              <a:cs typeface="Segoe UI"/>
            </a:endParaRPr>
          </a:p>
        </p:txBody>
      </p:sp>
      <p:sp>
        <p:nvSpPr>
          <p:cNvPr id="94" name="object 94"/>
          <p:cNvSpPr/>
          <p:nvPr/>
        </p:nvSpPr>
        <p:spPr>
          <a:xfrm>
            <a:off x="8512302" y="5704332"/>
            <a:ext cx="740410" cy="78105"/>
          </a:xfrm>
          <a:custGeom>
            <a:avLst/>
            <a:gdLst/>
            <a:ahLst/>
            <a:cxnLst/>
            <a:rect l="l" t="t" r="r" b="b"/>
            <a:pathLst>
              <a:path w="740409" h="78104">
                <a:moveTo>
                  <a:pt x="662431" y="0"/>
                </a:moveTo>
                <a:lnTo>
                  <a:pt x="662431" y="77724"/>
                </a:lnTo>
                <a:lnTo>
                  <a:pt x="714248" y="51816"/>
                </a:lnTo>
                <a:lnTo>
                  <a:pt x="675386" y="51816"/>
                </a:lnTo>
                <a:lnTo>
                  <a:pt x="675386" y="25908"/>
                </a:lnTo>
                <a:lnTo>
                  <a:pt x="714248" y="25908"/>
                </a:lnTo>
                <a:lnTo>
                  <a:pt x="662431" y="0"/>
                </a:lnTo>
                <a:close/>
              </a:path>
              <a:path w="740409" h="78104">
                <a:moveTo>
                  <a:pt x="662431" y="25908"/>
                </a:moveTo>
                <a:lnTo>
                  <a:pt x="0" y="25908"/>
                </a:lnTo>
                <a:lnTo>
                  <a:pt x="0" y="51816"/>
                </a:lnTo>
                <a:lnTo>
                  <a:pt x="662431" y="51816"/>
                </a:lnTo>
                <a:lnTo>
                  <a:pt x="662431" y="25908"/>
                </a:lnTo>
                <a:close/>
              </a:path>
              <a:path w="740409" h="78104">
                <a:moveTo>
                  <a:pt x="714248" y="25908"/>
                </a:moveTo>
                <a:lnTo>
                  <a:pt x="675386" y="25908"/>
                </a:lnTo>
                <a:lnTo>
                  <a:pt x="675386" y="51816"/>
                </a:lnTo>
                <a:lnTo>
                  <a:pt x="714248" y="51816"/>
                </a:lnTo>
                <a:lnTo>
                  <a:pt x="740155" y="38862"/>
                </a:lnTo>
                <a:lnTo>
                  <a:pt x="714248" y="25908"/>
                </a:lnTo>
                <a:close/>
              </a:path>
            </a:pathLst>
          </a:custGeom>
          <a:solidFill>
            <a:srgbClr val="08B154"/>
          </a:solidFill>
        </p:spPr>
        <p:txBody>
          <a:bodyPr wrap="square" lIns="0" tIns="0" rIns="0" bIns="0" rtlCol="0"/>
          <a:lstStyle/>
          <a:p>
            <a:endParaRPr/>
          </a:p>
        </p:txBody>
      </p:sp>
      <p:sp>
        <p:nvSpPr>
          <p:cNvPr id="95" name="object 95"/>
          <p:cNvSpPr txBox="1"/>
          <p:nvPr/>
        </p:nvSpPr>
        <p:spPr>
          <a:xfrm>
            <a:off x="8645397" y="5301233"/>
            <a:ext cx="480695" cy="391160"/>
          </a:xfrm>
          <a:prstGeom prst="rect">
            <a:avLst/>
          </a:prstGeom>
        </p:spPr>
        <p:txBody>
          <a:bodyPr vert="horz" wrap="square" lIns="0" tIns="12700" rIns="0" bIns="0" rtlCol="0">
            <a:spAutoFit/>
          </a:bodyPr>
          <a:lstStyle/>
          <a:p>
            <a:pPr marL="12700" marR="5080" indent="55880">
              <a:lnSpc>
                <a:spcPct val="100000"/>
              </a:lnSpc>
              <a:spcBef>
                <a:spcPts val="100"/>
              </a:spcBef>
            </a:pPr>
            <a:r>
              <a:rPr sz="1200" dirty="0">
                <a:solidFill>
                  <a:srgbClr val="505050"/>
                </a:solidFill>
                <a:latin typeface="Segoe UI"/>
                <a:cs typeface="Segoe UI"/>
              </a:rPr>
              <a:t>Http  </a:t>
            </a:r>
            <a:r>
              <a:rPr sz="1200" spc="-50" dirty="0">
                <a:solidFill>
                  <a:srgbClr val="505050"/>
                </a:solidFill>
                <a:latin typeface="Segoe UI"/>
                <a:cs typeface="Segoe UI"/>
              </a:rPr>
              <a:t>P</a:t>
            </a:r>
            <a:r>
              <a:rPr sz="1200" dirty="0">
                <a:solidFill>
                  <a:srgbClr val="505050"/>
                </a:solidFill>
                <a:latin typeface="Segoe UI"/>
                <a:cs typeface="Segoe UI"/>
              </a:rPr>
              <a:t>o</a:t>
            </a:r>
            <a:r>
              <a:rPr sz="1200" spc="-5" dirty="0">
                <a:solidFill>
                  <a:srgbClr val="505050"/>
                </a:solidFill>
                <a:latin typeface="Segoe UI"/>
                <a:cs typeface="Segoe UI"/>
              </a:rPr>
              <a:t>lling</a:t>
            </a:r>
            <a:endParaRPr sz="1200">
              <a:latin typeface="Segoe UI"/>
              <a:cs typeface="Segoe UI"/>
            </a:endParaRPr>
          </a:p>
        </p:txBody>
      </p:sp>
      <p:sp>
        <p:nvSpPr>
          <p:cNvPr id="96" name="object 96"/>
          <p:cNvSpPr/>
          <p:nvPr/>
        </p:nvSpPr>
        <p:spPr>
          <a:xfrm>
            <a:off x="10024109" y="5701487"/>
            <a:ext cx="744855" cy="78105"/>
          </a:xfrm>
          <a:custGeom>
            <a:avLst/>
            <a:gdLst/>
            <a:ahLst/>
            <a:cxnLst/>
            <a:rect l="l" t="t" r="r" b="b"/>
            <a:pathLst>
              <a:path w="744854" h="78104">
                <a:moveTo>
                  <a:pt x="718888" y="25869"/>
                </a:moveTo>
                <a:lnTo>
                  <a:pt x="679831" y="25869"/>
                </a:lnTo>
                <a:lnTo>
                  <a:pt x="679958" y="51777"/>
                </a:lnTo>
                <a:lnTo>
                  <a:pt x="666961" y="51811"/>
                </a:lnTo>
                <a:lnTo>
                  <a:pt x="667004" y="77723"/>
                </a:lnTo>
                <a:lnTo>
                  <a:pt x="744601" y="38658"/>
                </a:lnTo>
                <a:lnTo>
                  <a:pt x="718888" y="25869"/>
                </a:lnTo>
                <a:close/>
              </a:path>
              <a:path w="744854" h="78104">
                <a:moveTo>
                  <a:pt x="666919" y="25903"/>
                </a:moveTo>
                <a:lnTo>
                  <a:pt x="0" y="27622"/>
                </a:lnTo>
                <a:lnTo>
                  <a:pt x="0" y="53530"/>
                </a:lnTo>
                <a:lnTo>
                  <a:pt x="666961" y="51811"/>
                </a:lnTo>
                <a:lnTo>
                  <a:pt x="666919" y="25903"/>
                </a:lnTo>
                <a:close/>
              </a:path>
              <a:path w="744854" h="78104">
                <a:moveTo>
                  <a:pt x="679831" y="25869"/>
                </a:moveTo>
                <a:lnTo>
                  <a:pt x="666919" y="25903"/>
                </a:lnTo>
                <a:lnTo>
                  <a:pt x="666961" y="51811"/>
                </a:lnTo>
                <a:lnTo>
                  <a:pt x="679958" y="51777"/>
                </a:lnTo>
                <a:lnTo>
                  <a:pt x="679831" y="25869"/>
                </a:lnTo>
                <a:close/>
              </a:path>
              <a:path w="744854" h="78104">
                <a:moveTo>
                  <a:pt x="666876" y="0"/>
                </a:moveTo>
                <a:lnTo>
                  <a:pt x="666919" y="25903"/>
                </a:lnTo>
                <a:lnTo>
                  <a:pt x="718888" y="25869"/>
                </a:lnTo>
                <a:lnTo>
                  <a:pt x="666876" y="0"/>
                </a:lnTo>
                <a:close/>
              </a:path>
            </a:pathLst>
          </a:custGeom>
          <a:solidFill>
            <a:srgbClr val="08B154"/>
          </a:solidFill>
        </p:spPr>
        <p:txBody>
          <a:bodyPr wrap="square" lIns="0" tIns="0" rIns="0" bIns="0" rtlCol="0"/>
          <a:lstStyle/>
          <a:p>
            <a:endParaRPr/>
          </a:p>
        </p:txBody>
      </p:sp>
      <p:sp>
        <p:nvSpPr>
          <p:cNvPr id="97" name="object 97"/>
          <p:cNvSpPr txBox="1"/>
          <p:nvPr/>
        </p:nvSpPr>
        <p:spPr>
          <a:xfrm>
            <a:off x="10146538" y="5301233"/>
            <a:ext cx="480695" cy="391160"/>
          </a:xfrm>
          <a:prstGeom prst="rect">
            <a:avLst/>
          </a:prstGeom>
        </p:spPr>
        <p:txBody>
          <a:bodyPr vert="horz" wrap="square" lIns="0" tIns="12700" rIns="0" bIns="0" rtlCol="0">
            <a:spAutoFit/>
          </a:bodyPr>
          <a:lstStyle/>
          <a:p>
            <a:pPr marL="12700" marR="5080" indent="77470">
              <a:lnSpc>
                <a:spcPct val="100000"/>
              </a:lnSpc>
              <a:spcBef>
                <a:spcPts val="100"/>
              </a:spcBef>
            </a:pPr>
            <a:r>
              <a:rPr sz="1200" dirty="0">
                <a:solidFill>
                  <a:srgbClr val="505050"/>
                </a:solidFill>
                <a:latin typeface="Segoe UI"/>
                <a:cs typeface="Segoe UI"/>
              </a:rPr>
              <a:t>Http  </a:t>
            </a:r>
            <a:r>
              <a:rPr sz="1200" spc="-50" dirty="0">
                <a:solidFill>
                  <a:srgbClr val="505050"/>
                </a:solidFill>
                <a:latin typeface="Segoe UI"/>
                <a:cs typeface="Segoe UI"/>
              </a:rPr>
              <a:t>P</a:t>
            </a:r>
            <a:r>
              <a:rPr sz="1200" dirty="0">
                <a:solidFill>
                  <a:srgbClr val="505050"/>
                </a:solidFill>
                <a:latin typeface="Segoe UI"/>
                <a:cs typeface="Segoe UI"/>
              </a:rPr>
              <a:t>o</a:t>
            </a:r>
            <a:r>
              <a:rPr sz="1200" spc="-5" dirty="0">
                <a:solidFill>
                  <a:srgbClr val="505050"/>
                </a:solidFill>
                <a:latin typeface="Segoe UI"/>
                <a:cs typeface="Segoe UI"/>
              </a:rPr>
              <a:t>lling</a:t>
            </a:r>
            <a:endParaRPr sz="1200">
              <a:latin typeface="Segoe UI"/>
              <a:cs typeface="Segoe UI"/>
            </a:endParaRPr>
          </a:p>
        </p:txBody>
      </p:sp>
      <p:sp>
        <p:nvSpPr>
          <p:cNvPr id="98" name="object 98"/>
          <p:cNvSpPr/>
          <p:nvPr/>
        </p:nvSpPr>
        <p:spPr>
          <a:xfrm>
            <a:off x="4569714" y="5704433"/>
            <a:ext cx="1659889" cy="78105"/>
          </a:xfrm>
          <a:custGeom>
            <a:avLst/>
            <a:gdLst/>
            <a:ahLst/>
            <a:cxnLst/>
            <a:rect l="l" t="t" r="r" b="b"/>
            <a:pathLst>
              <a:path w="1659889" h="78104">
                <a:moveTo>
                  <a:pt x="1633584" y="25895"/>
                </a:moveTo>
                <a:lnTo>
                  <a:pt x="1594612" y="25895"/>
                </a:lnTo>
                <a:lnTo>
                  <a:pt x="1594612" y="51803"/>
                </a:lnTo>
                <a:lnTo>
                  <a:pt x="1581742" y="51820"/>
                </a:lnTo>
                <a:lnTo>
                  <a:pt x="1581785" y="77723"/>
                </a:lnTo>
                <a:lnTo>
                  <a:pt x="1659382" y="38760"/>
                </a:lnTo>
                <a:lnTo>
                  <a:pt x="1633584" y="25895"/>
                </a:lnTo>
                <a:close/>
              </a:path>
              <a:path w="1659889" h="78104">
                <a:moveTo>
                  <a:pt x="1581700" y="25912"/>
                </a:moveTo>
                <a:lnTo>
                  <a:pt x="0" y="28066"/>
                </a:lnTo>
                <a:lnTo>
                  <a:pt x="0" y="53975"/>
                </a:lnTo>
                <a:lnTo>
                  <a:pt x="1581742" y="51820"/>
                </a:lnTo>
                <a:lnTo>
                  <a:pt x="1581700" y="25912"/>
                </a:lnTo>
                <a:close/>
              </a:path>
              <a:path w="1659889" h="78104">
                <a:moveTo>
                  <a:pt x="1594612" y="25895"/>
                </a:moveTo>
                <a:lnTo>
                  <a:pt x="1581700" y="25912"/>
                </a:lnTo>
                <a:lnTo>
                  <a:pt x="1581742" y="51820"/>
                </a:lnTo>
                <a:lnTo>
                  <a:pt x="1594612" y="51803"/>
                </a:lnTo>
                <a:lnTo>
                  <a:pt x="1594612" y="25895"/>
                </a:lnTo>
                <a:close/>
              </a:path>
              <a:path w="1659889" h="78104">
                <a:moveTo>
                  <a:pt x="1581658" y="0"/>
                </a:moveTo>
                <a:lnTo>
                  <a:pt x="1581700" y="25912"/>
                </a:lnTo>
                <a:lnTo>
                  <a:pt x="1633584" y="25895"/>
                </a:lnTo>
                <a:lnTo>
                  <a:pt x="1581658" y="0"/>
                </a:lnTo>
                <a:close/>
              </a:path>
            </a:pathLst>
          </a:custGeom>
          <a:solidFill>
            <a:srgbClr val="000000"/>
          </a:solidFill>
        </p:spPr>
        <p:txBody>
          <a:bodyPr wrap="square" lIns="0" tIns="0" rIns="0" bIns="0" rtlCol="0"/>
          <a:lstStyle/>
          <a:p>
            <a:endParaRPr/>
          </a:p>
        </p:txBody>
      </p:sp>
      <p:sp>
        <p:nvSpPr>
          <p:cNvPr id="99" name="object 99"/>
          <p:cNvSpPr txBox="1"/>
          <p:nvPr/>
        </p:nvSpPr>
        <p:spPr>
          <a:xfrm>
            <a:off x="5161915" y="5320029"/>
            <a:ext cx="695960" cy="391795"/>
          </a:xfrm>
          <a:prstGeom prst="rect">
            <a:avLst/>
          </a:prstGeom>
        </p:spPr>
        <p:txBody>
          <a:bodyPr vert="horz" wrap="square" lIns="0" tIns="12700" rIns="0" bIns="0" rtlCol="0">
            <a:spAutoFit/>
          </a:bodyPr>
          <a:lstStyle/>
          <a:p>
            <a:pPr algn="ctr">
              <a:lnSpc>
                <a:spcPct val="100000"/>
              </a:lnSpc>
              <a:spcBef>
                <a:spcPts val="100"/>
              </a:spcBef>
            </a:pPr>
            <a:r>
              <a:rPr sz="1200" dirty="0">
                <a:solidFill>
                  <a:srgbClr val="505050"/>
                </a:solidFill>
                <a:latin typeface="Segoe UI"/>
                <a:cs typeface="Segoe UI"/>
              </a:rPr>
              <a:t>Http</a:t>
            </a:r>
            <a:r>
              <a:rPr sz="1200" spc="-75" dirty="0">
                <a:solidFill>
                  <a:srgbClr val="505050"/>
                </a:solidFill>
                <a:latin typeface="Segoe UI"/>
                <a:cs typeface="Segoe UI"/>
              </a:rPr>
              <a:t> </a:t>
            </a:r>
            <a:r>
              <a:rPr sz="1200" spc="-5" dirty="0">
                <a:solidFill>
                  <a:srgbClr val="505050"/>
                </a:solidFill>
                <a:latin typeface="Segoe UI"/>
                <a:cs typeface="Segoe UI"/>
              </a:rPr>
              <a:t>sync.</a:t>
            </a:r>
            <a:endParaRPr sz="1200">
              <a:latin typeface="Segoe UI"/>
              <a:cs typeface="Segoe UI"/>
            </a:endParaRPr>
          </a:p>
          <a:p>
            <a:pPr algn="ctr">
              <a:lnSpc>
                <a:spcPct val="100000"/>
              </a:lnSpc>
            </a:pPr>
            <a:r>
              <a:rPr sz="1200" spc="-5" dirty="0">
                <a:solidFill>
                  <a:srgbClr val="505050"/>
                </a:solidFill>
                <a:latin typeface="Segoe UI"/>
                <a:cs typeface="Segoe UI"/>
              </a:rPr>
              <a:t>request</a:t>
            </a:r>
            <a:endParaRPr sz="1200">
              <a:latin typeface="Segoe UI"/>
              <a:cs typeface="Segoe UI"/>
            </a:endParaRPr>
          </a:p>
        </p:txBody>
      </p:sp>
      <p:sp>
        <p:nvSpPr>
          <p:cNvPr id="100" name="object 100"/>
          <p:cNvSpPr/>
          <p:nvPr/>
        </p:nvSpPr>
        <p:spPr>
          <a:xfrm>
            <a:off x="6389242" y="6086614"/>
            <a:ext cx="3486150" cy="695960"/>
          </a:xfrm>
          <a:custGeom>
            <a:avLst/>
            <a:gdLst/>
            <a:ahLst/>
            <a:cxnLst/>
            <a:rect l="l" t="t" r="r" b="b"/>
            <a:pathLst>
              <a:path w="3486150" h="695959">
                <a:moveTo>
                  <a:pt x="52263" y="87190"/>
                </a:moveTo>
                <a:lnTo>
                  <a:pt x="26701" y="92269"/>
                </a:lnTo>
                <a:lnTo>
                  <a:pt x="33020" y="112636"/>
                </a:lnTo>
                <a:lnTo>
                  <a:pt x="50673" y="145313"/>
                </a:lnTo>
                <a:lnTo>
                  <a:pt x="72517" y="177139"/>
                </a:lnTo>
                <a:lnTo>
                  <a:pt x="98679" y="208394"/>
                </a:lnTo>
                <a:lnTo>
                  <a:pt x="128778" y="239191"/>
                </a:lnTo>
                <a:lnTo>
                  <a:pt x="162940" y="269379"/>
                </a:lnTo>
                <a:lnTo>
                  <a:pt x="200787" y="298970"/>
                </a:lnTo>
                <a:lnTo>
                  <a:pt x="242188" y="328015"/>
                </a:lnTo>
                <a:lnTo>
                  <a:pt x="287020" y="356247"/>
                </a:lnTo>
                <a:lnTo>
                  <a:pt x="335153" y="383844"/>
                </a:lnTo>
                <a:lnTo>
                  <a:pt x="386461" y="410641"/>
                </a:lnTo>
                <a:lnTo>
                  <a:pt x="440689" y="436638"/>
                </a:lnTo>
                <a:lnTo>
                  <a:pt x="497775" y="461683"/>
                </a:lnTo>
                <a:lnTo>
                  <a:pt x="557403" y="485901"/>
                </a:lnTo>
                <a:lnTo>
                  <a:pt x="619633" y="508977"/>
                </a:lnTo>
                <a:lnTo>
                  <a:pt x="684149" y="531088"/>
                </a:lnTo>
                <a:lnTo>
                  <a:pt x="750951" y="552043"/>
                </a:lnTo>
                <a:lnTo>
                  <a:pt x="819785" y="571842"/>
                </a:lnTo>
                <a:lnTo>
                  <a:pt x="890524" y="590397"/>
                </a:lnTo>
                <a:lnTo>
                  <a:pt x="962913" y="607707"/>
                </a:lnTo>
                <a:lnTo>
                  <a:pt x="1036955" y="623684"/>
                </a:lnTo>
                <a:lnTo>
                  <a:pt x="1112392" y="638111"/>
                </a:lnTo>
                <a:lnTo>
                  <a:pt x="1188974" y="651113"/>
                </a:lnTo>
                <a:lnTo>
                  <a:pt x="1266825" y="662680"/>
                </a:lnTo>
                <a:lnTo>
                  <a:pt x="1345564" y="672527"/>
                </a:lnTo>
                <a:lnTo>
                  <a:pt x="1425066" y="680747"/>
                </a:lnTo>
                <a:lnTo>
                  <a:pt x="1505331" y="687246"/>
                </a:lnTo>
                <a:lnTo>
                  <a:pt x="1585849" y="692026"/>
                </a:lnTo>
                <a:lnTo>
                  <a:pt x="1666875" y="694895"/>
                </a:lnTo>
                <a:lnTo>
                  <a:pt x="1748028" y="695852"/>
                </a:lnTo>
                <a:lnTo>
                  <a:pt x="1829181" y="694895"/>
                </a:lnTo>
                <a:lnTo>
                  <a:pt x="1910207" y="691931"/>
                </a:lnTo>
                <a:lnTo>
                  <a:pt x="1990979" y="687151"/>
                </a:lnTo>
                <a:lnTo>
                  <a:pt x="2070989" y="680459"/>
                </a:lnTo>
                <a:lnTo>
                  <a:pt x="2150617" y="672142"/>
                </a:lnTo>
                <a:lnTo>
                  <a:pt x="2167702" y="669944"/>
                </a:lnTo>
                <a:lnTo>
                  <a:pt x="1747901" y="669944"/>
                </a:lnTo>
                <a:lnTo>
                  <a:pt x="1748028" y="669942"/>
                </a:lnTo>
                <a:lnTo>
                  <a:pt x="1667421" y="668990"/>
                </a:lnTo>
                <a:lnTo>
                  <a:pt x="1587010" y="666141"/>
                </a:lnTo>
                <a:lnTo>
                  <a:pt x="1506985" y="661393"/>
                </a:lnTo>
                <a:lnTo>
                  <a:pt x="1427681" y="654961"/>
                </a:lnTo>
                <a:lnTo>
                  <a:pt x="1348369" y="646770"/>
                </a:lnTo>
                <a:lnTo>
                  <a:pt x="1270127" y="636993"/>
                </a:lnTo>
                <a:lnTo>
                  <a:pt x="1193252" y="625551"/>
                </a:lnTo>
                <a:lnTo>
                  <a:pt x="1117137" y="612647"/>
                </a:lnTo>
                <a:lnTo>
                  <a:pt x="1041908" y="598258"/>
                </a:lnTo>
                <a:lnTo>
                  <a:pt x="968796" y="582472"/>
                </a:lnTo>
                <a:lnTo>
                  <a:pt x="896620" y="565238"/>
                </a:lnTo>
                <a:lnTo>
                  <a:pt x="896758" y="565238"/>
                </a:lnTo>
                <a:lnTo>
                  <a:pt x="826855" y="546912"/>
                </a:lnTo>
                <a:lnTo>
                  <a:pt x="758625" y="527278"/>
                </a:lnTo>
                <a:lnTo>
                  <a:pt x="692473" y="506526"/>
                </a:lnTo>
                <a:lnTo>
                  <a:pt x="628602" y="484631"/>
                </a:lnTo>
                <a:lnTo>
                  <a:pt x="566547" y="461683"/>
                </a:lnTo>
                <a:lnTo>
                  <a:pt x="507618" y="437718"/>
                </a:lnTo>
                <a:lnTo>
                  <a:pt x="451231" y="413003"/>
                </a:lnTo>
                <a:lnTo>
                  <a:pt x="451368" y="413003"/>
                </a:lnTo>
                <a:lnTo>
                  <a:pt x="397890" y="387375"/>
                </a:lnTo>
                <a:lnTo>
                  <a:pt x="347933" y="361238"/>
                </a:lnTo>
                <a:lnTo>
                  <a:pt x="300101" y="333895"/>
                </a:lnTo>
                <a:lnTo>
                  <a:pt x="256850" y="306628"/>
                </a:lnTo>
                <a:lnTo>
                  <a:pt x="216586" y="278345"/>
                </a:lnTo>
                <a:lnTo>
                  <a:pt x="179864" y="249720"/>
                </a:lnTo>
                <a:lnTo>
                  <a:pt x="179197" y="249199"/>
                </a:lnTo>
                <a:lnTo>
                  <a:pt x="146304" y="220090"/>
                </a:lnTo>
                <a:lnTo>
                  <a:pt x="146441" y="220090"/>
                </a:lnTo>
                <a:lnTo>
                  <a:pt x="117475" y="190626"/>
                </a:lnTo>
                <a:lnTo>
                  <a:pt x="93643" y="161975"/>
                </a:lnTo>
                <a:lnTo>
                  <a:pt x="92837" y="161010"/>
                </a:lnTo>
                <a:lnTo>
                  <a:pt x="73195" y="132372"/>
                </a:lnTo>
                <a:lnTo>
                  <a:pt x="72390" y="131203"/>
                </a:lnTo>
                <a:lnTo>
                  <a:pt x="72519" y="131203"/>
                </a:lnTo>
                <a:lnTo>
                  <a:pt x="57653" y="103758"/>
                </a:lnTo>
                <a:lnTo>
                  <a:pt x="57404" y="103758"/>
                </a:lnTo>
                <a:lnTo>
                  <a:pt x="56387" y="101422"/>
                </a:lnTo>
                <a:lnTo>
                  <a:pt x="56678" y="101422"/>
                </a:lnTo>
                <a:lnTo>
                  <a:pt x="52263" y="87190"/>
                </a:lnTo>
                <a:close/>
              </a:path>
              <a:path w="3486150" h="695959">
                <a:moveTo>
                  <a:pt x="1748028" y="669942"/>
                </a:moveTo>
                <a:lnTo>
                  <a:pt x="1747901" y="669944"/>
                </a:lnTo>
                <a:lnTo>
                  <a:pt x="1748155" y="669944"/>
                </a:lnTo>
                <a:close/>
              </a:path>
              <a:path w="3486150" h="695959">
                <a:moveTo>
                  <a:pt x="1828596" y="668992"/>
                </a:moveTo>
                <a:lnTo>
                  <a:pt x="1748028" y="669942"/>
                </a:lnTo>
                <a:lnTo>
                  <a:pt x="2167713" y="669942"/>
                </a:lnTo>
                <a:lnTo>
                  <a:pt x="2175045" y="668999"/>
                </a:lnTo>
                <a:lnTo>
                  <a:pt x="1828418" y="668999"/>
                </a:lnTo>
                <a:lnTo>
                  <a:pt x="1828596" y="668992"/>
                </a:lnTo>
                <a:close/>
              </a:path>
              <a:path w="3486150" h="695959">
                <a:moveTo>
                  <a:pt x="1667441" y="668990"/>
                </a:moveTo>
                <a:lnTo>
                  <a:pt x="1667637" y="668997"/>
                </a:lnTo>
                <a:lnTo>
                  <a:pt x="1668028" y="668997"/>
                </a:lnTo>
                <a:lnTo>
                  <a:pt x="1667441" y="668990"/>
                </a:lnTo>
                <a:close/>
              </a:path>
              <a:path w="3486150" h="695959">
                <a:moveTo>
                  <a:pt x="2197992" y="666046"/>
                </a:moveTo>
                <a:lnTo>
                  <a:pt x="1909190" y="666046"/>
                </a:lnTo>
                <a:lnTo>
                  <a:pt x="1828596" y="668992"/>
                </a:lnTo>
                <a:lnTo>
                  <a:pt x="1828800" y="668990"/>
                </a:lnTo>
                <a:lnTo>
                  <a:pt x="2175114" y="668990"/>
                </a:lnTo>
                <a:lnTo>
                  <a:pt x="2197992" y="666046"/>
                </a:lnTo>
                <a:close/>
              </a:path>
              <a:path w="3486150" h="695959">
                <a:moveTo>
                  <a:pt x="1667421" y="668990"/>
                </a:moveTo>
                <a:close/>
              </a:path>
              <a:path w="3486150" h="695959">
                <a:moveTo>
                  <a:pt x="1587038" y="666143"/>
                </a:moveTo>
                <a:lnTo>
                  <a:pt x="1587246" y="666155"/>
                </a:lnTo>
                <a:lnTo>
                  <a:pt x="1587386" y="666155"/>
                </a:lnTo>
                <a:lnTo>
                  <a:pt x="1587038" y="666143"/>
                </a:lnTo>
                <a:close/>
              </a:path>
              <a:path w="3486150" h="695959">
                <a:moveTo>
                  <a:pt x="1587010" y="666141"/>
                </a:moveTo>
                <a:close/>
              </a:path>
              <a:path w="3486150" h="695959">
                <a:moveTo>
                  <a:pt x="1989201" y="661297"/>
                </a:moveTo>
                <a:lnTo>
                  <a:pt x="1908811" y="666060"/>
                </a:lnTo>
                <a:lnTo>
                  <a:pt x="1909190" y="666046"/>
                </a:lnTo>
                <a:lnTo>
                  <a:pt x="2197992" y="666046"/>
                </a:lnTo>
                <a:lnTo>
                  <a:pt x="2229358" y="662010"/>
                </a:lnTo>
                <a:lnTo>
                  <a:pt x="2233960" y="661320"/>
                </a:lnTo>
                <a:lnTo>
                  <a:pt x="1988947" y="661320"/>
                </a:lnTo>
                <a:lnTo>
                  <a:pt x="1989201" y="661297"/>
                </a:lnTo>
                <a:close/>
              </a:path>
              <a:path w="3486150" h="695959">
                <a:moveTo>
                  <a:pt x="1506994" y="661393"/>
                </a:moveTo>
                <a:lnTo>
                  <a:pt x="1507236" y="661413"/>
                </a:lnTo>
                <a:lnTo>
                  <a:pt x="1506994" y="661393"/>
                </a:lnTo>
                <a:close/>
              </a:path>
              <a:path w="3486150" h="695959">
                <a:moveTo>
                  <a:pt x="1506985" y="661393"/>
                </a:moveTo>
                <a:close/>
              </a:path>
              <a:path w="3486150" h="695959">
                <a:moveTo>
                  <a:pt x="2278464" y="654653"/>
                </a:moveTo>
                <a:lnTo>
                  <a:pt x="2068656" y="654657"/>
                </a:lnTo>
                <a:lnTo>
                  <a:pt x="1988947" y="661320"/>
                </a:lnTo>
                <a:lnTo>
                  <a:pt x="2233960" y="661320"/>
                </a:lnTo>
                <a:lnTo>
                  <a:pt x="2278464" y="654653"/>
                </a:lnTo>
                <a:close/>
              </a:path>
              <a:path w="3486150" h="695959">
                <a:moveTo>
                  <a:pt x="1427353" y="654935"/>
                </a:moveTo>
                <a:lnTo>
                  <a:pt x="1427607" y="654961"/>
                </a:lnTo>
                <a:lnTo>
                  <a:pt x="1427353" y="654935"/>
                </a:lnTo>
                <a:close/>
              </a:path>
              <a:path w="3486150" h="695959">
                <a:moveTo>
                  <a:pt x="2446428" y="624751"/>
                </a:moveTo>
                <a:lnTo>
                  <a:pt x="2303145" y="624751"/>
                </a:lnTo>
                <a:lnTo>
                  <a:pt x="2225675" y="636371"/>
                </a:lnTo>
                <a:lnTo>
                  <a:pt x="2147442" y="646426"/>
                </a:lnTo>
                <a:lnTo>
                  <a:pt x="2068647" y="654657"/>
                </a:lnTo>
                <a:lnTo>
                  <a:pt x="2278464" y="654653"/>
                </a:lnTo>
                <a:lnTo>
                  <a:pt x="2307209" y="650346"/>
                </a:lnTo>
                <a:lnTo>
                  <a:pt x="2383790" y="637057"/>
                </a:lnTo>
                <a:lnTo>
                  <a:pt x="2446428" y="624751"/>
                </a:lnTo>
                <a:close/>
              </a:path>
              <a:path w="3486150" h="695959">
                <a:moveTo>
                  <a:pt x="1348417" y="646776"/>
                </a:moveTo>
                <a:lnTo>
                  <a:pt x="1348613" y="646800"/>
                </a:lnTo>
                <a:lnTo>
                  <a:pt x="1348417" y="646776"/>
                </a:lnTo>
                <a:close/>
              </a:path>
              <a:path w="3486150" h="695959">
                <a:moveTo>
                  <a:pt x="1348369" y="646770"/>
                </a:moveTo>
                <a:close/>
              </a:path>
              <a:path w="3486150" h="695959">
                <a:moveTo>
                  <a:pt x="1270251" y="636993"/>
                </a:moveTo>
                <a:lnTo>
                  <a:pt x="1270508" y="637031"/>
                </a:lnTo>
                <a:lnTo>
                  <a:pt x="1270251" y="636993"/>
                </a:lnTo>
                <a:close/>
              </a:path>
              <a:path w="3486150" h="695959">
                <a:moveTo>
                  <a:pt x="1192911" y="625500"/>
                </a:moveTo>
                <a:lnTo>
                  <a:pt x="1193164" y="625551"/>
                </a:lnTo>
                <a:lnTo>
                  <a:pt x="1192911" y="625500"/>
                </a:lnTo>
                <a:close/>
              </a:path>
              <a:path w="3486150" h="695959">
                <a:moveTo>
                  <a:pt x="2571306" y="596849"/>
                </a:moveTo>
                <a:lnTo>
                  <a:pt x="2454148" y="596849"/>
                </a:lnTo>
                <a:lnTo>
                  <a:pt x="2378964" y="611606"/>
                </a:lnTo>
                <a:lnTo>
                  <a:pt x="2302890" y="624789"/>
                </a:lnTo>
                <a:lnTo>
                  <a:pt x="2303145" y="624751"/>
                </a:lnTo>
                <a:lnTo>
                  <a:pt x="2446428" y="624751"/>
                </a:lnTo>
                <a:lnTo>
                  <a:pt x="2459228" y="622236"/>
                </a:lnTo>
                <a:lnTo>
                  <a:pt x="2533268" y="606082"/>
                </a:lnTo>
                <a:lnTo>
                  <a:pt x="2571306" y="596849"/>
                </a:lnTo>
                <a:close/>
              </a:path>
              <a:path w="3486150" h="695959">
                <a:moveTo>
                  <a:pt x="1116838" y="612597"/>
                </a:moveTo>
                <a:lnTo>
                  <a:pt x="1117091" y="612647"/>
                </a:lnTo>
                <a:lnTo>
                  <a:pt x="1116838" y="612597"/>
                </a:lnTo>
                <a:close/>
              </a:path>
              <a:path w="3486150" h="695959">
                <a:moveTo>
                  <a:pt x="1041994" y="598258"/>
                </a:moveTo>
                <a:lnTo>
                  <a:pt x="1042288" y="598322"/>
                </a:lnTo>
                <a:lnTo>
                  <a:pt x="1041994" y="598258"/>
                </a:lnTo>
                <a:close/>
              </a:path>
              <a:path w="3486150" h="695959">
                <a:moveTo>
                  <a:pt x="2997488" y="457707"/>
                </a:moveTo>
                <a:lnTo>
                  <a:pt x="2929509" y="457707"/>
                </a:lnTo>
                <a:lnTo>
                  <a:pt x="2867660" y="481139"/>
                </a:lnTo>
                <a:lnTo>
                  <a:pt x="2803652" y="503402"/>
                </a:lnTo>
                <a:lnTo>
                  <a:pt x="2737485" y="524636"/>
                </a:lnTo>
                <a:lnTo>
                  <a:pt x="2669286" y="544639"/>
                </a:lnTo>
                <a:lnTo>
                  <a:pt x="2599182" y="563422"/>
                </a:lnTo>
                <a:lnTo>
                  <a:pt x="2527300" y="580872"/>
                </a:lnTo>
                <a:lnTo>
                  <a:pt x="2453936" y="596890"/>
                </a:lnTo>
                <a:lnTo>
                  <a:pt x="2454148" y="596849"/>
                </a:lnTo>
                <a:lnTo>
                  <a:pt x="2571306" y="596849"/>
                </a:lnTo>
                <a:lnTo>
                  <a:pt x="2676398" y="569544"/>
                </a:lnTo>
                <a:lnTo>
                  <a:pt x="2745232" y="549363"/>
                </a:lnTo>
                <a:lnTo>
                  <a:pt x="2812034" y="527926"/>
                </a:lnTo>
                <a:lnTo>
                  <a:pt x="2876677" y="505434"/>
                </a:lnTo>
                <a:lnTo>
                  <a:pt x="2938907" y="481876"/>
                </a:lnTo>
                <a:lnTo>
                  <a:pt x="2997488" y="457707"/>
                </a:lnTo>
                <a:close/>
              </a:path>
              <a:path w="3486150" h="695959">
                <a:moveTo>
                  <a:pt x="968502" y="582409"/>
                </a:moveTo>
                <a:lnTo>
                  <a:pt x="968756" y="582472"/>
                </a:lnTo>
                <a:lnTo>
                  <a:pt x="968502" y="582409"/>
                </a:lnTo>
                <a:close/>
              </a:path>
              <a:path w="3486150" h="695959">
                <a:moveTo>
                  <a:pt x="2527554" y="580796"/>
                </a:moveTo>
                <a:lnTo>
                  <a:pt x="2527205" y="580872"/>
                </a:lnTo>
                <a:lnTo>
                  <a:pt x="2527554" y="580796"/>
                </a:lnTo>
                <a:close/>
              </a:path>
              <a:path w="3486150" h="695959">
                <a:moveTo>
                  <a:pt x="896758" y="565238"/>
                </a:moveTo>
                <a:lnTo>
                  <a:pt x="896620" y="565238"/>
                </a:lnTo>
                <a:lnTo>
                  <a:pt x="897001" y="565302"/>
                </a:lnTo>
                <a:lnTo>
                  <a:pt x="896758" y="565238"/>
                </a:lnTo>
                <a:close/>
              </a:path>
              <a:path w="3486150" h="695959">
                <a:moveTo>
                  <a:pt x="2599436" y="563346"/>
                </a:moveTo>
                <a:lnTo>
                  <a:pt x="2599122" y="563422"/>
                </a:lnTo>
                <a:lnTo>
                  <a:pt x="2599436" y="563346"/>
                </a:lnTo>
                <a:close/>
              </a:path>
              <a:path w="3486150" h="695959">
                <a:moveTo>
                  <a:pt x="826515" y="546823"/>
                </a:moveTo>
                <a:lnTo>
                  <a:pt x="826770" y="546912"/>
                </a:lnTo>
                <a:lnTo>
                  <a:pt x="826515" y="546823"/>
                </a:lnTo>
                <a:close/>
              </a:path>
              <a:path w="3486150" h="695959">
                <a:moveTo>
                  <a:pt x="758316" y="527189"/>
                </a:moveTo>
                <a:lnTo>
                  <a:pt x="758571" y="527278"/>
                </a:lnTo>
                <a:lnTo>
                  <a:pt x="758316" y="527189"/>
                </a:lnTo>
                <a:close/>
              </a:path>
              <a:path w="3486150" h="695959">
                <a:moveTo>
                  <a:pt x="2737739" y="524548"/>
                </a:moveTo>
                <a:lnTo>
                  <a:pt x="2737436" y="524636"/>
                </a:lnTo>
                <a:lnTo>
                  <a:pt x="2737739" y="524548"/>
                </a:lnTo>
                <a:close/>
              </a:path>
              <a:path w="3486150" h="695959">
                <a:moveTo>
                  <a:pt x="692150" y="506425"/>
                </a:moveTo>
                <a:lnTo>
                  <a:pt x="692404" y="506526"/>
                </a:lnTo>
                <a:lnTo>
                  <a:pt x="692150" y="506425"/>
                </a:lnTo>
                <a:close/>
              </a:path>
              <a:path w="3486150" h="695959">
                <a:moveTo>
                  <a:pt x="2803906" y="503300"/>
                </a:moveTo>
                <a:lnTo>
                  <a:pt x="2803589" y="503402"/>
                </a:lnTo>
                <a:lnTo>
                  <a:pt x="2803906" y="503300"/>
                </a:lnTo>
                <a:close/>
              </a:path>
              <a:path w="3486150" h="695959">
                <a:moveTo>
                  <a:pt x="628268" y="484517"/>
                </a:moveTo>
                <a:lnTo>
                  <a:pt x="628523" y="484631"/>
                </a:lnTo>
                <a:lnTo>
                  <a:pt x="628268" y="484517"/>
                </a:lnTo>
                <a:close/>
              </a:path>
              <a:path w="3486150" h="695959">
                <a:moveTo>
                  <a:pt x="2867914" y="481025"/>
                </a:moveTo>
                <a:lnTo>
                  <a:pt x="2867585" y="481139"/>
                </a:lnTo>
                <a:lnTo>
                  <a:pt x="2867914" y="481025"/>
                </a:lnTo>
                <a:close/>
              </a:path>
              <a:path w="3486150" h="695959">
                <a:moveTo>
                  <a:pt x="566584" y="461683"/>
                </a:moveTo>
                <a:lnTo>
                  <a:pt x="566928" y="461822"/>
                </a:lnTo>
                <a:lnTo>
                  <a:pt x="566584" y="461683"/>
                </a:lnTo>
                <a:close/>
              </a:path>
              <a:path w="3486150" h="695959">
                <a:moveTo>
                  <a:pt x="3051958" y="433374"/>
                </a:moveTo>
                <a:lnTo>
                  <a:pt x="2988564" y="433374"/>
                </a:lnTo>
                <a:lnTo>
                  <a:pt x="2929128" y="457847"/>
                </a:lnTo>
                <a:lnTo>
                  <a:pt x="2929509" y="457707"/>
                </a:lnTo>
                <a:lnTo>
                  <a:pt x="2997488" y="457707"/>
                </a:lnTo>
                <a:lnTo>
                  <a:pt x="2998597" y="457250"/>
                </a:lnTo>
                <a:lnTo>
                  <a:pt x="3051958" y="433374"/>
                </a:lnTo>
                <a:close/>
              </a:path>
              <a:path w="3486150" h="695959">
                <a:moveTo>
                  <a:pt x="507680" y="437718"/>
                </a:moveTo>
                <a:lnTo>
                  <a:pt x="508000" y="437857"/>
                </a:lnTo>
                <a:lnTo>
                  <a:pt x="507680" y="437718"/>
                </a:lnTo>
                <a:close/>
              </a:path>
              <a:path w="3486150" h="695959">
                <a:moveTo>
                  <a:pt x="3153192" y="382079"/>
                </a:moveTo>
                <a:lnTo>
                  <a:pt x="3098291" y="382079"/>
                </a:lnTo>
                <a:lnTo>
                  <a:pt x="3044443" y="408368"/>
                </a:lnTo>
                <a:lnTo>
                  <a:pt x="2988183" y="433514"/>
                </a:lnTo>
                <a:lnTo>
                  <a:pt x="2988564" y="433374"/>
                </a:lnTo>
                <a:lnTo>
                  <a:pt x="3051958" y="433374"/>
                </a:lnTo>
                <a:lnTo>
                  <a:pt x="3055620" y="431736"/>
                </a:lnTo>
                <a:lnTo>
                  <a:pt x="3109849" y="405256"/>
                </a:lnTo>
                <a:lnTo>
                  <a:pt x="3153192" y="382079"/>
                </a:lnTo>
                <a:close/>
              </a:path>
              <a:path w="3486150" h="695959">
                <a:moveTo>
                  <a:pt x="451368" y="413003"/>
                </a:moveTo>
                <a:lnTo>
                  <a:pt x="451231" y="413003"/>
                </a:lnTo>
                <a:lnTo>
                  <a:pt x="451738" y="413181"/>
                </a:lnTo>
                <a:lnTo>
                  <a:pt x="451368" y="413003"/>
                </a:lnTo>
                <a:close/>
              </a:path>
              <a:path w="3486150" h="695959">
                <a:moveTo>
                  <a:pt x="3044825" y="408177"/>
                </a:moveTo>
                <a:lnTo>
                  <a:pt x="3044399" y="408368"/>
                </a:lnTo>
                <a:lnTo>
                  <a:pt x="3044825" y="408177"/>
                </a:lnTo>
                <a:close/>
              </a:path>
              <a:path w="3486150" h="695959">
                <a:moveTo>
                  <a:pt x="398091" y="387471"/>
                </a:moveTo>
                <a:lnTo>
                  <a:pt x="398272" y="387565"/>
                </a:lnTo>
                <a:lnTo>
                  <a:pt x="398091" y="387471"/>
                </a:lnTo>
                <a:close/>
              </a:path>
              <a:path w="3486150" h="695959">
                <a:moveTo>
                  <a:pt x="397907" y="387375"/>
                </a:moveTo>
                <a:lnTo>
                  <a:pt x="398091" y="387471"/>
                </a:lnTo>
                <a:lnTo>
                  <a:pt x="397907" y="387375"/>
                </a:lnTo>
                <a:close/>
              </a:path>
              <a:path w="3486150" h="695959">
                <a:moveTo>
                  <a:pt x="3243774" y="327571"/>
                </a:moveTo>
                <a:lnTo>
                  <a:pt x="3195955" y="327571"/>
                </a:lnTo>
                <a:lnTo>
                  <a:pt x="3148203" y="355384"/>
                </a:lnTo>
                <a:lnTo>
                  <a:pt x="3097784" y="382295"/>
                </a:lnTo>
                <a:lnTo>
                  <a:pt x="3098291" y="382079"/>
                </a:lnTo>
                <a:lnTo>
                  <a:pt x="3153192" y="382079"/>
                </a:lnTo>
                <a:lnTo>
                  <a:pt x="3161030" y="377888"/>
                </a:lnTo>
                <a:lnTo>
                  <a:pt x="3209163" y="349808"/>
                </a:lnTo>
                <a:lnTo>
                  <a:pt x="3243774" y="327571"/>
                </a:lnTo>
                <a:close/>
              </a:path>
              <a:path w="3486150" h="695959">
                <a:moveTo>
                  <a:pt x="347472" y="360997"/>
                </a:moveTo>
                <a:lnTo>
                  <a:pt x="347853" y="361238"/>
                </a:lnTo>
                <a:lnTo>
                  <a:pt x="347472" y="360997"/>
                </a:lnTo>
                <a:close/>
              </a:path>
              <a:path w="3486150" h="695959">
                <a:moveTo>
                  <a:pt x="3148584" y="355142"/>
                </a:moveTo>
                <a:lnTo>
                  <a:pt x="3148132" y="355384"/>
                </a:lnTo>
                <a:lnTo>
                  <a:pt x="3148584" y="355142"/>
                </a:lnTo>
                <a:close/>
              </a:path>
              <a:path w="3486150" h="695959">
                <a:moveTo>
                  <a:pt x="300165" y="333895"/>
                </a:moveTo>
                <a:lnTo>
                  <a:pt x="300609" y="334175"/>
                </a:lnTo>
                <a:lnTo>
                  <a:pt x="300165" y="333895"/>
                </a:lnTo>
                <a:close/>
              </a:path>
              <a:path w="3486150" h="695959">
                <a:moveTo>
                  <a:pt x="3284412" y="299377"/>
                </a:moveTo>
                <a:lnTo>
                  <a:pt x="3239770" y="299377"/>
                </a:lnTo>
                <a:lnTo>
                  <a:pt x="3239262" y="299719"/>
                </a:lnTo>
                <a:lnTo>
                  <a:pt x="3195447" y="327863"/>
                </a:lnTo>
                <a:lnTo>
                  <a:pt x="3195955" y="327571"/>
                </a:lnTo>
                <a:lnTo>
                  <a:pt x="3243774" y="327571"/>
                </a:lnTo>
                <a:lnTo>
                  <a:pt x="3253993" y="321005"/>
                </a:lnTo>
                <a:lnTo>
                  <a:pt x="3284412" y="299377"/>
                </a:lnTo>
                <a:close/>
              </a:path>
              <a:path w="3486150" h="695959">
                <a:moveTo>
                  <a:pt x="256309" y="306288"/>
                </a:moveTo>
                <a:lnTo>
                  <a:pt x="256793" y="306628"/>
                </a:lnTo>
                <a:lnTo>
                  <a:pt x="256309" y="306288"/>
                </a:lnTo>
                <a:close/>
              </a:path>
              <a:path w="3486150" h="695959">
                <a:moveTo>
                  <a:pt x="256288" y="306273"/>
                </a:moveTo>
                <a:close/>
              </a:path>
              <a:path w="3486150" h="695959">
                <a:moveTo>
                  <a:pt x="3239496" y="299552"/>
                </a:moveTo>
                <a:lnTo>
                  <a:pt x="3239236" y="299719"/>
                </a:lnTo>
                <a:lnTo>
                  <a:pt x="3239496" y="299552"/>
                </a:lnTo>
                <a:close/>
              </a:path>
              <a:path w="3486150" h="695959">
                <a:moveTo>
                  <a:pt x="3355502" y="241287"/>
                </a:moveTo>
                <a:lnTo>
                  <a:pt x="3316859" y="241287"/>
                </a:lnTo>
                <a:lnTo>
                  <a:pt x="3279648" y="271005"/>
                </a:lnTo>
                <a:lnTo>
                  <a:pt x="3239496" y="299552"/>
                </a:lnTo>
                <a:lnTo>
                  <a:pt x="3239770" y="299377"/>
                </a:lnTo>
                <a:lnTo>
                  <a:pt x="3284412" y="299377"/>
                </a:lnTo>
                <a:lnTo>
                  <a:pt x="3295523" y="291477"/>
                </a:lnTo>
                <a:lnTo>
                  <a:pt x="3333368" y="261289"/>
                </a:lnTo>
                <a:lnTo>
                  <a:pt x="3355502" y="241287"/>
                </a:lnTo>
                <a:close/>
              </a:path>
              <a:path w="3486150" h="695959">
                <a:moveTo>
                  <a:pt x="216063" y="277978"/>
                </a:moveTo>
                <a:lnTo>
                  <a:pt x="216535" y="278345"/>
                </a:lnTo>
                <a:lnTo>
                  <a:pt x="216063" y="277978"/>
                </a:lnTo>
                <a:close/>
              </a:path>
              <a:path w="3486150" h="695959">
                <a:moveTo>
                  <a:pt x="216030" y="277952"/>
                </a:moveTo>
                <a:close/>
              </a:path>
              <a:path w="3486150" h="695959">
                <a:moveTo>
                  <a:pt x="3280156" y="270573"/>
                </a:moveTo>
                <a:lnTo>
                  <a:pt x="3279550" y="271005"/>
                </a:lnTo>
                <a:lnTo>
                  <a:pt x="3280156" y="270573"/>
                </a:lnTo>
                <a:close/>
              </a:path>
              <a:path w="3486150" h="695959">
                <a:moveTo>
                  <a:pt x="179589" y="249505"/>
                </a:moveTo>
                <a:lnTo>
                  <a:pt x="179832" y="249720"/>
                </a:lnTo>
                <a:lnTo>
                  <a:pt x="179589" y="249505"/>
                </a:lnTo>
                <a:close/>
              </a:path>
              <a:path w="3486150" h="695959">
                <a:moveTo>
                  <a:pt x="179242" y="249199"/>
                </a:moveTo>
                <a:lnTo>
                  <a:pt x="179589" y="249505"/>
                </a:lnTo>
                <a:lnTo>
                  <a:pt x="179242" y="249199"/>
                </a:lnTo>
                <a:close/>
              </a:path>
              <a:path w="3486150" h="695959">
                <a:moveTo>
                  <a:pt x="3385631" y="211607"/>
                </a:moveTo>
                <a:lnTo>
                  <a:pt x="3349625" y="211607"/>
                </a:lnTo>
                <a:lnTo>
                  <a:pt x="3348990" y="212242"/>
                </a:lnTo>
                <a:lnTo>
                  <a:pt x="3316232" y="241787"/>
                </a:lnTo>
                <a:lnTo>
                  <a:pt x="3316859" y="241287"/>
                </a:lnTo>
                <a:lnTo>
                  <a:pt x="3355502" y="241287"/>
                </a:lnTo>
                <a:lnTo>
                  <a:pt x="3367405" y="230530"/>
                </a:lnTo>
                <a:lnTo>
                  <a:pt x="3385631" y="211607"/>
                </a:lnTo>
                <a:close/>
              </a:path>
              <a:path w="3486150" h="695959">
                <a:moveTo>
                  <a:pt x="146441" y="220090"/>
                </a:moveTo>
                <a:lnTo>
                  <a:pt x="146304" y="220090"/>
                </a:lnTo>
                <a:lnTo>
                  <a:pt x="147065" y="220725"/>
                </a:lnTo>
                <a:lnTo>
                  <a:pt x="146441" y="220090"/>
                </a:lnTo>
                <a:close/>
              </a:path>
              <a:path w="3486150" h="695959">
                <a:moveTo>
                  <a:pt x="3349448" y="211766"/>
                </a:moveTo>
                <a:lnTo>
                  <a:pt x="3348922" y="212242"/>
                </a:lnTo>
                <a:lnTo>
                  <a:pt x="3349448" y="211766"/>
                </a:lnTo>
                <a:close/>
              </a:path>
              <a:path w="3486150" h="695959">
                <a:moveTo>
                  <a:pt x="3411979" y="181559"/>
                </a:moveTo>
                <a:lnTo>
                  <a:pt x="3378581" y="181559"/>
                </a:lnTo>
                <a:lnTo>
                  <a:pt x="3349448" y="211766"/>
                </a:lnTo>
                <a:lnTo>
                  <a:pt x="3349625" y="211607"/>
                </a:lnTo>
                <a:lnTo>
                  <a:pt x="3385631" y="211607"/>
                </a:lnTo>
                <a:lnTo>
                  <a:pt x="3397631" y="199148"/>
                </a:lnTo>
                <a:lnTo>
                  <a:pt x="3411979" y="181559"/>
                </a:lnTo>
                <a:close/>
              </a:path>
              <a:path w="3486150" h="695959">
                <a:moveTo>
                  <a:pt x="117589" y="190626"/>
                </a:moveTo>
                <a:lnTo>
                  <a:pt x="118237" y="191401"/>
                </a:lnTo>
                <a:lnTo>
                  <a:pt x="117589" y="190626"/>
                </a:lnTo>
                <a:close/>
              </a:path>
              <a:path w="3486150" h="695959">
                <a:moveTo>
                  <a:pt x="3434408" y="151307"/>
                </a:moveTo>
                <a:lnTo>
                  <a:pt x="3403218" y="151307"/>
                </a:lnTo>
                <a:lnTo>
                  <a:pt x="3377872" y="182293"/>
                </a:lnTo>
                <a:lnTo>
                  <a:pt x="3378581" y="181559"/>
                </a:lnTo>
                <a:lnTo>
                  <a:pt x="3411979" y="181559"/>
                </a:lnTo>
                <a:lnTo>
                  <a:pt x="3423666" y="167233"/>
                </a:lnTo>
                <a:lnTo>
                  <a:pt x="3434408" y="151307"/>
                </a:lnTo>
                <a:close/>
              </a:path>
              <a:path w="3486150" h="695959">
                <a:moveTo>
                  <a:pt x="92837" y="161010"/>
                </a:moveTo>
                <a:lnTo>
                  <a:pt x="93599" y="161975"/>
                </a:lnTo>
                <a:lnTo>
                  <a:pt x="93388" y="161670"/>
                </a:lnTo>
                <a:lnTo>
                  <a:pt x="92837" y="161010"/>
                </a:lnTo>
                <a:close/>
              </a:path>
              <a:path w="3486150" h="695959">
                <a:moveTo>
                  <a:pt x="93388" y="161670"/>
                </a:moveTo>
                <a:lnTo>
                  <a:pt x="93599" y="161975"/>
                </a:lnTo>
                <a:lnTo>
                  <a:pt x="93388" y="161670"/>
                </a:lnTo>
                <a:close/>
              </a:path>
              <a:path w="3486150" h="695959">
                <a:moveTo>
                  <a:pt x="92933" y="161010"/>
                </a:moveTo>
                <a:lnTo>
                  <a:pt x="93388" y="161670"/>
                </a:lnTo>
                <a:lnTo>
                  <a:pt x="92933" y="161010"/>
                </a:lnTo>
                <a:close/>
              </a:path>
              <a:path w="3486150" h="695959">
                <a:moveTo>
                  <a:pt x="3452887" y="120916"/>
                </a:moveTo>
                <a:lnTo>
                  <a:pt x="3423666" y="120916"/>
                </a:lnTo>
                <a:lnTo>
                  <a:pt x="3422904" y="122085"/>
                </a:lnTo>
                <a:lnTo>
                  <a:pt x="3402489" y="152199"/>
                </a:lnTo>
                <a:lnTo>
                  <a:pt x="3403218" y="151307"/>
                </a:lnTo>
                <a:lnTo>
                  <a:pt x="3434408" y="151307"/>
                </a:lnTo>
                <a:lnTo>
                  <a:pt x="3445510" y="134848"/>
                </a:lnTo>
                <a:lnTo>
                  <a:pt x="3452887" y="120916"/>
                </a:lnTo>
                <a:close/>
              </a:path>
              <a:path w="3486150" h="695959">
                <a:moveTo>
                  <a:pt x="72390" y="131203"/>
                </a:moveTo>
                <a:lnTo>
                  <a:pt x="73152" y="132372"/>
                </a:lnTo>
                <a:lnTo>
                  <a:pt x="72993" y="132078"/>
                </a:lnTo>
                <a:lnTo>
                  <a:pt x="72390" y="131203"/>
                </a:lnTo>
                <a:close/>
              </a:path>
              <a:path w="3486150" h="695959">
                <a:moveTo>
                  <a:pt x="72993" y="132078"/>
                </a:moveTo>
                <a:lnTo>
                  <a:pt x="73152" y="132372"/>
                </a:lnTo>
                <a:lnTo>
                  <a:pt x="72993" y="132078"/>
                </a:lnTo>
                <a:close/>
              </a:path>
              <a:path w="3486150" h="695959">
                <a:moveTo>
                  <a:pt x="72519" y="131203"/>
                </a:moveTo>
                <a:lnTo>
                  <a:pt x="72390" y="131203"/>
                </a:lnTo>
                <a:lnTo>
                  <a:pt x="72993" y="132078"/>
                </a:lnTo>
                <a:lnTo>
                  <a:pt x="72519" y="131203"/>
                </a:lnTo>
                <a:close/>
              </a:path>
              <a:path w="3486150" h="695959">
                <a:moveTo>
                  <a:pt x="3423009" y="121886"/>
                </a:moveTo>
                <a:lnTo>
                  <a:pt x="3422875" y="122085"/>
                </a:lnTo>
                <a:lnTo>
                  <a:pt x="3423009" y="121886"/>
                </a:lnTo>
                <a:close/>
              </a:path>
              <a:path w="3486150" h="695959">
                <a:moveTo>
                  <a:pt x="3423666" y="120916"/>
                </a:moveTo>
                <a:lnTo>
                  <a:pt x="3423009" y="121886"/>
                </a:lnTo>
                <a:lnTo>
                  <a:pt x="3422904" y="122085"/>
                </a:lnTo>
                <a:lnTo>
                  <a:pt x="3423666" y="120916"/>
                </a:lnTo>
                <a:close/>
              </a:path>
              <a:path w="3486150" h="695959">
                <a:moveTo>
                  <a:pt x="3439401" y="91051"/>
                </a:moveTo>
                <a:lnTo>
                  <a:pt x="3423009" y="121886"/>
                </a:lnTo>
                <a:lnTo>
                  <a:pt x="3423666" y="120916"/>
                </a:lnTo>
                <a:lnTo>
                  <a:pt x="3452887" y="120916"/>
                </a:lnTo>
                <a:lnTo>
                  <a:pt x="3462909" y="101993"/>
                </a:lnTo>
                <a:lnTo>
                  <a:pt x="3466701" y="92024"/>
                </a:lnTo>
                <a:lnTo>
                  <a:pt x="3439033" y="92024"/>
                </a:lnTo>
                <a:lnTo>
                  <a:pt x="3439401" y="91051"/>
                </a:lnTo>
                <a:close/>
              </a:path>
              <a:path w="3486150" h="695959">
                <a:moveTo>
                  <a:pt x="56387" y="101422"/>
                </a:moveTo>
                <a:lnTo>
                  <a:pt x="57404" y="103758"/>
                </a:lnTo>
                <a:lnTo>
                  <a:pt x="57069" y="102679"/>
                </a:lnTo>
                <a:lnTo>
                  <a:pt x="56387" y="101422"/>
                </a:lnTo>
                <a:close/>
              </a:path>
              <a:path w="3486150" h="695959">
                <a:moveTo>
                  <a:pt x="57069" y="102679"/>
                </a:moveTo>
                <a:lnTo>
                  <a:pt x="57404" y="103758"/>
                </a:lnTo>
                <a:lnTo>
                  <a:pt x="57653" y="103758"/>
                </a:lnTo>
                <a:lnTo>
                  <a:pt x="57069" y="102679"/>
                </a:lnTo>
                <a:close/>
              </a:path>
              <a:path w="3486150" h="695959">
                <a:moveTo>
                  <a:pt x="56678" y="101422"/>
                </a:moveTo>
                <a:lnTo>
                  <a:pt x="56387" y="101422"/>
                </a:lnTo>
                <a:lnTo>
                  <a:pt x="57069" y="102679"/>
                </a:lnTo>
                <a:lnTo>
                  <a:pt x="56678" y="101422"/>
                </a:lnTo>
                <a:close/>
              </a:path>
              <a:path w="3486150" h="695959">
                <a:moveTo>
                  <a:pt x="22987" y="13766"/>
                </a:moveTo>
                <a:lnTo>
                  <a:pt x="0" y="97574"/>
                </a:lnTo>
                <a:lnTo>
                  <a:pt x="26701" y="92269"/>
                </a:lnTo>
                <a:lnTo>
                  <a:pt x="23241" y="81114"/>
                </a:lnTo>
                <a:lnTo>
                  <a:pt x="48006" y="73469"/>
                </a:lnTo>
                <a:lnTo>
                  <a:pt x="69379" y="73469"/>
                </a:lnTo>
                <a:lnTo>
                  <a:pt x="22987" y="13766"/>
                </a:lnTo>
                <a:close/>
              </a:path>
              <a:path w="3486150" h="695959">
                <a:moveTo>
                  <a:pt x="48006" y="73469"/>
                </a:moveTo>
                <a:lnTo>
                  <a:pt x="23241" y="81114"/>
                </a:lnTo>
                <a:lnTo>
                  <a:pt x="26701" y="92269"/>
                </a:lnTo>
                <a:lnTo>
                  <a:pt x="52263" y="87190"/>
                </a:lnTo>
                <a:lnTo>
                  <a:pt x="48006" y="73469"/>
                </a:lnTo>
                <a:close/>
              </a:path>
              <a:path w="3486150" h="695959">
                <a:moveTo>
                  <a:pt x="3439667" y="90550"/>
                </a:moveTo>
                <a:lnTo>
                  <a:pt x="3439401" y="91051"/>
                </a:lnTo>
                <a:lnTo>
                  <a:pt x="3439033" y="92024"/>
                </a:lnTo>
                <a:lnTo>
                  <a:pt x="3439667" y="90550"/>
                </a:lnTo>
                <a:close/>
              </a:path>
              <a:path w="3486150" h="695959">
                <a:moveTo>
                  <a:pt x="3467261" y="90550"/>
                </a:moveTo>
                <a:lnTo>
                  <a:pt x="3439667" y="90550"/>
                </a:lnTo>
                <a:lnTo>
                  <a:pt x="3439033" y="92024"/>
                </a:lnTo>
                <a:lnTo>
                  <a:pt x="3466701" y="92024"/>
                </a:lnTo>
                <a:lnTo>
                  <a:pt x="3467261" y="90550"/>
                </a:lnTo>
                <a:close/>
              </a:path>
              <a:path w="3486150" h="695959">
                <a:moveTo>
                  <a:pt x="3477575" y="60210"/>
                </a:moveTo>
                <a:lnTo>
                  <a:pt x="3451098" y="60210"/>
                </a:lnTo>
                <a:lnTo>
                  <a:pt x="3450590" y="61874"/>
                </a:lnTo>
                <a:lnTo>
                  <a:pt x="3439401" y="91051"/>
                </a:lnTo>
                <a:lnTo>
                  <a:pt x="3439667" y="90550"/>
                </a:lnTo>
                <a:lnTo>
                  <a:pt x="3467261" y="90550"/>
                </a:lnTo>
                <a:lnTo>
                  <a:pt x="3475609" y="68605"/>
                </a:lnTo>
                <a:lnTo>
                  <a:pt x="3477575" y="60210"/>
                </a:lnTo>
                <a:close/>
              </a:path>
              <a:path w="3486150" h="695959">
                <a:moveTo>
                  <a:pt x="69379" y="73469"/>
                </a:moveTo>
                <a:lnTo>
                  <a:pt x="48006" y="73469"/>
                </a:lnTo>
                <a:lnTo>
                  <a:pt x="52263" y="87190"/>
                </a:lnTo>
                <a:lnTo>
                  <a:pt x="76327" y="82410"/>
                </a:lnTo>
                <a:lnTo>
                  <a:pt x="69379" y="73469"/>
                </a:lnTo>
                <a:close/>
              </a:path>
              <a:path w="3486150" h="695959">
                <a:moveTo>
                  <a:pt x="3450791" y="61018"/>
                </a:moveTo>
                <a:lnTo>
                  <a:pt x="3450467" y="61874"/>
                </a:lnTo>
                <a:lnTo>
                  <a:pt x="3450791" y="61018"/>
                </a:lnTo>
                <a:close/>
              </a:path>
              <a:path w="3486150" h="695959">
                <a:moveTo>
                  <a:pt x="3451098" y="60210"/>
                </a:moveTo>
                <a:lnTo>
                  <a:pt x="3450791" y="61018"/>
                </a:lnTo>
                <a:lnTo>
                  <a:pt x="3450590" y="61874"/>
                </a:lnTo>
                <a:lnTo>
                  <a:pt x="3451098" y="60210"/>
                </a:lnTo>
                <a:close/>
              </a:path>
              <a:path w="3486150" h="695959">
                <a:moveTo>
                  <a:pt x="3483862" y="30060"/>
                </a:moveTo>
                <a:lnTo>
                  <a:pt x="3458083" y="30060"/>
                </a:lnTo>
                <a:lnTo>
                  <a:pt x="3457702" y="32003"/>
                </a:lnTo>
                <a:lnTo>
                  <a:pt x="3450791" y="61018"/>
                </a:lnTo>
                <a:lnTo>
                  <a:pt x="3451098" y="60210"/>
                </a:lnTo>
                <a:lnTo>
                  <a:pt x="3477575" y="60210"/>
                </a:lnTo>
                <a:lnTo>
                  <a:pt x="3483483" y="34988"/>
                </a:lnTo>
                <a:lnTo>
                  <a:pt x="3483862" y="30060"/>
                </a:lnTo>
                <a:close/>
              </a:path>
              <a:path w="3486150" h="695959">
                <a:moveTo>
                  <a:pt x="3457740" y="31513"/>
                </a:moveTo>
                <a:lnTo>
                  <a:pt x="3457625" y="32003"/>
                </a:lnTo>
                <a:lnTo>
                  <a:pt x="3457740" y="31513"/>
                </a:lnTo>
                <a:close/>
              </a:path>
              <a:path w="3486150" h="695959">
                <a:moveTo>
                  <a:pt x="3458083" y="30060"/>
                </a:moveTo>
                <a:lnTo>
                  <a:pt x="3457740" y="31513"/>
                </a:lnTo>
                <a:lnTo>
                  <a:pt x="3457702" y="32003"/>
                </a:lnTo>
                <a:lnTo>
                  <a:pt x="3458083" y="30060"/>
                </a:lnTo>
                <a:close/>
              </a:path>
              <a:path w="3486150" h="695959">
                <a:moveTo>
                  <a:pt x="3460241" y="0"/>
                </a:moveTo>
                <a:lnTo>
                  <a:pt x="3457740" y="31513"/>
                </a:lnTo>
                <a:lnTo>
                  <a:pt x="3458083" y="30060"/>
                </a:lnTo>
                <a:lnTo>
                  <a:pt x="3483862" y="30060"/>
                </a:lnTo>
                <a:lnTo>
                  <a:pt x="3486023" y="2006"/>
                </a:lnTo>
                <a:lnTo>
                  <a:pt x="3460241" y="0"/>
                </a:lnTo>
                <a:close/>
              </a:path>
            </a:pathLst>
          </a:custGeom>
          <a:solidFill>
            <a:srgbClr val="00AF50"/>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8F8F8"/>
          </a:solidFill>
        </p:spPr>
        <p:txBody>
          <a:bodyPr wrap="square" lIns="0" tIns="0" rIns="0" bIns="0" rtlCol="0"/>
          <a:lstStyle/>
          <a:p>
            <a:endParaRPr/>
          </a:p>
        </p:txBody>
      </p:sp>
      <p:sp>
        <p:nvSpPr>
          <p:cNvPr id="3" name="object 3"/>
          <p:cNvSpPr/>
          <p:nvPr/>
        </p:nvSpPr>
        <p:spPr>
          <a:xfrm>
            <a:off x="256031" y="265175"/>
            <a:ext cx="11683365" cy="6332220"/>
          </a:xfrm>
          <a:custGeom>
            <a:avLst/>
            <a:gdLst/>
            <a:ahLst/>
            <a:cxnLst/>
            <a:rect l="l" t="t" r="r" b="b"/>
            <a:pathLst>
              <a:path w="11683365" h="6332220">
                <a:moveTo>
                  <a:pt x="0" y="6332220"/>
                </a:moveTo>
                <a:lnTo>
                  <a:pt x="11682984" y="6332220"/>
                </a:lnTo>
                <a:lnTo>
                  <a:pt x="11682984" y="0"/>
                </a:lnTo>
                <a:lnTo>
                  <a:pt x="0" y="0"/>
                </a:lnTo>
                <a:lnTo>
                  <a:pt x="0" y="6332220"/>
                </a:lnTo>
                <a:close/>
              </a:path>
            </a:pathLst>
          </a:custGeom>
          <a:solidFill>
            <a:srgbClr val="F5F5F5"/>
          </a:solidFill>
        </p:spPr>
        <p:txBody>
          <a:bodyPr wrap="square" lIns="0" tIns="0" rIns="0" bIns="0" rtlCol="0"/>
          <a:lstStyle/>
          <a:p>
            <a:endParaRPr/>
          </a:p>
        </p:txBody>
      </p:sp>
      <p:sp>
        <p:nvSpPr>
          <p:cNvPr id="4" name="object 4"/>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5" name="object 5"/>
          <p:cNvSpPr/>
          <p:nvPr/>
        </p:nvSpPr>
        <p:spPr>
          <a:xfrm>
            <a:off x="717804" y="1711451"/>
            <a:ext cx="10980420" cy="4258310"/>
          </a:xfrm>
          <a:custGeom>
            <a:avLst/>
            <a:gdLst/>
            <a:ahLst/>
            <a:cxnLst/>
            <a:rect l="l" t="t" r="r" b="b"/>
            <a:pathLst>
              <a:path w="10980420" h="4258310">
                <a:moveTo>
                  <a:pt x="0" y="4258056"/>
                </a:moveTo>
                <a:lnTo>
                  <a:pt x="10980420" y="4258056"/>
                </a:lnTo>
                <a:lnTo>
                  <a:pt x="10980420" y="0"/>
                </a:lnTo>
                <a:lnTo>
                  <a:pt x="0" y="0"/>
                </a:lnTo>
                <a:lnTo>
                  <a:pt x="0" y="4258056"/>
                </a:lnTo>
                <a:close/>
              </a:path>
            </a:pathLst>
          </a:custGeom>
          <a:ln w="57912">
            <a:solidFill>
              <a:srgbClr val="398BB4"/>
            </a:solidFill>
            <a:prstDash val="lgDash"/>
          </a:ln>
        </p:spPr>
        <p:txBody>
          <a:bodyPr wrap="square" lIns="0" tIns="0" rIns="0" bIns="0" rtlCol="0"/>
          <a:lstStyle/>
          <a:p>
            <a:endParaRPr/>
          </a:p>
        </p:txBody>
      </p:sp>
      <p:sp>
        <p:nvSpPr>
          <p:cNvPr id="6" name="object 6"/>
          <p:cNvSpPr txBox="1">
            <a:spLocks noGrp="1"/>
          </p:cNvSpPr>
          <p:nvPr>
            <p:ph type="title"/>
          </p:nvPr>
        </p:nvSpPr>
        <p:spPr>
          <a:xfrm>
            <a:off x="712723" y="435609"/>
            <a:ext cx="8234045" cy="563245"/>
          </a:xfrm>
          <a:prstGeom prst="rect">
            <a:avLst/>
          </a:prstGeom>
        </p:spPr>
        <p:txBody>
          <a:bodyPr vert="horz" wrap="square" lIns="0" tIns="15875" rIns="0" bIns="0" rtlCol="0">
            <a:spAutoFit/>
          </a:bodyPr>
          <a:lstStyle/>
          <a:p>
            <a:pPr marL="12700">
              <a:lnSpc>
                <a:spcPct val="100000"/>
              </a:lnSpc>
              <a:spcBef>
                <a:spcPts val="125"/>
              </a:spcBef>
            </a:pPr>
            <a:r>
              <a:rPr sz="3500" b="0" u="none" spc="25" dirty="0">
                <a:latin typeface="DengXian"/>
                <a:cs typeface="DengXian"/>
              </a:rPr>
              <a:t>基于事件驱动的微服务</a:t>
            </a:r>
            <a:r>
              <a:rPr sz="3500" b="0" u="none" spc="-30" dirty="0">
                <a:latin typeface="DengXian"/>
                <a:cs typeface="DengXian"/>
              </a:rPr>
              <a:t> </a:t>
            </a:r>
            <a:r>
              <a:rPr sz="3500" b="0" u="none" spc="10" dirty="0">
                <a:latin typeface="Segoe UI"/>
                <a:cs typeface="Segoe UI"/>
              </a:rPr>
              <a:t>--</a:t>
            </a:r>
            <a:r>
              <a:rPr sz="3500" b="0" u="none" spc="-20" dirty="0">
                <a:latin typeface="Segoe UI"/>
                <a:cs typeface="Segoe UI"/>
              </a:rPr>
              <a:t> </a:t>
            </a:r>
            <a:r>
              <a:rPr sz="3500" b="0" u="none" spc="10" dirty="0">
                <a:latin typeface="Segoe UI"/>
                <a:cs typeface="Segoe UI"/>
              </a:rPr>
              <a:t>EventBus</a:t>
            </a:r>
            <a:r>
              <a:rPr sz="3500" b="0" u="none" spc="25" dirty="0">
                <a:latin typeface="DengXian"/>
                <a:cs typeface="DengXian"/>
              </a:rPr>
              <a:t>的应用</a:t>
            </a:r>
            <a:endParaRPr sz="3500">
              <a:latin typeface="DengXian"/>
              <a:cs typeface="DengXian"/>
            </a:endParaRPr>
          </a:p>
        </p:txBody>
      </p:sp>
      <p:sp>
        <p:nvSpPr>
          <p:cNvPr id="7" name="object 7"/>
          <p:cNvSpPr/>
          <p:nvPr/>
        </p:nvSpPr>
        <p:spPr>
          <a:xfrm>
            <a:off x="8093964" y="2709672"/>
            <a:ext cx="548640" cy="268605"/>
          </a:xfrm>
          <a:custGeom>
            <a:avLst/>
            <a:gdLst/>
            <a:ahLst/>
            <a:cxnLst/>
            <a:rect l="l" t="t" r="r" b="b"/>
            <a:pathLst>
              <a:path w="548640" h="268605">
                <a:moveTo>
                  <a:pt x="0" y="268224"/>
                </a:moveTo>
                <a:lnTo>
                  <a:pt x="548640" y="268224"/>
                </a:lnTo>
                <a:lnTo>
                  <a:pt x="548640" y="0"/>
                </a:lnTo>
                <a:lnTo>
                  <a:pt x="0" y="0"/>
                </a:lnTo>
                <a:lnTo>
                  <a:pt x="0" y="268224"/>
                </a:lnTo>
                <a:close/>
              </a:path>
            </a:pathLst>
          </a:custGeom>
          <a:solidFill>
            <a:srgbClr val="0079D5"/>
          </a:solidFill>
        </p:spPr>
        <p:txBody>
          <a:bodyPr wrap="square" lIns="0" tIns="0" rIns="0" bIns="0" rtlCol="0"/>
          <a:lstStyle/>
          <a:p>
            <a:endParaRPr/>
          </a:p>
        </p:txBody>
      </p:sp>
      <p:sp>
        <p:nvSpPr>
          <p:cNvPr id="8" name="object 8"/>
          <p:cNvSpPr/>
          <p:nvPr/>
        </p:nvSpPr>
        <p:spPr>
          <a:xfrm>
            <a:off x="8081771" y="2994660"/>
            <a:ext cx="40005" cy="15240"/>
          </a:xfrm>
          <a:custGeom>
            <a:avLst/>
            <a:gdLst/>
            <a:ahLst/>
            <a:cxnLst/>
            <a:rect l="l" t="t" r="r" b="b"/>
            <a:pathLst>
              <a:path w="40004" h="15239">
                <a:moveTo>
                  <a:pt x="0" y="15239"/>
                </a:moveTo>
                <a:lnTo>
                  <a:pt x="39624" y="15239"/>
                </a:lnTo>
                <a:lnTo>
                  <a:pt x="39624" y="0"/>
                </a:lnTo>
                <a:lnTo>
                  <a:pt x="0" y="0"/>
                </a:lnTo>
                <a:lnTo>
                  <a:pt x="0" y="15239"/>
                </a:lnTo>
                <a:close/>
              </a:path>
            </a:pathLst>
          </a:custGeom>
          <a:solidFill>
            <a:srgbClr val="6F2F9F"/>
          </a:solidFill>
        </p:spPr>
        <p:txBody>
          <a:bodyPr wrap="square" lIns="0" tIns="0" rIns="0" bIns="0" rtlCol="0"/>
          <a:lstStyle/>
          <a:p>
            <a:endParaRPr/>
          </a:p>
        </p:txBody>
      </p:sp>
      <p:sp>
        <p:nvSpPr>
          <p:cNvPr id="9" name="object 9"/>
          <p:cNvSpPr/>
          <p:nvPr/>
        </p:nvSpPr>
        <p:spPr>
          <a:xfrm>
            <a:off x="8072628" y="2984500"/>
            <a:ext cx="48895" cy="10160"/>
          </a:xfrm>
          <a:custGeom>
            <a:avLst/>
            <a:gdLst/>
            <a:ahLst/>
            <a:cxnLst/>
            <a:rect l="l" t="t" r="r" b="b"/>
            <a:pathLst>
              <a:path w="48895" h="10160">
                <a:moveTo>
                  <a:pt x="0" y="10160"/>
                </a:moveTo>
                <a:lnTo>
                  <a:pt x="48768" y="10160"/>
                </a:lnTo>
                <a:lnTo>
                  <a:pt x="48768" y="0"/>
                </a:lnTo>
                <a:lnTo>
                  <a:pt x="0" y="0"/>
                </a:lnTo>
                <a:lnTo>
                  <a:pt x="0" y="10160"/>
                </a:lnTo>
                <a:close/>
              </a:path>
            </a:pathLst>
          </a:custGeom>
          <a:solidFill>
            <a:srgbClr val="6F2F9F"/>
          </a:solidFill>
        </p:spPr>
        <p:txBody>
          <a:bodyPr wrap="square" lIns="0" tIns="0" rIns="0" bIns="0" rtlCol="0"/>
          <a:lstStyle/>
          <a:p>
            <a:endParaRPr/>
          </a:p>
        </p:txBody>
      </p:sp>
      <p:sp>
        <p:nvSpPr>
          <p:cNvPr id="10" name="object 10"/>
          <p:cNvSpPr/>
          <p:nvPr/>
        </p:nvSpPr>
        <p:spPr>
          <a:xfrm>
            <a:off x="8079485" y="2703829"/>
            <a:ext cx="0" cy="280670"/>
          </a:xfrm>
          <a:custGeom>
            <a:avLst/>
            <a:gdLst/>
            <a:ahLst/>
            <a:cxnLst/>
            <a:rect l="l" t="t" r="r" b="b"/>
            <a:pathLst>
              <a:path h="280669">
                <a:moveTo>
                  <a:pt x="0" y="0"/>
                </a:moveTo>
                <a:lnTo>
                  <a:pt x="0" y="280670"/>
                </a:lnTo>
              </a:path>
            </a:pathLst>
          </a:custGeom>
          <a:ln w="13716">
            <a:solidFill>
              <a:srgbClr val="6F2F9F"/>
            </a:solidFill>
          </a:ln>
        </p:spPr>
        <p:txBody>
          <a:bodyPr wrap="square" lIns="0" tIns="0" rIns="0" bIns="0" rtlCol="0"/>
          <a:lstStyle/>
          <a:p>
            <a:endParaRPr/>
          </a:p>
        </p:txBody>
      </p:sp>
      <p:sp>
        <p:nvSpPr>
          <p:cNvPr id="11" name="object 11"/>
          <p:cNvSpPr/>
          <p:nvPr/>
        </p:nvSpPr>
        <p:spPr>
          <a:xfrm>
            <a:off x="8072628" y="2694939"/>
            <a:ext cx="48895" cy="8890"/>
          </a:xfrm>
          <a:custGeom>
            <a:avLst/>
            <a:gdLst/>
            <a:ahLst/>
            <a:cxnLst/>
            <a:rect l="l" t="t" r="r" b="b"/>
            <a:pathLst>
              <a:path w="48895" h="8889">
                <a:moveTo>
                  <a:pt x="0" y="8889"/>
                </a:moveTo>
                <a:lnTo>
                  <a:pt x="48768" y="8889"/>
                </a:lnTo>
                <a:lnTo>
                  <a:pt x="48768" y="0"/>
                </a:lnTo>
                <a:lnTo>
                  <a:pt x="0" y="0"/>
                </a:lnTo>
                <a:lnTo>
                  <a:pt x="0" y="8889"/>
                </a:lnTo>
                <a:close/>
              </a:path>
            </a:pathLst>
          </a:custGeom>
          <a:solidFill>
            <a:srgbClr val="6F2F9F"/>
          </a:solidFill>
        </p:spPr>
        <p:txBody>
          <a:bodyPr wrap="square" lIns="0" tIns="0" rIns="0" bIns="0" rtlCol="0"/>
          <a:lstStyle/>
          <a:p>
            <a:endParaRPr/>
          </a:p>
        </p:txBody>
      </p:sp>
      <p:sp>
        <p:nvSpPr>
          <p:cNvPr id="12" name="object 12"/>
          <p:cNvSpPr/>
          <p:nvPr/>
        </p:nvSpPr>
        <p:spPr>
          <a:xfrm>
            <a:off x="8081771" y="2679700"/>
            <a:ext cx="40005" cy="15240"/>
          </a:xfrm>
          <a:custGeom>
            <a:avLst/>
            <a:gdLst/>
            <a:ahLst/>
            <a:cxnLst/>
            <a:rect l="l" t="t" r="r" b="b"/>
            <a:pathLst>
              <a:path w="40004" h="15239">
                <a:moveTo>
                  <a:pt x="0" y="15239"/>
                </a:moveTo>
                <a:lnTo>
                  <a:pt x="39624" y="15239"/>
                </a:lnTo>
                <a:lnTo>
                  <a:pt x="39624" y="0"/>
                </a:lnTo>
                <a:lnTo>
                  <a:pt x="0" y="0"/>
                </a:lnTo>
                <a:lnTo>
                  <a:pt x="0" y="15239"/>
                </a:lnTo>
                <a:close/>
              </a:path>
            </a:pathLst>
          </a:custGeom>
          <a:solidFill>
            <a:srgbClr val="6F2F9F"/>
          </a:solidFill>
        </p:spPr>
        <p:txBody>
          <a:bodyPr wrap="square" lIns="0" tIns="0" rIns="0" bIns="0" rtlCol="0"/>
          <a:lstStyle/>
          <a:p>
            <a:endParaRPr/>
          </a:p>
        </p:txBody>
      </p:sp>
      <p:sp>
        <p:nvSpPr>
          <p:cNvPr id="13" name="object 13"/>
          <p:cNvSpPr/>
          <p:nvPr/>
        </p:nvSpPr>
        <p:spPr>
          <a:xfrm>
            <a:off x="8613647" y="2994660"/>
            <a:ext cx="40005" cy="15240"/>
          </a:xfrm>
          <a:custGeom>
            <a:avLst/>
            <a:gdLst/>
            <a:ahLst/>
            <a:cxnLst/>
            <a:rect l="l" t="t" r="r" b="b"/>
            <a:pathLst>
              <a:path w="40004" h="15239">
                <a:moveTo>
                  <a:pt x="0" y="15239"/>
                </a:moveTo>
                <a:lnTo>
                  <a:pt x="39624" y="15239"/>
                </a:lnTo>
                <a:lnTo>
                  <a:pt x="39624" y="0"/>
                </a:lnTo>
                <a:lnTo>
                  <a:pt x="0" y="0"/>
                </a:lnTo>
                <a:lnTo>
                  <a:pt x="0" y="15239"/>
                </a:lnTo>
                <a:close/>
              </a:path>
            </a:pathLst>
          </a:custGeom>
          <a:solidFill>
            <a:srgbClr val="6F2F9F"/>
          </a:solidFill>
        </p:spPr>
        <p:txBody>
          <a:bodyPr wrap="square" lIns="0" tIns="0" rIns="0" bIns="0" rtlCol="0"/>
          <a:lstStyle/>
          <a:p>
            <a:endParaRPr/>
          </a:p>
        </p:txBody>
      </p:sp>
      <p:sp>
        <p:nvSpPr>
          <p:cNvPr id="14" name="object 14"/>
          <p:cNvSpPr/>
          <p:nvPr/>
        </p:nvSpPr>
        <p:spPr>
          <a:xfrm>
            <a:off x="8613647" y="2984500"/>
            <a:ext cx="48895" cy="10160"/>
          </a:xfrm>
          <a:custGeom>
            <a:avLst/>
            <a:gdLst/>
            <a:ahLst/>
            <a:cxnLst/>
            <a:rect l="l" t="t" r="r" b="b"/>
            <a:pathLst>
              <a:path w="48895" h="10160">
                <a:moveTo>
                  <a:pt x="0" y="10160"/>
                </a:moveTo>
                <a:lnTo>
                  <a:pt x="48768" y="10160"/>
                </a:lnTo>
                <a:lnTo>
                  <a:pt x="48768" y="0"/>
                </a:lnTo>
                <a:lnTo>
                  <a:pt x="0" y="0"/>
                </a:lnTo>
                <a:lnTo>
                  <a:pt x="0" y="10160"/>
                </a:lnTo>
                <a:close/>
              </a:path>
            </a:pathLst>
          </a:custGeom>
          <a:solidFill>
            <a:srgbClr val="6F2F9F"/>
          </a:solidFill>
        </p:spPr>
        <p:txBody>
          <a:bodyPr wrap="square" lIns="0" tIns="0" rIns="0" bIns="0" rtlCol="0"/>
          <a:lstStyle/>
          <a:p>
            <a:endParaRPr/>
          </a:p>
        </p:txBody>
      </p:sp>
      <p:sp>
        <p:nvSpPr>
          <p:cNvPr id="15" name="object 15"/>
          <p:cNvSpPr/>
          <p:nvPr/>
        </p:nvSpPr>
        <p:spPr>
          <a:xfrm>
            <a:off x="8655494" y="2703829"/>
            <a:ext cx="0" cy="280670"/>
          </a:xfrm>
          <a:custGeom>
            <a:avLst/>
            <a:gdLst/>
            <a:ahLst/>
            <a:cxnLst/>
            <a:rect l="l" t="t" r="r" b="b"/>
            <a:pathLst>
              <a:path h="280669">
                <a:moveTo>
                  <a:pt x="0" y="0"/>
                </a:moveTo>
                <a:lnTo>
                  <a:pt x="0" y="280670"/>
                </a:lnTo>
              </a:path>
            </a:pathLst>
          </a:custGeom>
          <a:ln w="13843">
            <a:solidFill>
              <a:srgbClr val="6F2F9F"/>
            </a:solidFill>
          </a:ln>
        </p:spPr>
        <p:txBody>
          <a:bodyPr wrap="square" lIns="0" tIns="0" rIns="0" bIns="0" rtlCol="0"/>
          <a:lstStyle/>
          <a:p>
            <a:endParaRPr/>
          </a:p>
        </p:txBody>
      </p:sp>
      <p:sp>
        <p:nvSpPr>
          <p:cNvPr id="16" name="object 16"/>
          <p:cNvSpPr/>
          <p:nvPr/>
        </p:nvSpPr>
        <p:spPr>
          <a:xfrm>
            <a:off x="8613647" y="2694939"/>
            <a:ext cx="48895" cy="8890"/>
          </a:xfrm>
          <a:custGeom>
            <a:avLst/>
            <a:gdLst/>
            <a:ahLst/>
            <a:cxnLst/>
            <a:rect l="l" t="t" r="r" b="b"/>
            <a:pathLst>
              <a:path w="48895" h="8889">
                <a:moveTo>
                  <a:pt x="0" y="8889"/>
                </a:moveTo>
                <a:lnTo>
                  <a:pt x="48768" y="8889"/>
                </a:lnTo>
                <a:lnTo>
                  <a:pt x="48768" y="0"/>
                </a:lnTo>
                <a:lnTo>
                  <a:pt x="0" y="0"/>
                </a:lnTo>
                <a:lnTo>
                  <a:pt x="0" y="8889"/>
                </a:lnTo>
                <a:close/>
              </a:path>
            </a:pathLst>
          </a:custGeom>
          <a:solidFill>
            <a:srgbClr val="6F2F9F"/>
          </a:solidFill>
        </p:spPr>
        <p:txBody>
          <a:bodyPr wrap="square" lIns="0" tIns="0" rIns="0" bIns="0" rtlCol="0"/>
          <a:lstStyle/>
          <a:p>
            <a:endParaRPr/>
          </a:p>
        </p:txBody>
      </p:sp>
      <p:sp>
        <p:nvSpPr>
          <p:cNvPr id="17" name="object 17"/>
          <p:cNvSpPr/>
          <p:nvPr/>
        </p:nvSpPr>
        <p:spPr>
          <a:xfrm>
            <a:off x="8613647" y="2679700"/>
            <a:ext cx="40005" cy="15240"/>
          </a:xfrm>
          <a:custGeom>
            <a:avLst/>
            <a:gdLst/>
            <a:ahLst/>
            <a:cxnLst/>
            <a:rect l="l" t="t" r="r" b="b"/>
            <a:pathLst>
              <a:path w="40004" h="15239">
                <a:moveTo>
                  <a:pt x="0" y="15239"/>
                </a:moveTo>
                <a:lnTo>
                  <a:pt x="39624" y="15239"/>
                </a:lnTo>
                <a:lnTo>
                  <a:pt x="39624" y="0"/>
                </a:lnTo>
                <a:lnTo>
                  <a:pt x="0" y="0"/>
                </a:lnTo>
                <a:lnTo>
                  <a:pt x="0" y="15239"/>
                </a:lnTo>
                <a:close/>
              </a:path>
            </a:pathLst>
          </a:custGeom>
          <a:solidFill>
            <a:srgbClr val="6F2F9F"/>
          </a:solidFill>
        </p:spPr>
        <p:txBody>
          <a:bodyPr wrap="square" lIns="0" tIns="0" rIns="0" bIns="0" rtlCol="0"/>
          <a:lstStyle/>
          <a:p>
            <a:endParaRPr/>
          </a:p>
        </p:txBody>
      </p:sp>
      <p:sp>
        <p:nvSpPr>
          <p:cNvPr id="18" name="object 18"/>
          <p:cNvSpPr/>
          <p:nvPr/>
        </p:nvSpPr>
        <p:spPr>
          <a:xfrm>
            <a:off x="8234171" y="2723388"/>
            <a:ext cx="273050" cy="243840"/>
          </a:xfrm>
          <a:custGeom>
            <a:avLst/>
            <a:gdLst/>
            <a:ahLst/>
            <a:cxnLst/>
            <a:rect l="l" t="t" r="r" b="b"/>
            <a:pathLst>
              <a:path w="273050" h="243839">
                <a:moveTo>
                  <a:pt x="211835" y="0"/>
                </a:moveTo>
                <a:lnTo>
                  <a:pt x="60959" y="0"/>
                </a:lnTo>
                <a:lnTo>
                  <a:pt x="0" y="121920"/>
                </a:lnTo>
                <a:lnTo>
                  <a:pt x="60959" y="243839"/>
                </a:lnTo>
                <a:lnTo>
                  <a:pt x="211835" y="243839"/>
                </a:lnTo>
                <a:lnTo>
                  <a:pt x="272796" y="121920"/>
                </a:lnTo>
                <a:lnTo>
                  <a:pt x="211835" y="0"/>
                </a:lnTo>
                <a:close/>
              </a:path>
            </a:pathLst>
          </a:custGeom>
          <a:solidFill>
            <a:srgbClr val="0079D5"/>
          </a:solidFill>
        </p:spPr>
        <p:txBody>
          <a:bodyPr wrap="square" lIns="0" tIns="0" rIns="0" bIns="0" rtlCol="0"/>
          <a:lstStyle/>
          <a:p>
            <a:endParaRPr/>
          </a:p>
        </p:txBody>
      </p:sp>
      <p:sp>
        <p:nvSpPr>
          <p:cNvPr id="19" name="object 19"/>
          <p:cNvSpPr/>
          <p:nvPr/>
        </p:nvSpPr>
        <p:spPr>
          <a:xfrm>
            <a:off x="8234171" y="2723388"/>
            <a:ext cx="273050" cy="243840"/>
          </a:xfrm>
          <a:custGeom>
            <a:avLst/>
            <a:gdLst/>
            <a:ahLst/>
            <a:cxnLst/>
            <a:rect l="l" t="t" r="r" b="b"/>
            <a:pathLst>
              <a:path w="273050" h="243839">
                <a:moveTo>
                  <a:pt x="0" y="121920"/>
                </a:moveTo>
                <a:lnTo>
                  <a:pt x="60959" y="0"/>
                </a:lnTo>
                <a:lnTo>
                  <a:pt x="211835" y="0"/>
                </a:lnTo>
                <a:lnTo>
                  <a:pt x="272796" y="121920"/>
                </a:lnTo>
                <a:lnTo>
                  <a:pt x="211835" y="243839"/>
                </a:lnTo>
                <a:lnTo>
                  <a:pt x="60959" y="243839"/>
                </a:lnTo>
                <a:lnTo>
                  <a:pt x="0" y="121920"/>
                </a:lnTo>
                <a:close/>
              </a:path>
            </a:pathLst>
          </a:custGeom>
          <a:ln w="9144">
            <a:solidFill>
              <a:srgbClr val="FFFFFF"/>
            </a:solidFill>
          </a:ln>
        </p:spPr>
        <p:txBody>
          <a:bodyPr wrap="square" lIns="0" tIns="0" rIns="0" bIns="0" rtlCol="0"/>
          <a:lstStyle/>
          <a:p>
            <a:endParaRPr/>
          </a:p>
        </p:txBody>
      </p:sp>
      <p:sp>
        <p:nvSpPr>
          <p:cNvPr id="20" name="object 20"/>
          <p:cNvSpPr/>
          <p:nvPr/>
        </p:nvSpPr>
        <p:spPr>
          <a:xfrm>
            <a:off x="8093964" y="4770120"/>
            <a:ext cx="548640" cy="268605"/>
          </a:xfrm>
          <a:custGeom>
            <a:avLst/>
            <a:gdLst/>
            <a:ahLst/>
            <a:cxnLst/>
            <a:rect l="l" t="t" r="r" b="b"/>
            <a:pathLst>
              <a:path w="548640" h="268604">
                <a:moveTo>
                  <a:pt x="0" y="268223"/>
                </a:moveTo>
                <a:lnTo>
                  <a:pt x="548640" y="268223"/>
                </a:lnTo>
                <a:lnTo>
                  <a:pt x="548640" y="0"/>
                </a:lnTo>
                <a:lnTo>
                  <a:pt x="0" y="0"/>
                </a:lnTo>
                <a:lnTo>
                  <a:pt x="0" y="268223"/>
                </a:lnTo>
                <a:close/>
              </a:path>
            </a:pathLst>
          </a:custGeom>
          <a:solidFill>
            <a:srgbClr val="00AF50"/>
          </a:solidFill>
        </p:spPr>
        <p:txBody>
          <a:bodyPr wrap="square" lIns="0" tIns="0" rIns="0" bIns="0" rtlCol="0"/>
          <a:lstStyle/>
          <a:p>
            <a:endParaRPr/>
          </a:p>
        </p:txBody>
      </p:sp>
      <p:sp>
        <p:nvSpPr>
          <p:cNvPr id="21" name="object 21"/>
          <p:cNvSpPr/>
          <p:nvPr/>
        </p:nvSpPr>
        <p:spPr>
          <a:xfrm>
            <a:off x="8081771" y="5054600"/>
            <a:ext cx="40005" cy="13970"/>
          </a:xfrm>
          <a:custGeom>
            <a:avLst/>
            <a:gdLst/>
            <a:ahLst/>
            <a:cxnLst/>
            <a:rect l="l" t="t" r="r" b="b"/>
            <a:pathLst>
              <a:path w="40004" h="13970">
                <a:moveTo>
                  <a:pt x="0" y="13969"/>
                </a:moveTo>
                <a:lnTo>
                  <a:pt x="39624" y="13969"/>
                </a:lnTo>
                <a:lnTo>
                  <a:pt x="39624" y="0"/>
                </a:lnTo>
                <a:lnTo>
                  <a:pt x="0" y="0"/>
                </a:lnTo>
                <a:lnTo>
                  <a:pt x="0" y="13969"/>
                </a:lnTo>
                <a:close/>
              </a:path>
            </a:pathLst>
          </a:custGeom>
          <a:solidFill>
            <a:srgbClr val="00AF50"/>
          </a:solidFill>
        </p:spPr>
        <p:txBody>
          <a:bodyPr wrap="square" lIns="0" tIns="0" rIns="0" bIns="0" rtlCol="0"/>
          <a:lstStyle/>
          <a:p>
            <a:endParaRPr/>
          </a:p>
        </p:txBody>
      </p:sp>
      <p:sp>
        <p:nvSpPr>
          <p:cNvPr id="22" name="object 22"/>
          <p:cNvSpPr/>
          <p:nvPr/>
        </p:nvSpPr>
        <p:spPr>
          <a:xfrm>
            <a:off x="8072628" y="5044440"/>
            <a:ext cx="48895" cy="10160"/>
          </a:xfrm>
          <a:custGeom>
            <a:avLst/>
            <a:gdLst/>
            <a:ahLst/>
            <a:cxnLst/>
            <a:rect l="l" t="t" r="r" b="b"/>
            <a:pathLst>
              <a:path w="48895" h="10160">
                <a:moveTo>
                  <a:pt x="0" y="10160"/>
                </a:moveTo>
                <a:lnTo>
                  <a:pt x="48768" y="10160"/>
                </a:lnTo>
                <a:lnTo>
                  <a:pt x="48768" y="0"/>
                </a:lnTo>
                <a:lnTo>
                  <a:pt x="0" y="0"/>
                </a:lnTo>
                <a:lnTo>
                  <a:pt x="0" y="10160"/>
                </a:lnTo>
                <a:close/>
              </a:path>
            </a:pathLst>
          </a:custGeom>
          <a:solidFill>
            <a:srgbClr val="00AF50"/>
          </a:solidFill>
        </p:spPr>
        <p:txBody>
          <a:bodyPr wrap="square" lIns="0" tIns="0" rIns="0" bIns="0" rtlCol="0"/>
          <a:lstStyle/>
          <a:p>
            <a:endParaRPr/>
          </a:p>
        </p:txBody>
      </p:sp>
      <p:sp>
        <p:nvSpPr>
          <p:cNvPr id="23" name="object 23"/>
          <p:cNvSpPr/>
          <p:nvPr/>
        </p:nvSpPr>
        <p:spPr>
          <a:xfrm>
            <a:off x="8079485" y="4765040"/>
            <a:ext cx="0" cy="279400"/>
          </a:xfrm>
          <a:custGeom>
            <a:avLst/>
            <a:gdLst/>
            <a:ahLst/>
            <a:cxnLst/>
            <a:rect l="l" t="t" r="r" b="b"/>
            <a:pathLst>
              <a:path h="279400">
                <a:moveTo>
                  <a:pt x="0" y="0"/>
                </a:moveTo>
                <a:lnTo>
                  <a:pt x="0" y="279400"/>
                </a:lnTo>
              </a:path>
            </a:pathLst>
          </a:custGeom>
          <a:ln w="13716">
            <a:solidFill>
              <a:srgbClr val="00AF50"/>
            </a:solidFill>
          </a:ln>
        </p:spPr>
        <p:txBody>
          <a:bodyPr wrap="square" lIns="0" tIns="0" rIns="0" bIns="0" rtlCol="0"/>
          <a:lstStyle/>
          <a:p>
            <a:endParaRPr/>
          </a:p>
        </p:txBody>
      </p:sp>
      <p:sp>
        <p:nvSpPr>
          <p:cNvPr id="24" name="object 24"/>
          <p:cNvSpPr/>
          <p:nvPr/>
        </p:nvSpPr>
        <p:spPr>
          <a:xfrm>
            <a:off x="8072628" y="4754879"/>
            <a:ext cx="48895" cy="10160"/>
          </a:xfrm>
          <a:custGeom>
            <a:avLst/>
            <a:gdLst/>
            <a:ahLst/>
            <a:cxnLst/>
            <a:rect l="l" t="t" r="r" b="b"/>
            <a:pathLst>
              <a:path w="48895" h="10160">
                <a:moveTo>
                  <a:pt x="0" y="10160"/>
                </a:moveTo>
                <a:lnTo>
                  <a:pt x="48768" y="10160"/>
                </a:lnTo>
                <a:lnTo>
                  <a:pt x="48768" y="0"/>
                </a:lnTo>
                <a:lnTo>
                  <a:pt x="0" y="0"/>
                </a:lnTo>
                <a:lnTo>
                  <a:pt x="0" y="10160"/>
                </a:lnTo>
                <a:close/>
              </a:path>
            </a:pathLst>
          </a:custGeom>
          <a:solidFill>
            <a:srgbClr val="00AF50"/>
          </a:solidFill>
        </p:spPr>
        <p:txBody>
          <a:bodyPr wrap="square" lIns="0" tIns="0" rIns="0" bIns="0" rtlCol="0"/>
          <a:lstStyle/>
          <a:p>
            <a:endParaRPr/>
          </a:p>
        </p:txBody>
      </p:sp>
      <p:sp>
        <p:nvSpPr>
          <p:cNvPr id="25" name="object 25"/>
          <p:cNvSpPr/>
          <p:nvPr/>
        </p:nvSpPr>
        <p:spPr>
          <a:xfrm>
            <a:off x="8081771" y="4739640"/>
            <a:ext cx="40005" cy="15240"/>
          </a:xfrm>
          <a:custGeom>
            <a:avLst/>
            <a:gdLst/>
            <a:ahLst/>
            <a:cxnLst/>
            <a:rect l="l" t="t" r="r" b="b"/>
            <a:pathLst>
              <a:path w="40004" h="15239">
                <a:moveTo>
                  <a:pt x="0" y="15239"/>
                </a:moveTo>
                <a:lnTo>
                  <a:pt x="39624" y="15239"/>
                </a:lnTo>
                <a:lnTo>
                  <a:pt x="39624" y="0"/>
                </a:lnTo>
                <a:lnTo>
                  <a:pt x="0" y="0"/>
                </a:lnTo>
                <a:lnTo>
                  <a:pt x="0" y="15239"/>
                </a:lnTo>
                <a:close/>
              </a:path>
            </a:pathLst>
          </a:custGeom>
          <a:solidFill>
            <a:srgbClr val="00AF50"/>
          </a:solidFill>
        </p:spPr>
        <p:txBody>
          <a:bodyPr wrap="square" lIns="0" tIns="0" rIns="0" bIns="0" rtlCol="0"/>
          <a:lstStyle/>
          <a:p>
            <a:endParaRPr/>
          </a:p>
        </p:txBody>
      </p:sp>
      <p:sp>
        <p:nvSpPr>
          <p:cNvPr id="26" name="object 26"/>
          <p:cNvSpPr/>
          <p:nvPr/>
        </p:nvSpPr>
        <p:spPr>
          <a:xfrm>
            <a:off x="8613647" y="5054600"/>
            <a:ext cx="40005" cy="13970"/>
          </a:xfrm>
          <a:custGeom>
            <a:avLst/>
            <a:gdLst/>
            <a:ahLst/>
            <a:cxnLst/>
            <a:rect l="l" t="t" r="r" b="b"/>
            <a:pathLst>
              <a:path w="40004" h="13970">
                <a:moveTo>
                  <a:pt x="0" y="13969"/>
                </a:moveTo>
                <a:lnTo>
                  <a:pt x="39624" y="13969"/>
                </a:lnTo>
                <a:lnTo>
                  <a:pt x="39624" y="0"/>
                </a:lnTo>
                <a:lnTo>
                  <a:pt x="0" y="0"/>
                </a:lnTo>
                <a:lnTo>
                  <a:pt x="0" y="13969"/>
                </a:lnTo>
                <a:close/>
              </a:path>
            </a:pathLst>
          </a:custGeom>
          <a:solidFill>
            <a:srgbClr val="00AF50"/>
          </a:solidFill>
        </p:spPr>
        <p:txBody>
          <a:bodyPr wrap="square" lIns="0" tIns="0" rIns="0" bIns="0" rtlCol="0"/>
          <a:lstStyle/>
          <a:p>
            <a:endParaRPr/>
          </a:p>
        </p:txBody>
      </p:sp>
      <p:sp>
        <p:nvSpPr>
          <p:cNvPr id="27" name="object 27"/>
          <p:cNvSpPr/>
          <p:nvPr/>
        </p:nvSpPr>
        <p:spPr>
          <a:xfrm>
            <a:off x="8613647" y="5044440"/>
            <a:ext cx="48895" cy="10160"/>
          </a:xfrm>
          <a:custGeom>
            <a:avLst/>
            <a:gdLst/>
            <a:ahLst/>
            <a:cxnLst/>
            <a:rect l="l" t="t" r="r" b="b"/>
            <a:pathLst>
              <a:path w="48895" h="10160">
                <a:moveTo>
                  <a:pt x="0" y="10160"/>
                </a:moveTo>
                <a:lnTo>
                  <a:pt x="48768" y="10160"/>
                </a:lnTo>
                <a:lnTo>
                  <a:pt x="48768" y="0"/>
                </a:lnTo>
                <a:lnTo>
                  <a:pt x="0" y="0"/>
                </a:lnTo>
                <a:lnTo>
                  <a:pt x="0" y="10160"/>
                </a:lnTo>
                <a:close/>
              </a:path>
            </a:pathLst>
          </a:custGeom>
          <a:solidFill>
            <a:srgbClr val="00AF50"/>
          </a:solidFill>
        </p:spPr>
        <p:txBody>
          <a:bodyPr wrap="square" lIns="0" tIns="0" rIns="0" bIns="0" rtlCol="0"/>
          <a:lstStyle/>
          <a:p>
            <a:endParaRPr/>
          </a:p>
        </p:txBody>
      </p:sp>
      <p:sp>
        <p:nvSpPr>
          <p:cNvPr id="28" name="object 28"/>
          <p:cNvSpPr/>
          <p:nvPr/>
        </p:nvSpPr>
        <p:spPr>
          <a:xfrm>
            <a:off x="8655494" y="4765040"/>
            <a:ext cx="0" cy="279400"/>
          </a:xfrm>
          <a:custGeom>
            <a:avLst/>
            <a:gdLst/>
            <a:ahLst/>
            <a:cxnLst/>
            <a:rect l="l" t="t" r="r" b="b"/>
            <a:pathLst>
              <a:path h="279400">
                <a:moveTo>
                  <a:pt x="0" y="0"/>
                </a:moveTo>
                <a:lnTo>
                  <a:pt x="0" y="279400"/>
                </a:lnTo>
              </a:path>
            </a:pathLst>
          </a:custGeom>
          <a:ln w="13843">
            <a:solidFill>
              <a:srgbClr val="00AF50"/>
            </a:solidFill>
          </a:ln>
        </p:spPr>
        <p:txBody>
          <a:bodyPr wrap="square" lIns="0" tIns="0" rIns="0" bIns="0" rtlCol="0"/>
          <a:lstStyle/>
          <a:p>
            <a:endParaRPr/>
          </a:p>
        </p:txBody>
      </p:sp>
      <p:sp>
        <p:nvSpPr>
          <p:cNvPr id="29" name="object 29"/>
          <p:cNvSpPr/>
          <p:nvPr/>
        </p:nvSpPr>
        <p:spPr>
          <a:xfrm>
            <a:off x="8613647" y="4754879"/>
            <a:ext cx="48895" cy="10160"/>
          </a:xfrm>
          <a:custGeom>
            <a:avLst/>
            <a:gdLst/>
            <a:ahLst/>
            <a:cxnLst/>
            <a:rect l="l" t="t" r="r" b="b"/>
            <a:pathLst>
              <a:path w="48895" h="10160">
                <a:moveTo>
                  <a:pt x="0" y="10160"/>
                </a:moveTo>
                <a:lnTo>
                  <a:pt x="48768" y="10160"/>
                </a:lnTo>
                <a:lnTo>
                  <a:pt x="48768" y="0"/>
                </a:lnTo>
                <a:lnTo>
                  <a:pt x="0" y="0"/>
                </a:lnTo>
                <a:lnTo>
                  <a:pt x="0" y="10160"/>
                </a:lnTo>
                <a:close/>
              </a:path>
            </a:pathLst>
          </a:custGeom>
          <a:solidFill>
            <a:srgbClr val="00AF50"/>
          </a:solidFill>
        </p:spPr>
        <p:txBody>
          <a:bodyPr wrap="square" lIns="0" tIns="0" rIns="0" bIns="0" rtlCol="0"/>
          <a:lstStyle/>
          <a:p>
            <a:endParaRPr/>
          </a:p>
        </p:txBody>
      </p:sp>
      <p:sp>
        <p:nvSpPr>
          <p:cNvPr id="30" name="object 30"/>
          <p:cNvSpPr/>
          <p:nvPr/>
        </p:nvSpPr>
        <p:spPr>
          <a:xfrm>
            <a:off x="8613647" y="4739640"/>
            <a:ext cx="40005" cy="15240"/>
          </a:xfrm>
          <a:custGeom>
            <a:avLst/>
            <a:gdLst/>
            <a:ahLst/>
            <a:cxnLst/>
            <a:rect l="l" t="t" r="r" b="b"/>
            <a:pathLst>
              <a:path w="40004" h="15239">
                <a:moveTo>
                  <a:pt x="0" y="15239"/>
                </a:moveTo>
                <a:lnTo>
                  <a:pt x="39624" y="15239"/>
                </a:lnTo>
                <a:lnTo>
                  <a:pt x="39624" y="0"/>
                </a:lnTo>
                <a:lnTo>
                  <a:pt x="0" y="0"/>
                </a:lnTo>
                <a:lnTo>
                  <a:pt x="0" y="15239"/>
                </a:lnTo>
                <a:close/>
              </a:path>
            </a:pathLst>
          </a:custGeom>
          <a:solidFill>
            <a:srgbClr val="00AF50"/>
          </a:solidFill>
        </p:spPr>
        <p:txBody>
          <a:bodyPr wrap="square" lIns="0" tIns="0" rIns="0" bIns="0" rtlCol="0"/>
          <a:lstStyle/>
          <a:p>
            <a:endParaRPr/>
          </a:p>
        </p:txBody>
      </p:sp>
      <p:sp>
        <p:nvSpPr>
          <p:cNvPr id="31" name="object 31"/>
          <p:cNvSpPr/>
          <p:nvPr/>
        </p:nvSpPr>
        <p:spPr>
          <a:xfrm>
            <a:off x="8226552" y="4782311"/>
            <a:ext cx="273050" cy="243840"/>
          </a:xfrm>
          <a:custGeom>
            <a:avLst/>
            <a:gdLst/>
            <a:ahLst/>
            <a:cxnLst/>
            <a:rect l="l" t="t" r="r" b="b"/>
            <a:pathLst>
              <a:path w="273050" h="243839">
                <a:moveTo>
                  <a:pt x="211836" y="0"/>
                </a:moveTo>
                <a:lnTo>
                  <a:pt x="60959" y="0"/>
                </a:lnTo>
                <a:lnTo>
                  <a:pt x="0" y="121919"/>
                </a:lnTo>
                <a:lnTo>
                  <a:pt x="60959" y="243839"/>
                </a:lnTo>
                <a:lnTo>
                  <a:pt x="211836" y="243839"/>
                </a:lnTo>
                <a:lnTo>
                  <a:pt x="272796" y="121919"/>
                </a:lnTo>
                <a:lnTo>
                  <a:pt x="211836" y="0"/>
                </a:lnTo>
                <a:close/>
              </a:path>
            </a:pathLst>
          </a:custGeom>
          <a:solidFill>
            <a:srgbClr val="92D050"/>
          </a:solidFill>
        </p:spPr>
        <p:txBody>
          <a:bodyPr wrap="square" lIns="0" tIns="0" rIns="0" bIns="0" rtlCol="0"/>
          <a:lstStyle/>
          <a:p>
            <a:endParaRPr/>
          </a:p>
        </p:txBody>
      </p:sp>
      <p:sp>
        <p:nvSpPr>
          <p:cNvPr id="32" name="object 32"/>
          <p:cNvSpPr/>
          <p:nvPr/>
        </p:nvSpPr>
        <p:spPr>
          <a:xfrm>
            <a:off x="8226552" y="4782311"/>
            <a:ext cx="273050" cy="243840"/>
          </a:xfrm>
          <a:custGeom>
            <a:avLst/>
            <a:gdLst/>
            <a:ahLst/>
            <a:cxnLst/>
            <a:rect l="l" t="t" r="r" b="b"/>
            <a:pathLst>
              <a:path w="273050" h="243839">
                <a:moveTo>
                  <a:pt x="0" y="121919"/>
                </a:moveTo>
                <a:lnTo>
                  <a:pt x="60959" y="0"/>
                </a:lnTo>
                <a:lnTo>
                  <a:pt x="211836" y="0"/>
                </a:lnTo>
                <a:lnTo>
                  <a:pt x="272796" y="121919"/>
                </a:lnTo>
                <a:lnTo>
                  <a:pt x="211836" y="243839"/>
                </a:lnTo>
                <a:lnTo>
                  <a:pt x="60959" y="243839"/>
                </a:lnTo>
                <a:lnTo>
                  <a:pt x="0" y="121919"/>
                </a:lnTo>
                <a:close/>
              </a:path>
            </a:pathLst>
          </a:custGeom>
          <a:ln w="9144">
            <a:solidFill>
              <a:srgbClr val="FFFFFF"/>
            </a:solidFill>
          </a:ln>
        </p:spPr>
        <p:txBody>
          <a:bodyPr wrap="square" lIns="0" tIns="0" rIns="0" bIns="0" rtlCol="0"/>
          <a:lstStyle/>
          <a:p>
            <a:endParaRPr/>
          </a:p>
        </p:txBody>
      </p:sp>
      <p:sp>
        <p:nvSpPr>
          <p:cNvPr id="33" name="object 33"/>
          <p:cNvSpPr/>
          <p:nvPr/>
        </p:nvSpPr>
        <p:spPr>
          <a:xfrm>
            <a:off x="9290304" y="2519172"/>
            <a:ext cx="658368" cy="65836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8674481" y="2809113"/>
            <a:ext cx="616585" cy="76200"/>
          </a:xfrm>
          <a:custGeom>
            <a:avLst/>
            <a:gdLst/>
            <a:ahLst/>
            <a:cxnLst/>
            <a:rect l="l" t="t" r="r" b="b"/>
            <a:pathLst>
              <a:path w="616584" h="76200">
                <a:moveTo>
                  <a:pt x="540639" y="0"/>
                </a:moveTo>
                <a:lnTo>
                  <a:pt x="540268" y="31725"/>
                </a:lnTo>
                <a:lnTo>
                  <a:pt x="552958" y="31876"/>
                </a:lnTo>
                <a:lnTo>
                  <a:pt x="552830" y="44576"/>
                </a:lnTo>
                <a:lnTo>
                  <a:pt x="540118" y="44576"/>
                </a:lnTo>
                <a:lnTo>
                  <a:pt x="539750" y="76200"/>
                </a:lnTo>
                <a:lnTo>
                  <a:pt x="604938" y="44576"/>
                </a:lnTo>
                <a:lnTo>
                  <a:pt x="552830" y="44576"/>
                </a:lnTo>
                <a:lnTo>
                  <a:pt x="540120" y="44425"/>
                </a:lnTo>
                <a:lnTo>
                  <a:pt x="605251" y="44425"/>
                </a:lnTo>
                <a:lnTo>
                  <a:pt x="616458" y="38988"/>
                </a:lnTo>
                <a:lnTo>
                  <a:pt x="540639" y="0"/>
                </a:lnTo>
                <a:close/>
              </a:path>
              <a:path w="616584" h="76200">
                <a:moveTo>
                  <a:pt x="540268" y="31725"/>
                </a:moveTo>
                <a:lnTo>
                  <a:pt x="540120" y="44425"/>
                </a:lnTo>
                <a:lnTo>
                  <a:pt x="552830" y="44576"/>
                </a:lnTo>
                <a:lnTo>
                  <a:pt x="552958" y="31876"/>
                </a:lnTo>
                <a:lnTo>
                  <a:pt x="540268" y="31725"/>
                </a:lnTo>
                <a:close/>
              </a:path>
              <a:path w="616584" h="76200">
                <a:moveTo>
                  <a:pt x="253" y="25273"/>
                </a:moveTo>
                <a:lnTo>
                  <a:pt x="0" y="37973"/>
                </a:lnTo>
                <a:lnTo>
                  <a:pt x="540120" y="44425"/>
                </a:lnTo>
                <a:lnTo>
                  <a:pt x="540268" y="31725"/>
                </a:lnTo>
                <a:lnTo>
                  <a:pt x="253" y="25273"/>
                </a:lnTo>
                <a:close/>
              </a:path>
            </a:pathLst>
          </a:custGeom>
          <a:solidFill>
            <a:srgbClr val="000000"/>
          </a:solidFill>
        </p:spPr>
        <p:txBody>
          <a:bodyPr wrap="square" lIns="0" tIns="0" rIns="0" bIns="0" rtlCol="0"/>
          <a:lstStyle/>
          <a:p>
            <a:endParaRPr/>
          </a:p>
        </p:txBody>
      </p:sp>
      <p:sp>
        <p:nvSpPr>
          <p:cNvPr id="35" name="object 35"/>
          <p:cNvSpPr txBox="1"/>
          <p:nvPr/>
        </p:nvSpPr>
        <p:spPr>
          <a:xfrm>
            <a:off x="10370311" y="4722367"/>
            <a:ext cx="806450" cy="265430"/>
          </a:xfrm>
          <a:prstGeom prst="rect">
            <a:avLst/>
          </a:prstGeom>
        </p:spPr>
        <p:txBody>
          <a:bodyPr vert="horz" wrap="square" lIns="0" tIns="15240" rIns="0" bIns="0" rtlCol="0">
            <a:spAutoFit/>
          </a:bodyPr>
          <a:lstStyle/>
          <a:p>
            <a:pPr marL="12700">
              <a:lnSpc>
                <a:spcPct val="100000"/>
              </a:lnSpc>
              <a:spcBef>
                <a:spcPts val="120"/>
              </a:spcBef>
            </a:pPr>
            <a:r>
              <a:rPr sz="1550" b="0" spc="10" dirty="0">
                <a:solidFill>
                  <a:srgbClr val="505050"/>
                </a:solidFill>
                <a:latin typeface="Segoe UI Light"/>
                <a:cs typeface="Segoe UI Light"/>
              </a:rPr>
              <a:t>Database</a:t>
            </a:r>
            <a:endParaRPr sz="1550">
              <a:latin typeface="Segoe UI Light"/>
              <a:cs typeface="Segoe UI Light"/>
            </a:endParaRPr>
          </a:p>
        </p:txBody>
      </p:sp>
      <p:sp>
        <p:nvSpPr>
          <p:cNvPr id="36" name="object 36"/>
          <p:cNvSpPr/>
          <p:nvPr/>
        </p:nvSpPr>
        <p:spPr>
          <a:xfrm>
            <a:off x="7913369" y="2245614"/>
            <a:ext cx="3594100" cy="967740"/>
          </a:xfrm>
          <a:custGeom>
            <a:avLst/>
            <a:gdLst/>
            <a:ahLst/>
            <a:cxnLst/>
            <a:rect l="l" t="t" r="r" b="b"/>
            <a:pathLst>
              <a:path w="3594100" h="967739">
                <a:moveTo>
                  <a:pt x="0" y="161289"/>
                </a:moveTo>
                <a:lnTo>
                  <a:pt x="5764" y="118430"/>
                </a:lnTo>
                <a:lnTo>
                  <a:pt x="22032" y="79906"/>
                </a:lnTo>
                <a:lnTo>
                  <a:pt x="47259" y="47259"/>
                </a:lnTo>
                <a:lnTo>
                  <a:pt x="79906" y="22032"/>
                </a:lnTo>
                <a:lnTo>
                  <a:pt x="118430" y="5764"/>
                </a:lnTo>
                <a:lnTo>
                  <a:pt x="161289" y="0"/>
                </a:lnTo>
                <a:lnTo>
                  <a:pt x="3432302" y="0"/>
                </a:lnTo>
                <a:lnTo>
                  <a:pt x="3475161" y="5764"/>
                </a:lnTo>
                <a:lnTo>
                  <a:pt x="3513685" y="22032"/>
                </a:lnTo>
                <a:lnTo>
                  <a:pt x="3546332" y="47259"/>
                </a:lnTo>
                <a:lnTo>
                  <a:pt x="3571559" y="79906"/>
                </a:lnTo>
                <a:lnTo>
                  <a:pt x="3587827" y="118430"/>
                </a:lnTo>
                <a:lnTo>
                  <a:pt x="3593591" y="161289"/>
                </a:lnTo>
                <a:lnTo>
                  <a:pt x="3593591" y="806450"/>
                </a:lnTo>
                <a:lnTo>
                  <a:pt x="3587827" y="849309"/>
                </a:lnTo>
                <a:lnTo>
                  <a:pt x="3571559" y="887833"/>
                </a:lnTo>
                <a:lnTo>
                  <a:pt x="3546332" y="920480"/>
                </a:lnTo>
                <a:lnTo>
                  <a:pt x="3513685" y="945707"/>
                </a:lnTo>
                <a:lnTo>
                  <a:pt x="3475161" y="961975"/>
                </a:lnTo>
                <a:lnTo>
                  <a:pt x="3432302" y="967739"/>
                </a:lnTo>
                <a:lnTo>
                  <a:pt x="161289" y="967739"/>
                </a:lnTo>
                <a:lnTo>
                  <a:pt x="118430" y="961975"/>
                </a:lnTo>
                <a:lnTo>
                  <a:pt x="79906" y="945707"/>
                </a:lnTo>
                <a:lnTo>
                  <a:pt x="47259" y="920480"/>
                </a:lnTo>
                <a:lnTo>
                  <a:pt x="22032" y="887833"/>
                </a:lnTo>
                <a:lnTo>
                  <a:pt x="5764" y="849309"/>
                </a:lnTo>
                <a:lnTo>
                  <a:pt x="0" y="806450"/>
                </a:lnTo>
                <a:lnTo>
                  <a:pt x="0" y="161289"/>
                </a:lnTo>
                <a:close/>
              </a:path>
            </a:pathLst>
          </a:custGeom>
          <a:ln w="10668">
            <a:solidFill>
              <a:srgbClr val="404040"/>
            </a:solidFill>
            <a:prstDash val="sysDash"/>
          </a:ln>
        </p:spPr>
        <p:txBody>
          <a:bodyPr wrap="square" lIns="0" tIns="0" rIns="0" bIns="0" rtlCol="0"/>
          <a:lstStyle/>
          <a:p>
            <a:endParaRPr/>
          </a:p>
        </p:txBody>
      </p:sp>
      <p:sp>
        <p:nvSpPr>
          <p:cNvPr id="37" name="object 37"/>
          <p:cNvSpPr txBox="1"/>
          <p:nvPr/>
        </p:nvSpPr>
        <p:spPr>
          <a:xfrm>
            <a:off x="8094091" y="2233929"/>
            <a:ext cx="1892300" cy="265430"/>
          </a:xfrm>
          <a:prstGeom prst="rect">
            <a:avLst/>
          </a:prstGeom>
        </p:spPr>
        <p:txBody>
          <a:bodyPr vert="horz" wrap="square" lIns="0" tIns="15240" rIns="0" bIns="0" rtlCol="0">
            <a:spAutoFit/>
          </a:bodyPr>
          <a:lstStyle/>
          <a:p>
            <a:pPr marL="12700">
              <a:lnSpc>
                <a:spcPct val="100000"/>
              </a:lnSpc>
              <a:spcBef>
                <a:spcPts val="120"/>
              </a:spcBef>
            </a:pPr>
            <a:r>
              <a:rPr sz="1550" b="1" spc="5" dirty="0">
                <a:solidFill>
                  <a:srgbClr val="505050"/>
                </a:solidFill>
                <a:latin typeface="Segoe UI"/>
                <a:cs typeface="Segoe UI"/>
              </a:rPr>
              <a:t>Basket</a:t>
            </a:r>
            <a:r>
              <a:rPr sz="1550" b="1" spc="-45" dirty="0">
                <a:solidFill>
                  <a:srgbClr val="505050"/>
                </a:solidFill>
                <a:latin typeface="Segoe UI"/>
                <a:cs typeface="Segoe UI"/>
              </a:rPr>
              <a:t> </a:t>
            </a:r>
            <a:r>
              <a:rPr sz="1550" b="1" spc="10" dirty="0">
                <a:solidFill>
                  <a:srgbClr val="505050"/>
                </a:solidFill>
                <a:latin typeface="Segoe UI"/>
                <a:cs typeface="Segoe UI"/>
              </a:rPr>
              <a:t>Microservice</a:t>
            </a:r>
            <a:endParaRPr sz="1550">
              <a:latin typeface="Segoe UI"/>
              <a:cs typeface="Segoe UI"/>
            </a:endParaRPr>
          </a:p>
        </p:txBody>
      </p:sp>
      <p:sp>
        <p:nvSpPr>
          <p:cNvPr id="38" name="object 38"/>
          <p:cNvSpPr txBox="1"/>
          <p:nvPr/>
        </p:nvSpPr>
        <p:spPr>
          <a:xfrm>
            <a:off x="9998709" y="2578353"/>
            <a:ext cx="1033780" cy="504825"/>
          </a:xfrm>
          <a:prstGeom prst="rect">
            <a:avLst/>
          </a:prstGeom>
        </p:spPr>
        <p:txBody>
          <a:bodyPr vert="horz" wrap="square" lIns="0" tIns="12065" rIns="0" bIns="0" rtlCol="0">
            <a:spAutoFit/>
          </a:bodyPr>
          <a:lstStyle/>
          <a:p>
            <a:pPr marL="12700" marR="5080">
              <a:lnSpc>
                <a:spcPct val="101299"/>
              </a:lnSpc>
              <a:spcBef>
                <a:spcPts val="95"/>
              </a:spcBef>
            </a:pPr>
            <a:r>
              <a:rPr sz="1550" b="0" spc="10" dirty="0">
                <a:solidFill>
                  <a:srgbClr val="505050"/>
                </a:solidFill>
                <a:latin typeface="Segoe UI Light"/>
                <a:cs typeface="Segoe UI Light"/>
              </a:rPr>
              <a:t>Database</a:t>
            </a:r>
            <a:r>
              <a:rPr sz="1550" b="0" spc="-100" dirty="0">
                <a:solidFill>
                  <a:srgbClr val="505050"/>
                </a:solidFill>
                <a:latin typeface="Segoe UI Light"/>
                <a:cs typeface="Segoe UI Light"/>
              </a:rPr>
              <a:t> </a:t>
            </a:r>
            <a:r>
              <a:rPr sz="1550" b="0" dirty="0">
                <a:solidFill>
                  <a:srgbClr val="505050"/>
                </a:solidFill>
                <a:latin typeface="Segoe UI Light"/>
                <a:cs typeface="Segoe UI Light"/>
              </a:rPr>
              <a:t>as  </a:t>
            </a:r>
            <a:r>
              <a:rPr sz="1550" b="0" spc="5" dirty="0">
                <a:solidFill>
                  <a:srgbClr val="505050"/>
                </a:solidFill>
                <a:latin typeface="Segoe UI Light"/>
                <a:cs typeface="Segoe UI Light"/>
              </a:rPr>
              <a:t>Cache</a:t>
            </a:r>
            <a:endParaRPr sz="1550">
              <a:latin typeface="Segoe UI Light"/>
              <a:cs typeface="Segoe UI Light"/>
            </a:endParaRPr>
          </a:p>
        </p:txBody>
      </p:sp>
      <p:sp>
        <p:nvSpPr>
          <p:cNvPr id="39" name="object 39"/>
          <p:cNvSpPr txBox="1"/>
          <p:nvPr/>
        </p:nvSpPr>
        <p:spPr>
          <a:xfrm>
            <a:off x="8019247" y="5045202"/>
            <a:ext cx="3382010" cy="205104"/>
          </a:xfrm>
          <a:prstGeom prst="rect">
            <a:avLst/>
          </a:prstGeom>
        </p:spPr>
        <p:txBody>
          <a:bodyPr vert="horz" wrap="square" lIns="0" tIns="15875" rIns="0" bIns="0" rtlCol="0">
            <a:spAutoFit/>
          </a:bodyPr>
          <a:lstStyle/>
          <a:p>
            <a:pPr marL="12700">
              <a:lnSpc>
                <a:spcPct val="100000"/>
              </a:lnSpc>
              <a:spcBef>
                <a:spcPts val="125"/>
              </a:spcBef>
              <a:tabLst>
                <a:tab pos="3368675" algn="l"/>
              </a:tabLst>
            </a:pPr>
            <a:r>
              <a:rPr sz="1150" b="0" u="dash" spc="5" dirty="0">
                <a:solidFill>
                  <a:srgbClr val="505050"/>
                </a:solidFill>
                <a:uFill>
                  <a:solidFill>
                    <a:srgbClr val="404040"/>
                  </a:solidFill>
                </a:uFill>
                <a:latin typeface="Segoe UI Light"/>
                <a:cs typeface="Segoe UI Light"/>
              </a:rPr>
              <a:t>  </a:t>
            </a:r>
            <a:r>
              <a:rPr sz="1150" b="0" u="dash" spc="-130" dirty="0">
                <a:solidFill>
                  <a:srgbClr val="505050"/>
                </a:solidFill>
                <a:uFill>
                  <a:solidFill>
                    <a:srgbClr val="404040"/>
                  </a:solidFill>
                </a:uFill>
                <a:latin typeface="Segoe UI Light"/>
                <a:cs typeface="Segoe UI Light"/>
              </a:rPr>
              <a:t> </a:t>
            </a:r>
            <a:r>
              <a:rPr sz="1150" b="0" u="dash" spc="5" dirty="0">
                <a:solidFill>
                  <a:srgbClr val="505050"/>
                </a:solidFill>
                <a:uFill>
                  <a:solidFill>
                    <a:srgbClr val="404040"/>
                  </a:solidFill>
                </a:uFill>
                <a:latin typeface="Segoe UI Light"/>
                <a:cs typeface="Segoe UI Light"/>
              </a:rPr>
              <a:t>Service	</a:t>
            </a:r>
            <a:endParaRPr sz="1150">
              <a:latin typeface="Segoe UI Light"/>
              <a:cs typeface="Segoe UI Light"/>
            </a:endParaRPr>
          </a:p>
        </p:txBody>
      </p:sp>
      <p:sp>
        <p:nvSpPr>
          <p:cNvPr id="40" name="object 40"/>
          <p:cNvSpPr txBox="1"/>
          <p:nvPr/>
        </p:nvSpPr>
        <p:spPr>
          <a:xfrm>
            <a:off x="8136381" y="2989580"/>
            <a:ext cx="462280" cy="205104"/>
          </a:xfrm>
          <a:prstGeom prst="rect">
            <a:avLst/>
          </a:prstGeom>
        </p:spPr>
        <p:txBody>
          <a:bodyPr vert="horz" wrap="square" lIns="0" tIns="15875" rIns="0" bIns="0" rtlCol="0">
            <a:spAutoFit/>
          </a:bodyPr>
          <a:lstStyle/>
          <a:p>
            <a:pPr marL="12700">
              <a:lnSpc>
                <a:spcPct val="100000"/>
              </a:lnSpc>
              <a:spcBef>
                <a:spcPts val="125"/>
              </a:spcBef>
            </a:pPr>
            <a:r>
              <a:rPr sz="1150" b="0" spc="5" dirty="0">
                <a:solidFill>
                  <a:srgbClr val="505050"/>
                </a:solidFill>
                <a:latin typeface="Segoe UI Light"/>
                <a:cs typeface="Segoe UI Light"/>
              </a:rPr>
              <a:t>Se</a:t>
            </a:r>
            <a:r>
              <a:rPr sz="1150" b="0" spc="-5" dirty="0">
                <a:solidFill>
                  <a:srgbClr val="505050"/>
                </a:solidFill>
                <a:latin typeface="Segoe UI Light"/>
                <a:cs typeface="Segoe UI Light"/>
              </a:rPr>
              <a:t>r</a:t>
            </a:r>
            <a:r>
              <a:rPr sz="1150" b="0" dirty="0">
                <a:solidFill>
                  <a:srgbClr val="505050"/>
                </a:solidFill>
                <a:latin typeface="Segoe UI Light"/>
                <a:cs typeface="Segoe UI Light"/>
              </a:rPr>
              <a:t>vic</a:t>
            </a:r>
            <a:r>
              <a:rPr sz="1150" b="0" spc="10" dirty="0">
                <a:solidFill>
                  <a:srgbClr val="505050"/>
                </a:solidFill>
                <a:latin typeface="Segoe UI Light"/>
                <a:cs typeface="Segoe UI Light"/>
              </a:rPr>
              <a:t>e</a:t>
            </a:r>
            <a:endParaRPr sz="1150">
              <a:latin typeface="Segoe UI Light"/>
              <a:cs typeface="Segoe UI Light"/>
            </a:endParaRPr>
          </a:p>
        </p:txBody>
      </p:sp>
      <p:sp>
        <p:nvSpPr>
          <p:cNvPr id="41" name="object 41"/>
          <p:cNvSpPr/>
          <p:nvPr/>
        </p:nvSpPr>
        <p:spPr>
          <a:xfrm>
            <a:off x="2799079" y="3992753"/>
            <a:ext cx="76200" cy="407034"/>
          </a:xfrm>
          <a:custGeom>
            <a:avLst/>
            <a:gdLst/>
            <a:ahLst/>
            <a:cxnLst/>
            <a:rect l="l" t="t" r="r" b="b"/>
            <a:pathLst>
              <a:path w="76200" h="407035">
                <a:moveTo>
                  <a:pt x="0" y="329819"/>
                </a:moveTo>
                <a:lnTo>
                  <a:pt x="37083" y="406527"/>
                </a:lnTo>
                <a:lnTo>
                  <a:pt x="69833" y="343154"/>
                </a:lnTo>
                <a:lnTo>
                  <a:pt x="44195" y="343154"/>
                </a:lnTo>
                <a:lnTo>
                  <a:pt x="31495" y="343027"/>
                </a:lnTo>
                <a:lnTo>
                  <a:pt x="31666" y="330241"/>
                </a:lnTo>
                <a:lnTo>
                  <a:pt x="0" y="329819"/>
                </a:lnTo>
                <a:close/>
              </a:path>
              <a:path w="76200" h="407035">
                <a:moveTo>
                  <a:pt x="31666" y="330241"/>
                </a:moveTo>
                <a:lnTo>
                  <a:pt x="31495" y="343027"/>
                </a:lnTo>
                <a:lnTo>
                  <a:pt x="44195" y="343154"/>
                </a:lnTo>
                <a:lnTo>
                  <a:pt x="44365" y="330410"/>
                </a:lnTo>
                <a:lnTo>
                  <a:pt x="31666" y="330241"/>
                </a:lnTo>
                <a:close/>
              </a:path>
              <a:path w="76200" h="407035">
                <a:moveTo>
                  <a:pt x="44365" y="330410"/>
                </a:moveTo>
                <a:lnTo>
                  <a:pt x="44195" y="343154"/>
                </a:lnTo>
                <a:lnTo>
                  <a:pt x="69833" y="343154"/>
                </a:lnTo>
                <a:lnTo>
                  <a:pt x="76200" y="330835"/>
                </a:lnTo>
                <a:lnTo>
                  <a:pt x="44365" y="330410"/>
                </a:lnTo>
                <a:close/>
              </a:path>
              <a:path w="76200" h="407035">
                <a:moveTo>
                  <a:pt x="36068" y="0"/>
                </a:moveTo>
                <a:lnTo>
                  <a:pt x="31666" y="330241"/>
                </a:lnTo>
                <a:lnTo>
                  <a:pt x="44365" y="330410"/>
                </a:lnTo>
                <a:lnTo>
                  <a:pt x="48768" y="254"/>
                </a:lnTo>
                <a:lnTo>
                  <a:pt x="36068" y="0"/>
                </a:lnTo>
                <a:close/>
              </a:path>
            </a:pathLst>
          </a:custGeom>
          <a:solidFill>
            <a:srgbClr val="000000"/>
          </a:solidFill>
        </p:spPr>
        <p:txBody>
          <a:bodyPr wrap="square" lIns="0" tIns="0" rIns="0" bIns="0" rtlCol="0"/>
          <a:lstStyle/>
          <a:p>
            <a:endParaRPr/>
          </a:p>
        </p:txBody>
      </p:sp>
      <p:sp>
        <p:nvSpPr>
          <p:cNvPr id="42" name="object 42"/>
          <p:cNvSpPr/>
          <p:nvPr/>
        </p:nvSpPr>
        <p:spPr>
          <a:xfrm>
            <a:off x="1226058" y="2893314"/>
            <a:ext cx="3550920" cy="2155190"/>
          </a:xfrm>
          <a:custGeom>
            <a:avLst/>
            <a:gdLst/>
            <a:ahLst/>
            <a:cxnLst/>
            <a:rect l="l" t="t" r="r" b="b"/>
            <a:pathLst>
              <a:path w="3550920" h="2155190">
                <a:moveTo>
                  <a:pt x="0" y="359156"/>
                </a:moveTo>
                <a:lnTo>
                  <a:pt x="3278" y="310416"/>
                </a:lnTo>
                <a:lnTo>
                  <a:pt x="12828" y="263671"/>
                </a:lnTo>
                <a:lnTo>
                  <a:pt x="28221" y="219348"/>
                </a:lnTo>
                <a:lnTo>
                  <a:pt x="49031" y="177875"/>
                </a:lnTo>
                <a:lnTo>
                  <a:pt x="74829" y="139678"/>
                </a:lnTo>
                <a:lnTo>
                  <a:pt x="105187" y="105187"/>
                </a:lnTo>
                <a:lnTo>
                  <a:pt x="139678" y="74829"/>
                </a:lnTo>
                <a:lnTo>
                  <a:pt x="177875" y="49031"/>
                </a:lnTo>
                <a:lnTo>
                  <a:pt x="219348" y="28221"/>
                </a:lnTo>
                <a:lnTo>
                  <a:pt x="263671" y="12828"/>
                </a:lnTo>
                <a:lnTo>
                  <a:pt x="310416" y="3278"/>
                </a:lnTo>
                <a:lnTo>
                  <a:pt x="359155" y="0"/>
                </a:lnTo>
                <a:lnTo>
                  <a:pt x="3191764" y="0"/>
                </a:lnTo>
                <a:lnTo>
                  <a:pt x="3240503" y="3278"/>
                </a:lnTo>
                <a:lnTo>
                  <a:pt x="3287248" y="12828"/>
                </a:lnTo>
                <a:lnTo>
                  <a:pt x="3331571" y="28221"/>
                </a:lnTo>
                <a:lnTo>
                  <a:pt x="3373044" y="49031"/>
                </a:lnTo>
                <a:lnTo>
                  <a:pt x="3411241" y="74829"/>
                </a:lnTo>
                <a:lnTo>
                  <a:pt x="3445732" y="105187"/>
                </a:lnTo>
                <a:lnTo>
                  <a:pt x="3476090" y="139678"/>
                </a:lnTo>
                <a:lnTo>
                  <a:pt x="3501888" y="177875"/>
                </a:lnTo>
                <a:lnTo>
                  <a:pt x="3522698" y="219348"/>
                </a:lnTo>
                <a:lnTo>
                  <a:pt x="3538091" y="263671"/>
                </a:lnTo>
                <a:lnTo>
                  <a:pt x="3547641" y="310416"/>
                </a:lnTo>
                <a:lnTo>
                  <a:pt x="3550919" y="359156"/>
                </a:lnTo>
                <a:lnTo>
                  <a:pt x="3550919" y="1795780"/>
                </a:lnTo>
                <a:lnTo>
                  <a:pt x="3547641" y="1844519"/>
                </a:lnTo>
                <a:lnTo>
                  <a:pt x="3538091" y="1891264"/>
                </a:lnTo>
                <a:lnTo>
                  <a:pt x="3522698" y="1935587"/>
                </a:lnTo>
                <a:lnTo>
                  <a:pt x="3501888" y="1977060"/>
                </a:lnTo>
                <a:lnTo>
                  <a:pt x="3476090" y="2015257"/>
                </a:lnTo>
                <a:lnTo>
                  <a:pt x="3445732" y="2049748"/>
                </a:lnTo>
                <a:lnTo>
                  <a:pt x="3411241" y="2080106"/>
                </a:lnTo>
                <a:lnTo>
                  <a:pt x="3373044" y="2105904"/>
                </a:lnTo>
                <a:lnTo>
                  <a:pt x="3331571" y="2126714"/>
                </a:lnTo>
                <a:lnTo>
                  <a:pt x="3287248" y="2142107"/>
                </a:lnTo>
                <a:lnTo>
                  <a:pt x="3240503" y="2151657"/>
                </a:lnTo>
                <a:lnTo>
                  <a:pt x="3191764" y="2154936"/>
                </a:lnTo>
                <a:lnTo>
                  <a:pt x="359155" y="2154936"/>
                </a:lnTo>
                <a:lnTo>
                  <a:pt x="310416" y="2151657"/>
                </a:lnTo>
                <a:lnTo>
                  <a:pt x="263671" y="2142107"/>
                </a:lnTo>
                <a:lnTo>
                  <a:pt x="219348" y="2126714"/>
                </a:lnTo>
                <a:lnTo>
                  <a:pt x="177875" y="2105904"/>
                </a:lnTo>
                <a:lnTo>
                  <a:pt x="139678" y="2080106"/>
                </a:lnTo>
                <a:lnTo>
                  <a:pt x="105187" y="2049748"/>
                </a:lnTo>
                <a:lnTo>
                  <a:pt x="74829" y="2015257"/>
                </a:lnTo>
                <a:lnTo>
                  <a:pt x="49031" y="1977060"/>
                </a:lnTo>
                <a:lnTo>
                  <a:pt x="28221" y="1935587"/>
                </a:lnTo>
                <a:lnTo>
                  <a:pt x="12828" y="1891264"/>
                </a:lnTo>
                <a:lnTo>
                  <a:pt x="3278" y="1844519"/>
                </a:lnTo>
                <a:lnTo>
                  <a:pt x="0" y="1795780"/>
                </a:lnTo>
                <a:lnTo>
                  <a:pt x="0" y="359156"/>
                </a:lnTo>
                <a:close/>
              </a:path>
            </a:pathLst>
          </a:custGeom>
          <a:ln w="10668">
            <a:solidFill>
              <a:srgbClr val="404040"/>
            </a:solidFill>
            <a:prstDash val="sysDash"/>
          </a:ln>
        </p:spPr>
        <p:txBody>
          <a:bodyPr wrap="square" lIns="0" tIns="0" rIns="0" bIns="0" rtlCol="0"/>
          <a:lstStyle/>
          <a:p>
            <a:endParaRPr/>
          </a:p>
        </p:txBody>
      </p:sp>
      <p:sp>
        <p:nvSpPr>
          <p:cNvPr id="43" name="object 43"/>
          <p:cNvSpPr txBox="1"/>
          <p:nvPr/>
        </p:nvSpPr>
        <p:spPr>
          <a:xfrm>
            <a:off x="1507616" y="2820764"/>
            <a:ext cx="2395220" cy="601345"/>
          </a:xfrm>
          <a:prstGeom prst="rect">
            <a:avLst/>
          </a:prstGeom>
        </p:spPr>
        <p:txBody>
          <a:bodyPr vert="horz" wrap="square" lIns="0" tIns="104775" rIns="0" bIns="0" rtlCol="0">
            <a:spAutoFit/>
          </a:bodyPr>
          <a:lstStyle/>
          <a:p>
            <a:pPr marL="12700">
              <a:lnSpc>
                <a:spcPct val="100000"/>
              </a:lnSpc>
              <a:spcBef>
                <a:spcPts val="825"/>
              </a:spcBef>
            </a:pPr>
            <a:r>
              <a:rPr sz="1550" b="1" spc="5" dirty="0">
                <a:solidFill>
                  <a:srgbClr val="505050"/>
                </a:solidFill>
                <a:latin typeface="Segoe UI"/>
                <a:cs typeface="Segoe UI"/>
              </a:rPr>
              <a:t>User-Profile</a:t>
            </a:r>
            <a:r>
              <a:rPr sz="1550" b="1" spc="-45" dirty="0">
                <a:solidFill>
                  <a:srgbClr val="505050"/>
                </a:solidFill>
                <a:latin typeface="Segoe UI"/>
                <a:cs typeface="Segoe UI"/>
              </a:rPr>
              <a:t> </a:t>
            </a:r>
            <a:r>
              <a:rPr sz="1550" b="1" spc="10" dirty="0">
                <a:solidFill>
                  <a:srgbClr val="505050"/>
                </a:solidFill>
                <a:latin typeface="Segoe UI"/>
                <a:cs typeface="Segoe UI"/>
              </a:rPr>
              <a:t>Microservice</a:t>
            </a:r>
            <a:endParaRPr sz="1550">
              <a:latin typeface="Segoe UI"/>
              <a:cs typeface="Segoe UI"/>
            </a:endParaRPr>
          </a:p>
          <a:p>
            <a:pPr marL="826769">
              <a:lnSpc>
                <a:spcPct val="100000"/>
              </a:lnSpc>
              <a:spcBef>
                <a:spcPts val="560"/>
              </a:spcBef>
            </a:pPr>
            <a:r>
              <a:rPr sz="1150" b="0" spc="15" dirty="0">
                <a:solidFill>
                  <a:srgbClr val="505050"/>
                </a:solidFill>
                <a:latin typeface="Segoe UI Light"/>
                <a:cs typeface="Segoe UI Light"/>
              </a:rPr>
              <a:t>Web </a:t>
            </a:r>
            <a:r>
              <a:rPr sz="1150" b="0" spc="10" dirty="0">
                <a:solidFill>
                  <a:srgbClr val="505050"/>
                </a:solidFill>
                <a:latin typeface="Segoe UI Light"/>
                <a:cs typeface="Segoe UI Light"/>
              </a:rPr>
              <a:t>API</a:t>
            </a:r>
            <a:r>
              <a:rPr sz="1150" b="0" spc="-35" dirty="0">
                <a:solidFill>
                  <a:srgbClr val="505050"/>
                </a:solidFill>
                <a:latin typeface="Segoe UI Light"/>
                <a:cs typeface="Segoe UI Light"/>
              </a:rPr>
              <a:t> </a:t>
            </a:r>
            <a:r>
              <a:rPr sz="1150" b="0" spc="5" dirty="0">
                <a:solidFill>
                  <a:srgbClr val="505050"/>
                </a:solidFill>
                <a:latin typeface="Segoe UI Light"/>
                <a:cs typeface="Segoe UI Light"/>
              </a:rPr>
              <a:t>Service</a:t>
            </a:r>
            <a:endParaRPr sz="1150">
              <a:latin typeface="Segoe UI Light"/>
              <a:cs typeface="Segoe UI Light"/>
            </a:endParaRPr>
          </a:p>
        </p:txBody>
      </p:sp>
      <p:sp>
        <p:nvSpPr>
          <p:cNvPr id="44" name="object 44"/>
          <p:cNvSpPr/>
          <p:nvPr/>
        </p:nvSpPr>
        <p:spPr>
          <a:xfrm>
            <a:off x="2357627" y="3520440"/>
            <a:ext cx="967740" cy="472440"/>
          </a:xfrm>
          <a:custGeom>
            <a:avLst/>
            <a:gdLst/>
            <a:ahLst/>
            <a:cxnLst/>
            <a:rect l="l" t="t" r="r" b="b"/>
            <a:pathLst>
              <a:path w="967739" h="472439">
                <a:moveTo>
                  <a:pt x="0" y="472440"/>
                </a:moveTo>
                <a:lnTo>
                  <a:pt x="967739" y="472440"/>
                </a:lnTo>
                <a:lnTo>
                  <a:pt x="967739" y="0"/>
                </a:lnTo>
                <a:lnTo>
                  <a:pt x="0" y="0"/>
                </a:lnTo>
                <a:lnTo>
                  <a:pt x="0" y="472440"/>
                </a:lnTo>
                <a:close/>
              </a:path>
            </a:pathLst>
          </a:custGeom>
          <a:solidFill>
            <a:srgbClr val="C00000"/>
          </a:solidFill>
        </p:spPr>
        <p:txBody>
          <a:bodyPr wrap="square" lIns="0" tIns="0" rIns="0" bIns="0" rtlCol="0"/>
          <a:lstStyle/>
          <a:p>
            <a:endParaRPr/>
          </a:p>
        </p:txBody>
      </p:sp>
      <p:sp>
        <p:nvSpPr>
          <p:cNvPr id="45" name="object 45"/>
          <p:cNvSpPr/>
          <p:nvPr/>
        </p:nvSpPr>
        <p:spPr>
          <a:xfrm>
            <a:off x="2337180" y="4020820"/>
            <a:ext cx="69215" cy="26670"/>
          </a:xfrm>
          <a:custGeom>
            <a:avLst/>
            <a:gdLst/>
            <a:ahLst/>
            <a:cxnLst/>
            <a:rect l="l" t="t" r="r" b="b"/>
            <a:pathLst>
              <a:path w="69214" h="26670">
                <a:moveTo>
                  <a:pt x="0" y="26669"/>
                </a:moveTo>
                <a:lnTo>
                  <a:pt x="69214" y="26669"/>
                </a:lnTo>
                <a:lnTo>
                  <a:pt x="69214" y="0"/>
                </a:lnTo>
                <a:lnTo>
                  <a:pt x="0" y="0"/>
                </a:lnTo>
                <a:lnTo>
                  <a:pt x="0" y="26669"/>
                </a:lnTo>
                <a:close/>
              </a:path>
            </a:pathLst>
          </a:custGeom>
          <a:solidFill>
            <a:srgbClr val="C00000"/>
          </a:solidFill>
        </p:spPr>
        <p:txBody>
          <a:bodyPr wrap="square" lIns="0" tIns="0" rIns="0" bIns="0" rtlCol="0"/>
          <a:lstStyle/>
          <a:p>
            <a:endParaRPr/>
          </a:p>
        </p:txBody>
      </p:sp>
      <p:sp>
        <p:nvSpPr>
          <p:cNvPr id="46" name="object 46"/>
          <p:cNvSpPr/>
          <p:nvPr/>
        </p:nvSpPr>
        <p:spPr>
          <a:xfrm>
            <a:off x="2321051" y="4004309"/>
            <a:ext cx="85725" cy="16510"/>
          </a:xfrm>
          <a:custGeom>
            <a:avLst/>
            <a:gdLst/>
            <a:ahLst/>
            <a:cxnLst/>
            <a:rect l="l" t="t" r="r" b="b"/>
            <a:pathLst>
              <a:path w="85725" h="16510">
                <a:moveTo>
                  <a:pt x="0" y="16510"/>
                </a:moveTo>
                <a:lnTo>
                  <a:pt x="85343" y="16510"/>
                </a:lnTo>
                <a:lnTo>
                  <a:pt x="85343" y="0"/>
                </a:lnTo>
                <a:lnTo>
                  <a:pt x="0" y="0"/>
                </a:lnTo>
                <a:lnTo>
                  <a:pt x="0" y="16510"/>
                </a:lnTo>
                <a:close/>
              </a:path>
            </a:pathLst>
          </a:custGeom>
          <a:solidFill>
            <a:srgbClr val="C00000"/>
          </a:solidFill>
        </p:spPr>
        <p:txBody>
          <a:bodyPr wrap="square" lIns="0" tIns="0" rIns="0" bIns="0" rtlCol="0"/>
          <a:lstStyle/>
          <a:p>
            <a:endParaRPr/>
          </a:p>
        </p:txBody>
      </p:sp>
      <p:sp>
        <p:nvSpPr>
          <p:cNvPr id="47" name="object 47"/>
          <p:cNvSpPr/>
          <p:nvPr/>
        </p:nvSpPr>
        <p:spPr>
          <a:xfrm>
            <a:off x="2333117" y="3509009"/>
            <a:ext cx="0" cy="495300"/>
          </a:xfrm>
          <a:custGeom>
            <a:avLst/>
            <a:gdLst/>
            <a:ahLst/>
            <a:cxnLst/>
            <a:rect l="l" t="t" r="r" b="b"/>
            <a:pathLst>
              <a:path h="495300">
                <a:moveTo>
                  <a:pt x="0" y="0"/>
                </a:moveTo>
                <a:lnTo>
                  <a:pt x="0" y="495299"/>
                </a:lnTo>
              </a:path>
            </a:pathLst>
          </a:custGeom>
          <a:ln w="24130">
            <a:solidFill>
              <a:srgbClr val="C00000"/>
            </a:solidFill>
          </a:ln>
        </p:spPr>
        <p:txBody>
          <a:bodyPr wrap="square" lIns="0" tIns="0" rIns="0" bIns="0" rtlCol="0"/>
          <a:lstStyle/>
          <a:p>
            <a:endParaRPr/>
          </a:p>
        </p:txBody>
      </p:sp>
      <p:sp>
        <p:nvSpPr>
          <p:cNvPr id="48" name="object 48"/>
          <p:cNvSpPr/>
          <p:nvPr/>
        </p:nvSpPr>
        <p:spPr>
          <a:xfrm>
            <a:off x="2321051" y="3492500"/>
            <a:ext cx="85725" cy="16510"/>
          </a:xfrm>
          <a:custGeom>
            <a:avLst/>
            <a:gdLst/>
            <a:ahLst/>
            <a:cxnLst/>
            <a:rect l="l" t="t" r="r" b="b"/>
            <a:pathLst>
              <a:path w="85725" h="16510">
                <a:moveTo>
                  <a:pt x="0" y="16510"/>
                </a:moveTo>
                <a:lnTo>
                  <a:pt x="85343" y="16510"/>
                </a:lnTo>
                <a:lnTo>
                  <a:pt x="85343" y="0"/>
                </a:lnTo>
                <a:lnTo>
                  <a:pt x="0" y="0"/>
                </a:lnTo>
                <a:lnTo>
                  <a:pt x="0" y="16510"/>
                </a:lnTo>
                <a:close/>
              </a:path>
            </a:pathLst>
          </a:custGeom>
          <a:solidFill>
            <a:srgbClr val="C00000"/>
          </a:solidFill>
        </p:spPr>
        <p:txBody>
          <a:bodyPr wrap="square" lIns="0" tIns="0" rIns="0" bIns="0" rtlCol="0"/>
          <a:lstStyle/>
          <a:p>
            <a:endParaRPr/>
          </a:p>
        </p:txBody>
      </p:sp>
      <p:sp>
        <p:nvSpPr>
          <p:cNvPr id="49" name="object 49"/>
          <p:cNvSpPr/>
          <p:nvPr/>
        </p:nvSpPr>
        <p:spPr>
          <a:xfrm>
            <a:off x="2337180" y="3465829"/>
            <a:ext cx="69215" cy="26670"/>
          </a:xfrm>
          <a:custGeom>
            <a:avLst/>
            <a:gdLst/>
            <a:ahLst/>
            <a:cxnLst/>
            <a:rect l="l" t="t" r="r" b="b"/>
            <a:pathLst>
              <a:path w="69214" h="26670">
                <a:moveTo>
                  <a:pt x="0" y="26670"/>
                </a:moveTo>
                <a:lnTo>
                  <a:pt x="69214" y="26670"/>
                </a:lnTo>
                <a:lnTo>
                  <a:pt x="69214" y="0"/>
                </a:lnTo>
                <a:lnTo>
                  <a:pt x="0" y="0"/>
                </a:lnTo>
                <a:lnTo>
                  <a:pt x="0" y="26670"/>
                </a:lnTo>
                <a:close/>
              </a:path>
            </a:pathLst>
          </a:custGeom>
          <a:solidFill>
            <a:srgbClr val="C00000"/>
          </a:solidFill>
        </p:spPr>
        <p:txBody>
          <a:bodyPr wrap="square" lIns="0" tIns="0" rIns="0" bIns="0" rtlCol="0"/>
          <a:lstStyle/>
          <a:p>
            <a:endParaRPr/>
          </a:p>
        </p:txBody>
      </p:sp>
      <p:sp>
        <p:nvSpPr>
          <p:cNvPr id="50" name="object 50"/>
          <p:cNvSpPr/>
          <p:nvPr/>
        </p:nvSpPr>
        <p:spPr>
          <a:xfrm>
            <a:off x="3275076" y="4020820"/>
            <a:ext cx="69215" cy="26670"/>
          </a:xfrm>
          <a:custGeom>
            <a:avLst/>
            <a:gdLst/>
            <a:ahLst/>
            <a:cxnLst/>
            <a:rect l="l" t="t" r="r" b="b"/>
            <a:pathLst>
              <a:path w="69214" h="26670">
                <a:moveTo>
                  <a:pt x="0" y="26669"/>
                </a:moveTo>
                <a:lnTo>
                  <a:pt x="69214" y="26669"/>
                </a:lnTo>
                <a:lnTo>
                  <a:pt x="69214" y="0"/>
                </a:lnTo>
                <a:lnTo>
                  <a:pt x="0" y="0"/>
                </a:lnTo>
                <a:lnTo>
                  <a:pt x="0" y="26669"/>
                </a:lnTo>
                <a:close/>
              </a:path>
            </a:pathLst>
          </a:custGeom>
          <a:solidFill>
            <a:srgbClr val="C00000"/>
          </a:solidFill>
        </p:spPr>
        <p:txBody>
          <a:bodyPr wrap="square" lIns="0" tIns="0" rIns="0" bIns="0" rtlCol="0"/>
          <a:lstStyle/>
          <a:p>
            <a:endParaRPr/>
          </a:p>
        </p:txBody>
      </p:sp>
      <p:sp>
        <p:nvSpPr>
          <p:cNvPr id="51" name="object 51"/>
          <p:cNvSpPr/>
          <p:nvPr/>
        </p:nvSpPr>
        <p:spPr>
          <a:xfrm>
            <a:off x="3275076" y="4004309"/>
            <a:ext cx="85725" cy="16510"/>
          </a:xfrm>
          <a:custGeom>
            <a:avLst/>
            <a:gdLst/>
            <a:ahLst/>
            <a:cxnLst/>
            <a:rect l="l" t="t" r="r" b="b"/>
            <a:pathLst>
              <a:path w="85725" h="16510">
                <a:moveTo>
                  <a:pt x="0" y="16510"/>
                </a:moveTo>
                <a:lnTo>
                  <a:pt x="85344" y="16510"/>
                </a:lnTo>
                <a:lnTo>
                  <a:pt x="85344" y="0"/>
                </a:lnTo>
                <a:lnTo>
                  <a:pt x="0" y="0"/>
                </a:lnTo>
                <a:lnTo>
                  <a:pt x="0" y="16510"/>
                </a:lnTo>
                <a:close/>
              </a:path>
            </a:pathLst>
          </a:custGeom>
          <a:solidFill>
            <a:srgbClr val="C00000"/>
          </a:solidFill>
        </p:spPr>
        <p:txBody>
          <a:bodyPr wrap="square" lIns="0" tIns="0" rIns="0" bIns="0" rtlCol="0"/>
          <a:lstStyle/>
          <a:p>
            <a:endParaRPr/>
          </a:p>
        </p:txBody>
      </p:sp>
      <p:sp>
        <p:nvSpPr>
          <p:cNvPr id="52" name="object 52"/>
          <p:cNvSpPr/>
          <p:nvPr/>
        </p:nvSpPr>
        <p:spPr>
          <a:xfrm>
            <a:off x="3348354" y="3509009"/>
            <a:ext cx="0" cy="495300"/>
          </a:xfrm>
          <a:custGeom>
            <a:avLst/>
            <a:gdLst/>
            <a:ahLst/>
            <a:cxnLst/>
            <a:rect l="l" t="t" r="r" b="b"/>
            <a:pathLst>
              <a:path h="495300">
                <a:moveTo>
                  <a:pt x="0" y="0"/>
                </a:moveTo>
                <a:lnTo>
                  <a:pt x="0" y="495299"/>
                </a:lnTo>
              </a:path>
            </a:pathLst>
          </a:custGeom>
          <a:ln w="24130">
            <a:solidFill>
              <a:srgbClr val="C00000"/>
            </a:solidFill>
          </a:ln>
        </p:spPr>
        <p:txBody>
          <a:bodyPr wrap="square" lIns="0" tIns="0" rIns="0" bIns="0" rtlCol="0"/>
          <a:lstStyle/>
          <a:p>
            <a:endParaRPr/>
          </a:p>
        </p:txBody>
      </p:sp>
      <p:sp>
        <p:nvSpPr>
          <p:cNvPr id="53" name="object 53"/>
          <p:cNvSpPr/>
          <p:nvPr/>
        </p:nvSpPr>
        <p:spPr>
          <a:xfrm>
            <a:off x="3275076" y="3492500"/>
            <a:ext cx="85725" cy="16510"/>
          </a:xfrm>
          <a:custGeom>
            <a:avLst/>
            <a:gdLst/>
            <a:ahLst/>
            <a:cxnLst/>
            <a:rect l="l" t="t" r="r" b="b"/>
            <a:pathLst>
              <a:path w="85725" h="16510">
                <a:moveTo>
                  <a:pt x="0" y="16510"/>
                </a:moveTo>
                <a:lnTo>
                  <a:pt x="85344" y="16510"/>
                </a:lnTo>
                <a:lnTo>
                  <a:pt x="85344" y="0"/>
                </a:lnTo>
                <a:lnTo>
                  <a:pt x="0" y="0"/>
                </a:lnTo>
                <a:lnTo>
                  <a:pt x="0" y="16510"/>
                </a:lnTo>
                <a:close/>
              </a:path>
            </a:pathLst>
          </a:custGeom>
          <a:solidFill>
            <a:srgbClr val="C00000"/>
          </a:solidFill>
        </p:spPr>
        <p:txBody>
          <a:bodyPr wrap="square" lIns="0" tIns="0" rIns="0" bIns="0" rtlCol="0"/>
          <a:lstStyle/>
          <a:p>
            <a:endParaRPr/>
          </a:p>
        </p:txBody>
      </p:sp>
      <p:sp>
        <p:nvSpPr>
          <p:cNvPr id="54" name="object 54"/>
          <p:cNvSpPr/>
          <p:nvPr/>
        </p:nvSpPr>
        <p:spPr>
          <a:xfrm>
            <a:off x="3275076" y="3465829"/>
            <a:ext cx="69215" cy="26670"/>
          </a:xfrm>
          <a:custGeom>
            <a:avLst/>
            <a:gdLst/>
            <a:ahLst/>
            <a:cxnLst/>
            <a:rect l="l" t="t" r="r" b="b"/>
            <a:pathLst>
              <a:path w="69214" h="26670">
                <a:moveTo>
                  <a:pt x="0" y="26670"/>
                </a:moveTo>
                <a:lnTo>
                  <a:pt x="69214" y="26670"/>
                </a:lnTo>
                <a:lnTo>
                  <a:pt x="69214" y="0"/>
                </a:lnTo>
                <a:lnTo>
                  <a:pt x="0" y="0"/>
                </a:lnTo>
                <a:lnTo>
                  <a:pt x="0" y="26670"/>
                </a:lnTo>
                <a:close/>
              </a:path>
            </a:pathLst>
          </a:custGeom>
          <a:solidFill>
            <a:srgbClr val="C00000"/>
          </a:solidFill>
        </p:spPr>
        <p:txBody>
          <a:bodyPr wrap="square" lIns="0" tIns="0" rIns="0" bIns="0" rtlCol="0"/>
          <a:lstStyle/>
          <a:p>
            <a:endParaRPr/>
          </a:p>
        </p:txBody>
      </p:sp>
      <p:sp>
        <p:nvSpPr>
          <p:cNvPr id="55" name="object 55"/>
          <p:cNvSpPr/>
          <p:nvPr/>
        </p:nvSpPr>
        <p:spPr>
          <a:xfrm>
            <a:off x="2599944" y="3544823"/>
            <a:ext cx="481965" cy="429895"/>
          </a:xfrm>
          <a:custGeom>
            <a:avLst/>
            <a:gdLst/>
            <a:ahLst/>
            <a:cxnLst/>
            <a:rect l="l" t="t" r="r" b="b"/>
            <a:pathLst>
              <a:path w="481964" h="429895">
                <a:moveTo>
                  <a:pt x="374142" y="0"/>
                </a:moveTo>
                <a:lnTo>
                  <a:pt x="107442" y="0"/>
                </a:lnTo>
                <a:lnTo>
                  <a:pt x="0" y="214883"/>
                </a:lnTo>
                <a:lnTo>
                  <a:pt x="107442" y="429768"/>
                </a:lnTo>
                <a:lnTo>
                  <a:pt x="374142" y="429768"/>
                </a:lnTo>
                <a:lnTo>
                  <a:pt x="481583" y="214883"/>
                </a:lnTo>
                <a:lnTo>
                  <a:pt x="374142" y="0"/>
                </a:lnTo>
                <a:close/>
              </a:path>
            </a:pathLst>
          </a:custGeom>
          <a:solidFill>
            <a:srgbClr val="FF0000"/>
          </a:solidFill>
        </p:spPr>
        <p:txBody>
          <a:bodyPr wrap="square" lIns="0" tIns="0" rIns="0" bIns="0" rtlCol="0"/>
          <a:lstStyle/>
          <a:p>
            <a:endParaRPr/>
          </a:p>
        </p:txBody>
      </p:sp>
      <p:sp>
        <p:nvSpPr>
          <p:cNvPr id="56" name="object 56"/>
          <p:cNvSpPr/>
          <p:nvPr/>
        </p:nvSpPr>
        <p:spPr>
          <a:xfrm>
            <a:off x="2599944" y="3544823"/>
            <a:ext cx="481965" cy="429895"/>
          </a:xfrm>
          <a:custGeom>
            <a:avLst/>
            <a:gdLst/>
            <a:ahLst/>
            <a:cxnLst/>
            <a:rect l="l" t="t" r="r" b="b"/>
            <a:pathLst>
              <a:path w="481964" h="429895">
                <a:moveTo>
                  <a:pt x="0" y="214883"/>
                </a:moveTo>
                <a:lnTo>
                  <a:pt x="107442" y="0"/>
                </a:lnTo>
                <a:lnTo>
                  <a:pt x="374142" y="0"/>
                </a:lnTo>
                <a:lnTo>
                  <a:pt x="481583" y="214883"/>
                </a:lnTo>
                <a:lnTo>
                  <a:pt x="374142" y="429768"/>
                </a:lnTo>
                <a:lnTo>
                  <a:pt x="107442" y="429768"/>
                </a:lnTo>
                <a:lnTo>
                  <a:pt x="0" y="214883"/>
                </a:lnTo>
                <a:close/>
              </a:path>
            </a:pathLst>
          </a:custGeom>
          <a:ln w="9144">
            <a:solidFill>
              <a:srgbClr val="FFFFFF"/>
            </a:solidFill>
          </a:ln>
        </p:spPr>
        <p:txBody>
          <a:bodyPr wrap="square" lIns="0" tIns="0" rIns="0" bIns="0" rtlCol="0"/>
          <a:lstStyle/>
          <a:p>
            <a:endParaRPr/>
          </a:p>
        </p:txBody>
      </p:sp>
      <p:sp>
        <p:nvSpPr>
          <p:cNvPr id="57" name="object 57"/>
          <p:cNvSpPr/>
          <p:nvPr/>
        </p:nvSpPr>
        <p:spPr>
          <a:xfrm>
            <a:off x="2342388" y="4399788"/>
            <a:ext cx="988060" cy="489584"/>
          </a:xfrm>
          <a:custGeom>
            <a:avLst/>
            <a:gdLst/>
            <a:ahLst/>
            <a:cxnLst/>
            <a:rect l="l" t="t" r="r" b="b"/>
            <a:pathLst>
              <a:path w="988060" h="489585">
                <a:moveTo>
                  <a:pt x="0" y="489204"/>
                </a:moveTo>
                <a:lnTo>
                  <a:pt x="987551" y="489204"/>
                </a:lnTo>
                <a:lnTo>
                  <a:pt x="987551" y="0"/>
                </a:lnTo>
                <a:lnTo>
                  <a:pt x="0" y="0"/>
                </a:lnTo>
                <a:lnTo>
                  <a:pt x="0" y="489204"/>
                </a:lnTo>
                <a:close/>
              </a:path>
            </a:pathLst>
          </a:custGeom>
          <a:solidFill>
            <a:srgbClr val="C00000"/>
          </a:solidFill>
        </p:spPr>
        <p:txBody>
          <a:bodyPr wrap="square" lIns="0" tIns="0" rIns="0" bIns="0" rtlCol="0"/>
          <a:lstStyle/>
          <a:p>
            <a:endParaRPr/>
          </a:p>
        </p:txBody>
      </p:sp>
      <p:sp>
        <p:nvSpPr>
          <p:cNvPr id="58" name="object 58"/>
          <p:cNvSpPr/>
          <p:nvPr/>
        </p:nvSpPr>
        <p:spPr>
          <a:xfrm>
            <a:off x="2322195" y="4919979"/>
            <a:ext cx="70485" cy="26670"/>
          </a:xfrm>
          <a:custGeom>
            <a:avLst/>
            <a:gdLst/>
            <a:ahLst/>
            <a:cxnLst/>
            <a:rect l="l" t="t" r="r" b="b"/>
            <a:pathLst>
              <a:path w="70485" h="26670">
                <a:moveTo>
                  <a:pt x="0" y="26670"/>
                </a:moveTo>
                <a:lnTo>
                  <a:pt x="70485" y="26670"/>
                </a:lnTo>
                <a:lnTo>
                  <a:pt x="70485" y="0"/>
                </a:lnTo>
                <a:lnTo>
                  <a:pt x="0" y="0"/>
                </a:lnTo>
                <a:lnTo>
                  <a:pt x="0" y="26670"/>
                </a:lnTo>
                <a:close/>
              </a:path>
            </a:pathLst>
          </a:custGeom>
          <a:solidFill>
            <a:srgbClr val="C00000"/>
          </a:solidFill>
        </p:spPr>
        <p:txBody>
          <a:bodyPr wrap="square" lIns="0" tIns="0" rIns="0" bIns="0" rtlCol="0"/>
          <a:lstStyle/>
          <a:p>
            <a:endParaRPr/>
          </a:p>
        </p:txBody>
      </p:sp>
      <p:sp>
        <p:nvSpPr>
          <p:cNvPr id="59" name="object 59"/>
          <p:cNvSpPr/>
          <p:nvPr/>
        </p:nvSpPr>
        <p:spPr>
          <a:xfrm>
            <a:off x="2305811" y="4910454"/>
            <a:ext cx="86995" cy="0"/>
          </a:xfrm>
          <a:custGeom>
            <a:avLst/>
            <a:gdLst/>
            <a:ahLst/>
            <a:cxnLst/>
            <a:rect l="l" t="t" r="r" b="b"/>
            <a:pathLst>
              <a:path w="86994">
                <a:moveTo>
                  <a:pt x="0" y="0"/>
                </a:moveTo>
                <a:lnTo>
                  <a:pt x="86868" y="0"/>
                </a:lnTo>
              </a:path>
            </a:pathLst>
          </a:custGeom>
          <a:ln w="19050">
            <a:solidFill>
              <a:srgbClr val="C00000"/>
            </a:solidFill>
          </a:ln>
        </p:spPr>
        <p:txBody>
          <a:bodyPr wrap="square" lIns="0" tIns="0" rIns="0" bIns="0" rtlCol="0"/>
          <a:lstStyle/>
          <a:p>
            <a:endParaRPr/>
          </a:p>
        </p:txBody>
      </p:sp>
      <p:sp>
        <p:nvSpPr>
          <p:cNvPr id="60" name="object 60"/>
          <p:cNvSpPr/>
          <p:nvPr/>
        </p:nvSpPr>
        <p:spPr>
          <a:xfrm>
            <a:off x="2318067" y="4389120"/>
            <a:ext cx="0" cy="511809"/>
          </a:xfrm>
          <a:custGeom>
            <a:avLst/>
            <a:gdLst/>
            <a:ahLst/>
            <a:cxnLst/>
            <a:rect l="l" t="t" r="r" b="b"/>
            <a:pathLst>
              <a:path h="511810">
                <a:moveTo>
                  <a:pt x="0" y="0"/>
                </a:moveTo>
                <a:lnTo>
                  <a:pt x="0" y="511809"/>
                </a:lnTo>
              </a:path>
            </a:pathLst>
          </a:custGeom>
          <a:ln w="24511">
            <a:solidFill>
              <a:srgbClr val="C00000"/>
            </a:solidFill>
          </a:ln>
        </p:spPr>
        <p:txBody>
          <a:bodyPr wrap="square" lIns="0" tIns="0" rIns="0" bIns="0" rtlCol="0"/>
          <a:lstStyle/>
          <a:p>
            <a:endParaRPr/>
          </a:p>
        </p:txBody>
      </p:sp>
      <p:sp>
        <p:nvSpPr>
          <p:cNvPr id="61" name="object 61"/>
          <p:cNvSpPr/>
          <p:nvPr/>
        </p:nvSpPr>
        <p:spPr>
          <a:xfrm>
            <a:off x="2305811" y="4380229"/>
            <a:ext cx="86995" cy="0"/>
          </a:xfrm>
          <a:custGeom>
            <a:avLst/>
            <a:gdLst/>
            <a:ahLst/>
            <a:cxnLst/>
            <a:rect l="l" t="t" r="r" b="b"/>
            <a:pathLst>
              <a:path w="86994">
                <a:moveTo>
                  <a:pt x="0" y="0"/>
                </a:moveTo>
                <a:lnTo>
                  <a:pt x="86868" y="0"/>
                </a:lnTo>
              </a:path>
            </a:pathLst>
          </a:custGeom>
          <a:ln w="17780">
            <a:solidFill>
              <a:srgbClr val="C00000"/>
            </a:solidFill>
          </a:ln>
        </p:spPr>
        <p:txBody>
          <a:bodyPr wrap="square" lIns="0" tIns="0" rIns="0" bIns="0" rtlCol="0"/>
          <a:lstStyle/>
          <a:p>
            <a:endParaRPr/>
          </a:p>
        </p:txBody>
      </p:sp>
      <p:sp>
        <p:nvSpPr>
          <p:cNvPr id="62" name="object 62"/>
          <p:cNvSpPr/>
          <p:nvPr/>
        </p:nvSpPr>
        <p:spPr>
          <a:xfrm>
            <a:off x="2322195" y="4343400"/>
            <a:ext cx="70485" cy="27940"/>
          </a:xfrm>
          <a:custGeom>
            <a:avLst/>
            <a:gdLst/>
            <a:ahLst/>
            <a:cxnLst/>
            <a:rect l="l" t="t" r="r" b="b"/>
            <a:pathLst>
              <a:path w="70485" h="27939">
                <a:moveTo>
                  <a:pt x="0" y="27939"/>
                </a:moveTo>
                <a:lnTo>
                  <a:pt x="70485" y="27939"/>
                </a:lnTo>
                <a:lnTo>
                  <a:pt x="70485" y="0"/>
                </a:lnTo>
                <a:lnTo>
                  <a:pt x="0" y="0"/>
                </a:lnTo>
                <a:lnTo>
                  <a:pt x="0" y="27939"/>
                </a:lnTo>
                <a:close/>
              </a:path>
            </a:pathLst>
          </a:custGeom>
          <a:solidFill>
            <a:srgbClr val="C00000"/>
          </a:solidFill>
        </p:spPr>
        <p:txBody>
          <a:bodyPr wrap="square" lIns="0" tIns="0" rIns="0" bIns="0" rtlCol="0"/>
          <a:lstStyle/>
          <a:p>
            <a:endParaRPr/>
          </a:p>
        </p:txBody>
      </p:sp>
      <p:sp>
        <p:nvSpPr>
          <p:cNvPr id="63" name="object 63"/>
          <p:cNvSpPr/>
          <p:nvPr/>
        </p:nvSpPr>
        <p:spPr>
          <a:xfrm>
            <a:off x="3279647" y="4919979"/>
            <a:ext cx="70485" cy="26670"/>
          </a:xfrm>
          <a:custGeom>
            <a:avLst/>
            <a:gdLst/>
            <a:ahLst/>
            <a:cxnLst/>
            <a:rect l="l" t="t" r="r" b="b"/>
            <a:pathLst>
              <a:path w="70485" h="26670">
                <a:moveTo>
                  <a:pt x="0" y="26670"/>
                </a:moveTo>
                <a:lnTo>
                  <a:pt x="70485" y="26670"/>
                </a:lnTo>
                <a:lnTo>
                  <a:pt x="70485" y="0"/>
                </a:lnTo>
                <a:lnTo>
                  <a:pt x="0" y="0"/>
                </a:lnTo>
                <a:lnTo>
                  <a:pt x="0" y="26670"/>
                </a:lnTo>
                <a:close/>
              </a:path>
            </a:pathLst>
          </a:custGeom>
          <a:solidFill>
            <a:srgbClr val="C00000"/>
          </a:solidFill>
        </p:spPr>
        <p:txBody>
          <a:bodyPr wrap="square" lIns="0" tIns="0" rIns="0" bIns="0" rtlCol="0"/>
          <a:lstStyle/>
          <a:p>
            <a:endParaRPr/>
          </a:p>
        </p:txBody>
      </p:sp>
      <p:sp>
        <p:nvSpPr>
          <p:cNvPr id="64" name="object 64"/>
          <p:cNvSpPr/>
          <p:nvPr/>
        </p:nvSpPr>
        <p:spPr>
          <a:xfrm>
            <a:off x="3279647" y="4910454"/>
            <a:ext cx="86995" cy="0"/>
          </a:xfrm>
          <a:custGeom>
            <a:avLst/>
            <a:gdLst/>
            <a:ahLst/>
            <a:cxnLst/>
            <a:rect l="l" t="t" r="r" b="b"/>
            <a:pathLst>
              <a:path w="86995">
                <a:moveTo>
                  <a:pt x="0" y="0"/>
                </a:moveTo>
                <a:lnTo>
                  <a:pt x="86867" y="0"/>
                </a:lnTo>
              </a:path>
            </a:pathLst>
          </a:custGeom>
          <a:ln w="19050">
            <a:solidFill>
              <a:srgbClr val="C00000"/>
            </a:solidFill>
          </a:ln>
        </p:spPr>
        <p:txBody>
          <a:bodyPr wrap="square" lIns="0" tIns="0" rIns="0" bIns="0" rtlCol="0"/>
          <a:lstStyle/>
          <a:p>
            <a:endParaRPr/>
          </a:p>
        </p:txBody>
      </p:sp>
      <p:sp>
        <p:nvSpPr>
          <p:cNvPr id="65" name="object 65"/>
          <p:cNvSpPr/>
          <p:nvPr/>
        </p:nvSpPr>
        <p:spPr>
          <a:xfrm>
            <a:off x="3354260" y="4389120"/>
            <a:ext cx="0" cy="511809"/>
          </a:xfrm>
          <a:custGeom>
            <a:avLst/>
            <a:gdLst/>
            <a:ahLst/>
            <a:cxnLst/>
            <a:rect l="l" t="t" r="r" b="b"/>
            <a:pathLst>
              <a:path h="511810">
                <a:moveTo>
                  <a:pt x="0" y="0"/>
                </a:moveTo>
                <a:lnTo>
                  <a:pt x="0" y="511809"/>
                </a:lnTo>
              </a:path>
            </a:pathLst>
          </a:custGeom>
          <a:ln w="24511">
            <a:solidFill>
              <a:srgbClr val="C00000"/>
            </a:solidFill>
          </a:ln>
        </p:spPr>
        <p:txBody>
          <a:bodyPr wrap="square" lIns="0" tIns="0" rIns="0" bIns="0" rtlCol="0"/>
          <a:lstStyle/>
          <a:p>
            <a:endParaRPr/>
          </a:p>
        </p:txBody>
      </p:sp>
      <p:sp>
        <p:nvSpPr>
          <p:cNvPr id="66" name="object 66"/>
          <p:cNvSpPr/>
          <p:nvPr/>
        </p:nvSpPr>
        <p:spPr>
          <a:xfrm>
            <a:off x="3279647" y="4380229"/>
            <a:ext cx="86995" cy="0"/>
          </a:xfrm>
          <a:custGeom>
            <a:avLst/>
            <a:gdLst/>
            <a:ahLst/>
            <a:cxnLst/>
            <a:rect l="l" t="t" r="r" b="b"/>
            <a:pathLst>
              <a:path w="86995">
                <a:moveTo>
                  <a:pt x="0" y="0"/>
                </a:moveTo>
                <a:lnTo>
                  <a:pt x="86867" y="0"/>
                </a:lnTo>
              </a:path>
            </a:pathLst>
          </a:custGeom>
          <a:ln w="17780">
            <a:solidFill>
              <a:srgbClr val="C00000"/>
            </a:solidFill>
          </a:ln>
        </p:spPr>
        <p:txBody>
          <a:bodyPr wrap="square" lIns="0" tIns="0" rIns="0" bIns="0" rtlCol="0"/>
          <a:lstStyle/>
          <a:p>
            <a:endParaRPr/>
          </a:p>
        </p:txBody>
      </p:sp>
      <p:sp>
        <p:nvSpPr>
          <p:cNvPr id="67" name="object 67"/>
          <p:cNvSpPr/>
          <p:nvPr/>
        </p:nvSpPr>
        <p:spPr>
          <a:xfrm>
            <a:off x="3279647" y="4343400"/>
            <a:ext cx="70485" cy="27940"/>
          </a:xfrm>
          <a:custGeom>
            <a:avLst/>
            <a:gdLst/>
            <a:ahLst/>
            <a:cxnLst/>
            <a:rect l="l" t="t" r="r" b="b"/>
            <a:pathLst>
              <a:path w="70485" h="27939">
                <a:moveTo>
                  <a:pt x="0" y="27939"/>
                </a:moveTo>
                <a:lnTo>
                  <a:pt x="70485" y="27939"/>
                </a:lnTo>
                <a:lnTo>
                  <a:pt x="70485" y="0"/>
                </a:lnTo>
                <a:lnTo>
                  <a:pt x="0" y="0"/>
                </a:lnTo>
                <a:lnTo>
                  <a:pt x="0" y="27939"/>
                </a:lnTo>
                <a:close/>
              </a:path>
            </a:pathLst>
          </a:custGeom>
          <a:solidFill>
            <a:srgbClr val="C00000"/>
          </a:solidFill>
        </p:spPr>
        <p:txBody>
          <a:bodyPr wrap="square" lIns="0" tIns="0" rIns="0" bIns="0" rtlCol="0"/>
          <a:lstStyle/>
          <a:p>
            <a:endParaRPr/>
          </a:p>
        </p:txBody>
      </p:sp>
      <p:sp>
        <p:nvSpPr>
          <p:cNvPr id="68" name="object 68"/>
          <p:cNvSpPr/>
          <p:nvPr/>
        </p:nvSpPr>
        <p:spPr>
          <a:xfrm>
            <a:off x="2676144" y="4456176"/>
            <a:ext cx="334010" cy="341630"/>
          </a:xfrm>
          <a:custGeom>
            <a:avLst/>
            <a:gdLst/>
            <a:ahLst/>
            <a:cxnLst/>
            <a:rect l="l" t="t" r="r" b="b"/>
            <a:pathLst>
              <a:path w="334010" h="341629">
                <a:moveTo>
                  <a:pt x="166878" y="0"/>
                </a:moveTo>
                <a:lnTo>
                  <a:pt x="101905" y="4478"/>
                </a:lnTo>
                <a:lnTo>
                  <a:pt x="48863" y="16684"/>
                </a:lnTo>
                <a:lnTo>
                  <a:pt x="13108" y="34772"/>
                </a:lnTo>
                <a:lnTo>
                  <a:pt x="0" y="56896"/>
                </a:lnTo>
                <a:lnTo>
                  <a:pt x="0" y="284480"/>
                </a:lnTo>
                <a:lnTo>
                  <a:pt x="13108" y="306603"/>
                </a:lnTo>
                <a:lnTo>
                  <a:pt x="48863" y="324691"/>
                </a:lnTo>
                <a:lnTo>
                  <a:pt x="101905" y="336897"/>
                </a:lnTo>
                <a:lnTo>
                  <a:pt x="166878" y="341375"/>
                </a:lnTo>
                <a:lnTo>
                  <a:pt x="231850" y="336897"/>
                </a:lnTo>
                <a:lnTo>
                  <a:pt x="284892" y="324691"/>
                </a:lnTo>
                <a:lnTo>
                  <a:pt x="320647" y="306603"/>
                </a:lnTo>
                <a:lnTo>
                  <a:pt x="333756" y="284480"/>
                </a:lnTo>
                <a:lnTo>
                  <a:pt x="333756" y="56896"/>
                </a:lnTo>
                <a:lnTo>
                  <a:pt x="320647" y="34772"/>
                </a:lnTo>
                <a:lnTo>
                  <a:pt x="284892" y="16684"/>
                </a:lnTo>
                <a:lnTo>
                  <a:pt x="231850" y="4478"/>
                </a:lnTo>
                <a:lnTo>
                  <a:pt x="166878" y="0"/>
                </a:lnTo>
                <a:close/>
              </a:path>
            </a:pathLst>
          </a:custGeom>
          <a:solidFill>
            <a:srgbClr val="C00000"/>
          </a:solidFill>
        </p:spPr>
        <p:txBody>
          <a:bodyPr wrap="square" lIns="0" tIns="0" rIns="0" bIns="0" rtlCol="0"/>
          <a:lstStyle/>
          <a:p>
            <a:endParaRPr/>
          </a:p>
        </p:txBody>
      </p:sp>
      <p:sp>
        <p:nvSpPr>
          <p:cNvPr id="69" name="object 69"/>
          <p:cNvSpPr/>
          <p:nvPr/>
        </p:nvSpPr>
        <p:spPr>
          <a:xfrm>
            <a:off x="2676144" y="4513071"/>
            <a:ext cx="334010" cy="57150"/>
          </a:xfrm>
          <a:custGeom>
            <a:avLst/>
            <a:gdLst/>
            <a:ahLst/>
            <a:cxnLst/>
            <a:rect l="l" t="t" r="r" b="b"/>
            <a:pathLst>
              <a:path w="334010" h="57150">
                <a:moveTo>
                  <a:pt x="333756" y="0"/>
                </a:moveTo>
                <a:lnTo>
                  <a:pt x="320647" y="22123"/>
                </a:lnTo>
                <a:lnTo>
                  <a:pt x="284892" y="40211"/>
                </a:lnTo>
                <a:lnTo>
                  <a:pt x="231850" y="52417"/>
                </a:lnTo>
                <a:lnTo>
                  <a:pt x="166878" y="56895"/>
                </a:lnTo>
                <a:lnTo>
                  <a:pt x="101905" y="52417"/>
                </a:lnTo>
                <a:lnTo>
                  <a:pt x="48863" y="40211"/>
                </a:lnTo>
                <a:lnTo>
                  <a:pt x="13108" y="22123"/>
                </a:lnTo>
                <a:lnTo>
                  <a:pt x="0" y="0"/>
                </a:lnTo>
              </a:path>
            </a:pathLst>
          </a:custGeom>
          <a:ln w="15240">
            <a:solidFill>
              <a:srgbClr val="FFFFFF"/>
            </a:solidFill>
          </a:ln>
        </p:spPr>
        <p:txBody>
          <a:bodyPr wrap="square" lIns="0" tIns="0" rIns="0" bIns="0" rtlCol="0"/>
          <a:lstStyle/>
          <a:p>
            <a:endParaRPr/>
          </a:p>
        </p:txBody>
      </p:sp>
      <p:sp>
        <p:nvSpPr>
          <p:cNvPr id="70" name="object 70"/>
          <p:cNvSpPr/>
          <p:nvPr/>
        </p:nvSpPr>
        <p:spPr>
          <a:xfrm>
            <a:off x="2676144" y="4456176"/>
            <a:ext cx="334010" cy="341630"/>
          </a:xfrm>
          <a:custGeom>
            <a:avLst/>
            <a:gdLst/>
            <a:ahLst/>
            <a:cxnLst/>
            <a:rect l="l" t="t" r="r" b="b"/>
            <a:pathLst>
              <a:path w="334010" h="341629">
                <a:moveTo>
                  <a:pt x="0" y="56896"/>
                </a:moveTo>
                <a:lnTo>
                  <a:pt x="13108" y="34772"/>
                </a:lnTo>
                <a:lnTo>
                  <a:pt x="48863" y="16684"/>
                </a:lnTo>
                <a:lnTo>
                  <a:pt x="101905" y="4478"/>
                </a:lnTo>
                <a:lnTo>
                  <a:pt x="166878" y="0"/>
                </a:lnTo>
                <a:lnTo>
                  <a:pt x="231850" y="4478"/>
                </a:lnTo>
                <a:lnTo>
                  <a:pt x="284892" y="16684"/>
                </a:lnTo>
                <a:lnTo>
                  <a:pt x="320647" y="34772"/>
                </a:lnTo>
                <a:lnTo>
                  <a:pt x="333756" y="56896"/>
                </a:lnTo>
                <a:lnTo>
                  <a:pt x="333756" y="284480"/>
                </a:lnTo>
                <a:lnTo>
                  <a:pt x="320647" y="306603"/>
                </a:lnTo>
                <a:lnTo>
                  <a:pt x="284892" y="324691"/>
                </a:lnTo>
                <a:lnTo>
                  <a:pt x="231850" y="336897"/>
                </a:lnTo>
                <a:lnTo>
                  <a:pt x="166878" y="341375"/>
                </a:lnTo>
                <a:lnTo>
                  <a:pt x="101905" y="336897"/>
                </a:lnTo>
                <a:lnTo>
                  <a:pt x="48863" y="324691"/>
                </a:lnTo>
                <a:lnTo>
                  <a:pt x="13108" y="306603"/>
                </a:lnTo>
                <a:lnTo>
                  <a:pt x="0" y="284480"/>
                </a:lnTo>
                <a:lnTo>
                  <a:pt x="0" y="56896"/>
                </a:lnTo>
                <a:close/>
              </a:path>
            </a:pathLst>
          </a:custGeom>
          <a:ln w="15240">
            <a:solidFill>
              <a:srgbClr val="FFFFFF"/>
            </a:solidFill>
          </a:ln>
        </p:spPr>
        <p:txBody>
          <a:bodyPr wrap="square" lIns="0" tIns="0" rIns="0" bIns="0" rtlCol="0"/>
          <a:lstStyle/>
          <a:p>
            <a:endParaRPr/>
          </a:p>
        </p:txBody>
      </p:sp>
      <p:sp>
        <p:nvSpPr>
          <p:cNvPr id="71" name="object 71"/>
          <p:cNvSpPr/>
          <p:nvPr/>
        </p:nvSpPr>
        <p:spPr>
          <a:xfrm>
            <a:off x="9313164" y="4652771"/>
            <a:ext cx="946785" cy="460375"/>
          </a:xfrm>
          <a:custGeom>
            <a:avLst/>
            <a:gdLst/>
            <a:ahLst/>
            <a:cxnLst/>
            <a:rect l="l" t="t" r="r" b="b"/>
            <a:pathLst>
              <a:path w="946784" h="460375">
                <a:moveTo>
                  <a:pt x="0" y="460247"/>
                </a:moveTo>
                <a:lnTo>
                  <a:pt x="946403" y="460247"/>
                </a:lnTo>
                <a:lnTo>
                  <a:pt x="946403" y="0"/>
                </a:lnTo>
                <a:lnTo>
                  <a:pt x="0" y="0"/>
                </a:lnTo>
                <a:lnTo>
                  <a:pt x="0" y="460247"/>
                </a:lnTo>
                <a:close/>
              </a:path>
            </a:pathLst>
          </a:custGeom>
          <a:solidFill>
            <a:srgbClr val="00AF50"/>
          </a:solidFill>
        </p:spPr>
        <p:txBody>
          <a:bodyPr wrap="square" lIns="0" tIns="0" rIns="0" bIns="0" rtlCol="0"/>
          <a:lstStyle/>
          <a:p>
            <a:endParaRPr/>
          </a:p>
        </p:txBody>
      </p:sp>
      <p:sp>
        <p:nvSpPr>
          <p:cNvPr id="72" name="object 72"/>
          <p:cNvSpPr/>
          <p:nvPr/>
        </p:nvSpPr>
        <p:spPr>
          <a:xfrm>
            <a:off x="9293859" y="5140959"/>
            <a:ext cx="68580" cy="25400"/>
          </a:xfrm>
          <a:custGeom>
            <a:avLst/>
            <a:gdLst/>
            <a:ahLst/>
            <a:cxnLst/>
            <a:rect l="l" t="t" r="r" b="b"/>
            <a:pathLst>
              <a:path w="68579" h="25400">
                <a:moveTo>
                  <a:pt x="0" y="25400"/>
                </a:moveTo>
                <a:lnTo>
                  <a:pt x="68072" y="25400"/>
                </a:lnTo>
                <a:lnTo>
                  <a:pt x="68072" y="0"/>
                </a:lnTo>
                <a:lnTo>
                  <a:pt x="0" y="0"/>
                </a:lnTo>
                <a:lnTo>
                  <a:pt x="0" y="25400"/>
                </a:lnTo>
                <a:close/>
              </a:path>
            </a:pathLst>
          </a:custGeom>
          <a:solidFill>
            <a:srgbClr val="00AF50"/>
          </a:solidFill>
        </p:spPr>
        <p:txBody>
          <a:bodyPr wrap="square" lIns="0" tIns="0" rIns="0" bIns="0" rtlCol="0"/>
          <a:lstStyle/>
          <a:p>
            <a:endParaRPr/>
          </a:p>
        </p:txBody>
      </p:sp>
      <p:sp>
        <p:nvSpPr>
          <p:cNvPr id="73" name="object 73"/>
          <p:cNvSpPr/>
          <p:nvPr/>
        </p:nvSpPr>
        <p:spPr>
          <a:xfrm>
            <a:off x="9278111" y="5123179"/>
            <a:ext cx="83820" cy="17780"/>
          </a:xfrm>
          <a:custGeom>
            <a:avLst/>
            <a:gdLst/>
            <a:ahLst/>
            <a:cxnLst/>
            <a:rect l="l" t="t" r="r" b="b"/>
            <a:pathLst>
              <a:path w="83820" h="17779">
                <a:moveTo>
                  <a:pt x="0" y="17780"/>
                </a:moveTo>
                <a:lnTo>
                  <a:pt x="83820" y="17780"/>
                </a:lnTo>
                <a:lnTo>
                  <a:pt x="83820" y="0"/>
                </a:lnTo>
                <a:lnTo>
                  <a:pt x="0" y="0"/>
                </a:lnTo>
                <a:lnTo>
                  <a:pt x="0" y="17780"/>
                </a:lnTo>
                <a:close/>
              </a:path>
            </a:pathLst>
          </a:custGeom>
          <a:solidFill>
            <a:srgbClr val="00AF50"/>
          </a:solidFill>
        </p:spPr>
        <p:txBody>
          <a:bodyPr wrap="square" lIns="0" tIns="0" rIns="0" bIns="0" rtlCol="0"/>
          <a:lstStyle/>
          <a:p>
            <a:endParaRPr/>
          </a:p>
        </p:txBody>
      </p:sp>
      <p:sp>
        <p:nvSpPr>
          <p:cNvPr id="74" name="object 74"/>
          <p:cNvSpPr/>
          <p:nvPr/>
        </p:nvSpPr>
        <p:spPr>
          <a:xfrm>
            <a:off x="9289922" y="4641850"/>
            <a:ext cx="0" cy="481330"/>
          </a:xfrm>
          <a:custGeom>
            <a:avLst/>
            <a:gdLst/>
            <a:ahLst/>
            <a:cxnLst/>
            <a:rect l="l" t="t" r="r" b="b"/>
            <a:pathLst>
              <a:path h="481329">
                <a:moveTo>
                  <a:pt x="0" y="0"/>
                </a:moveTo>
                <a:lnTo>
                  <a:pt x="0" y="481330"/>
                </a:lnTo>
              </a:path>
            </a:pathLst>
          </a:custGeom>
          <a:ln w="23622">
            <a:solidFill>
              <a:srgbClr val="00AF50"/>
            </a:solidFill>
          </a:ln>
        </p:spPr>
        <p:txBody>
          <a:bodyPr wrap="square" lIns="0" tIns="0" rIns="0" bIns="0" rtlCol="0"/>
          <a:lstStyle/>
          <a:p>
            <a:endParaRPr/>
          </a:p>
        </p:txBody>
      </p:sp>
      <p:sp>
        <p:nvSpPr>
          <p:cNvPr id="75" name="object 75"/>
          <p:cNvSpPr/>
          <p:nvPr/>
        </p:nvSpPr>
        <p:spPr>
          <a:xfrm>
            <a:off x="9278111" y="4625340"/>
            <a:ext cx="83820" cy="16510"/>
          </a:xfrm>
          <a:custGeom>
            <a:avLst/>
            <a:gdLst/>
            <a:ahLst/>
            <a:cxnLst/>
            <a:rect l="l" t="t" r="r" b="b"/>
            <a:pathLst>
              <a:path w="83820" h="16510">
                <a:moveTo>
                  <a:pt x="0" y="16510"/>
                </a:moveTo>
                <a:lnTo>
                  <a:pt x="83820" y="16510"/>
                </a:lnTo>
                <a:lnTo>
                  <a:pt x="83820" y="0"/>
                </a:lnTo>
                <a:lnTo>
                  <a:pt x="0" y="0"/>
                </a:lnTo>
                <a:lnTo>
                  <a:pt x="0" y="16510"/>
                </a:lnTo>
                <a:close/>
              </a:path>
            </a:pathLst>
          </a:custGeom>
          <a:solidFill>
            <a:srgbClr val="00AF50"/>
          </a:solidFill>
        </p:spPr>
        <p:txBody>
          <a:bodyPr wrap="square" lIns="0" tIns="0" rIns="0" bIns="0" rtlCol="0"/>
          <a:lstStyle/>
          <a:p>
            <a:endParaRPr/>
          </a:p>
        </p:txBody>
      </p:sp>
      <p:sp>
        <p:nvSpPr>
          <p:cNvPr id="76" name="object 76"/>
          <p:cNvSpPr/>
          <p:nvPr/>
        </p:nvSpPr>
        <p:spPr>
          <a:xfrm>
            <a:off x="9293859" y="4599940"/>
            <a:ext cx="68580" cy="25400"/>
          </a:xfrm>
          <a:custGeom>
            <a:avLst/>
            <a:gdLst/>
            <a:ahLst/>
            <a:cxnLst/>
            <a:rect l="l" t="t" r="r" b="b"/>
            <a:pathLst>
              <a:path w="68579" h="25400">
                <a:moveTo>
                  <a:pt x="0" y="25400"/>
                </a:moveTo>
                <a:lnTo>
                  <a:pt x="68072" y="25400"/>
                </a:lnTo>
                <a:lnTo>
                  <a:pt x="68072" y="0"/>
                </a:lnTo>
                <a:lnTo>
                  <a:pt x="0" y="0"/>
                </a:lnTo>
                <a:lnTo>
                  <a:pt x="0" y="25400"/>
                </a:lnTo>
                <a:close/>
              </a:path>
            </a:pathLst>
          </a:custGeom>
          <a:solidFill>
            <a:srgbClr val="00AF50"/>
          </a:solidFill>
        </p:spPr>
        <p:txBody>
          <a:bodyPr wrap="square" lIns="0" tIns="0" rIns="0" bIns="0" rtlCol="0"/>
          <a:lstStyle/>
          <a:p>
            <a:endParaRPr/>
          </a:p>
        </p:txBody>
      </p:sp>
      <p:sp>
        <p:nvSpPr>
          <p:cNvPr id="77" name="object 77"/>
          <p:cNvSpPr/>
          <p:nvPr/>
        </p:nvSpPr>
        <p:spPr>
          <a:xfrm>
            <a:off x="10212323" y="5140959"/>
            <a:ext cx="68580" cy="25400"/>
          </a:xfrm>
          <a:custGeom>
            <a:avLst/>
            <a:gdLst/>
            <a:ahLst/>
            <a:cxnLst/>
            <a:rect l="l" t="t" r="r" b="b"/>
            <a:pathLst>
              <a:path w="68579" h="25400">
                <a:moveTo>
                  <a:pt x="0" y="25400"/>
                </a:moveTo>
                <a:lnTo>
                  <a:pt x="68072" y="25400"/>
                </a:lnTo>
                <a:lnTo>
                  <a:pt x="68072" y="0"/>
                </a:lnTo>
                <a:lnTo>
                  <a:pt x="0" y="0"/>
                </a:lnTo>
                <a:lnTo>
                  <a:pt x="0" y="25400"/>
                </a:lnTo>
                <a:close/>
              </a:path>
            </a:pathLst>
          </a:custGeom>
          <a:solidFill>
            <a:srgbClr val="00AF50"/>
          </a:solidFill>
        </p:spPr>
        <p:txBody>
          <a:bodyPr wrap="square" lIns="0" tIns="0" rIns="0" bIns="0" rtlCol="0"/>
          <a:lstStyle/>
          <a:p>
            <a:endParaRPr/>
          </a:p>
        </p:txBody>
      </p:sp>
      <p:sp>
        <p:nvSpPr>
          <p:cNvPr id="78" name="object 78"/>
          <p:cNvSpPr/>
          <p:nvPr/>
        </p:nvSpPr>
        <p:spPr>
          <a:xfrm>
            <a:off x="10212323" y="5123179"/>
            <a:ext cx="83820" cy="17780"/>
          </a:xfrm>
          <a:custGeom>
            <a:avLst/>
            <a:gdLst/>
            <a:ahLst/>
            <a:cxnLst/>
            <a:rect l="l" t="t" r="r" b="b"/>
            <a:pathLst>
              <a:path w="83820" h="17779">
                <a:moveTo>
                  <a:pt x="0" y="17780"/>
                </a:moveTo>
                <a:lnTo>
                  <a:pt x="83820" y="17780"/>
                </a:lnTo>
                <a:lnTo>
                  <a:pt x="83820" y="0"/>
                </a:lnTo>
                <a:lnTo>
                  <a:pt x="0" y="0"/>
                </a:lnTo>
                <a:lnTo>
                  <a:pt x="0" y="17780"/>
                </a:lnTo>
                <a:close/>
              </a:path>
            </a:pathLst>
          </a:custGeom>
          <a:solidFill>
            <a:srgbClr val="00AF50"/>
          </a:solidFill>
        </p:spPr>
        <p:txBody>
          <a:bodyPr wrap="square" lIns="0" tIns="0" rIns="0" bIns="0" rtlCol="0"/>
          <a:lstStyle/>
          <a:p>
            <a:endParaRPr/>
          </a:p>
        </p:txBody>
      </p:sp>
      <p:sp>
        <p:nvSpPr>
          <p:cNvPr id="79" name="object 79"/>
          <p:cNvSpPr/>
          <p:nvPr/>
        </p:nvSpPr>
        <p:spPr>
          <a:xfrm>
            <a:off x="10284332" y="4641850"/>
            <a:ext cx="0" cy="481330"/>
          </a:xfrm>
          <a:custGeom>
            <a:avLst/>
            <a:gdLst/>
            <a:ahLst/>
            <a:cxnLst/>
            <a:rect l="l" t="t" r="r" b="b"/>
            <a:pathLst>
              <a:path h="481329">
                <a:moveTo>
                  <a:pt x="0" y="0"/>
                </a:moveTo>
                <a:lnTo>
                  <a:pt x="0" y="481330"/>
                </a:lnTo>
              </a:path>
            </a:pathLst>
          </a:custGeom>
          <a:ln w="23622">
            <a:solidFill>
              <a:srgbClr val="00AF50"/>
            </a:solidFill>
          </a:ln>
        </p:spPr>
        <p:txBody>
          <a:bodyPr wrap="square" lIns="0" tIns="0" rIns="0" bIns="0" rtlCol="0"/>
          <a:lstStyle/>
          <a:p>
            <a:endParaRPr/>
          </a:p>
        </p:txBody>
      </p:sp>
      <p:sp>
        <p:nvSpPr>
          <p:cNvPr id="80" name="object 80"/>
          <p:cNvSpPr/>
          <p:nvPr/>
        </p:nvSpPr>
        <p:spPr>
          <a:xfrm>
            <a:off x="10212323" y="4625340"/>
            <a:ext cx="83820" cy="16510"/>
          </a:xfrm>
          <a:custGeom>
            <a:avLst/>
            <a:gdLst/>
            <a:ahLst/>
            <a:cxnLst/>
            <a:rect l="l" t="t" r="r" b="b"/>
            <a:pathLst>
              <a:path w="83820" h="16510">
                <a:moveTo>
                  <a:pt x="0" y="16510"/>
                </a:moveTo>
                <a:lnTo>
                  <a:pt x="83820" y="16510"/>
                </a:lnTo>
                <a:lnTo>
                  <a:pt x="83820" y="0"/>
                </a:lnTo>
                <a:lnTo>
                  <a:pt x="0" y="0"/>
                </a:lnTo>
                <a:lnTo>
                  <a:pt x="0" y="16510"/>
                </a:lnTo>
                <a:close/>
              </a:path>
            </a:pathLst>
          </a:custGeom>
          <a:solidFill>
            <a:srgbClr val="00AF50"/>
          </a:solidFill>
        </p:spPr>
        <p:txBody>
          <a:bodyPr wrap="square" lIns="0" tIns="0" rIns="0" bIns="0" rtlCol="0"/>
          <a:lstStyle/>
          <a:p>
            <a:endParaRPr/>
          </a:p>
        </p:txBody>
      </p:sp>
      <p:sp>
        <p:nvSpPr>
          <p:cNvPr id="81" name="object 81"/>
          <p:cNvSpPr/>
          <p:nvPr/>
        </p:nvSpPr>
        <p:spPr>
          <a:xfrm>
            <a:off x="10212323" y="4599940"/>
            <a:ext cx="68580" cy="25400"/>
          </a:xfrm>
          <a:custGeom>
            <a:avLst/>
            <a:gdLst/>
            <a:ahLst/>
            <a:cxnLst/>
            <a:rect l="l" t="t" r="r" b="b"/>
            <a:pathLst>
              <a:path w="68579" h="25400">
                <a:moveTo>
                  <a:pt x="0" y="25400"/>
                </a:moveTo>
                <a:lnTo>
                  <a:pt x="68072" y="25400"/>
                </a:lnTo>
                <a:lnTo>
                  <a:pt x="68072" y="0"/>
                </a:lnTo>
                <a:lnTo>
                  <a:pt x="0" y="0"/>
                </a:lnTo>
                <a:lnTo>
                  <a:pt x="0" y="25400"/>
                </a:lnTo>
                <a:close/>
              </a:path>
            </a:pathLst>
          </a:custGeom>
          <a:solidFill>
            <a:srgbClr val="00AF50"/>
          </a:solidFill>
        </p:spPr>
        <p:txBody>
          <a:bodyPr wrap="square" lIns="0" tIns="0" rIns="0" bIns="0" rtlCol="0"/>
          <a:lstStyle/>
          <a:p>
            <a:endParaRPr/>
          </a:p>
        </p:txBody>
      </p:sp>
      <p:sp>
        <p:nvSpPr>
          <p:cNvPr id="82" name="object 82"/>
          <p:cNvSpPr/>
          <p:nvPr/>
        </p:nvSpPr>
        <p:spPr>
          <a:xfrm>
            <a:off x="9637776" y="4712208"/>
            <a:ext cx="334010" cy="341630"/>
          </a:xfrm>
          <a:custGeom>
            <a:avLst/>
            <a:gdLst/>
            <a:ahLst/>
            <a:cxnLst/>
            <a:rect l="l" t="t" r="r" b="b"/>
            <a:pathLst>
              <a:path w="334009" h="341629">
                <a:moveTo>
                  <a:pt x="166877" y="0"/>
                </a:moveTo>
                <a:lnTo>
                  <a:pt x="101905" y="4478"/>
                </a:lnTo>
                <a:lnTo>
                  <a:pt x="48863" y="16684"/>
                </a:lnTo>
                <a:lnTo>
                  <a:pt x="13108" y="34772"/>
                </a:lnTo>
                <a:lnTo>
                  <a:pt x="0" y="56896"/>
                </a:lnTo>
                <a:lnTo>
                  <a:pt x="0" y="284480"/>
                </a:lnTo>
                <a:lnTo>
                  <a:pt x="13108" y="306603"/>
                </a:lnTo>
                <a:lnTo>
                  <a:pt x="48863" y="324691"/>
                </a:lnTo>
                <a:lnTo>
                  <a:pt x="101905" y="336897"/>
                </a:lnTo>
                <a:lnTo>
                  <a:pt x="166877" y="341376"/>
                </a:lnTo>
                <a:lnTo>
                  <a:pt x="231850" y="336897"/>
                </a:lnTo>
                <a:lnTo>
                  <a:pt x="284892" y="324691"/>
                </a:lnTo>
                <a:lnTo>
                  <a:pt x="320647" y="306603"/>
                </a:lnTo>
                <a:lnTo>
                  <a:pt x="333755" y="284480"/>
                </a:lnTo>
                <a:lnTo>
                  <a:pt x="333755" y="56896"/>
                </a:lnTo>
                <a:lnTo>
                  <a:pt x="320647" y="34772"/>
                </a:lnTo>
                <a:lnTo>
                  <a:pt x="284892" y="16684"/>
                </a:lnTo>
                <a:lnTo>
                  <a:pt x="231850" y="4478"/>
                </a:lnTo>
                <a:lnTo>
                  <a:pt x="166877" y="0"/>
                </a:lnTo>
                <a:close/>
              </a:path>
            </a:pathLst>
          </a:custGeom>
          <a:solidFill>
            <a:srgbClr val="00AF50"/>
          </a:solidFill>
        </p:spPr>
        <p:txBody>
          <a:bodyPr wrap="square" lIns="0" tIns="0" rIns="0" bIns="0" rtlCol="0"/>
          <a:lstStyle/>
          <a:p>
            <a:endParaRPr/>
          </a:p>
        </p:txBody>
      </p:sp>
      <p:sp>
        <p:nvSpPr>
          <p:cNvPr id="83" name="object 83"/>
          <p:cNvSpPr/>
          <p:nvPr/>
        </p:nvSpPr>
        <p:spPr>
          <a:xfrm>
            <a:off x="9637776" y="4769103"/>
            <a:ext cx="334010" cy="57150"/>
          </a:xfrm>
          <a:custGeom>
            <a:avLst/>
            <a:gdLst/>
            <a:ahLst/>
            <a:cxnLst/>
            <a:rect l="l" t="t" r="r" b="b"/>
            <a:pathLst>
              <a:path w="334009" h="57150">
                <a:moveTo>
                  <a:pt x="333755" y="0"/>
                </a:moveTo>
                <a:lnTo>
                  <a:pt x="320647" y="22123"/>
                </a:lnTo>
                <a:lnTo>
                  <a:pt x="284892" y="40211"/>
                </a:lnTo>
                <a:lnTo>
                  <a:pt x="231850" y="52417"/>
                </a:lnTo>
                <a:lnTo>
                  <a:pt x="166877" y="56896"/>
                </a:lnTo>
                <a:lnTo>
                  <a:pt x="101905" y="52417"/>
                </a:lnTo>
                <a:lnTo>
                  <a:pt x="48863" y="40211"/>
                </a:lnTo>
                <a:lnTo>
                  <a:pt x="13108" y="22123"/>
                </a:lnTo>
                <a:lnTo>
                  <a:pt x="0" y="0"/>
                </a:lnTo>
              </a:path>
            </a:pathLst>
          </a:custGeom>
          <a:ln w="15239">
            <a:solidFill>
              <a:srgbClr val="FFFFFF"/>
            </a:solidFill>
          </a:ln>
        </p:spPr>
        <p:txBody>
          <a:bodyPr wrap="square" lIns="0" tIns="0" rIns="0" bIns="0" rtlCol="0"/>
          <a:lstStyle/>
          <a:p>
            <a:endParaRPr/>
          </a:p>
        </p:txBody>
      </p:sp>
      <p:sp>
        <p:nvSpPr>
          <p:cNvPr id="84" name="object 84"/>
          <p:cNvSpPr/>
          <p:nvPr/>
        </p:nvSpPr>
        <p:spPr>
          <a:xfrm>
            <a:off x="9637776" y="4712208"/>
            <a:ext cx="334010" cy="341630"/>
          </a:xfrm>
          <a:custGeom>
            <a:avLst/>
            <a:gdLst/>
            <a:ahLst/>
            <a:cxnLst/>
            <a:rect l="l" t="t" r="r" b="b"/>
            <a:pathLst>
              <a:path w="334009" h="341629">
                <a:moveTo>
                  <a:pt x="0" y="56896"/>
                </a:moveTo>
                <a:lnTo>
                  <a:pt x="13108" y="34772"/>
                </a:lnTo>
                <a:lnTo>
                  <a:pt x="48863" y="16684"/>
                </a:lnTo>
                <a:lnTo>
                  <a:pt x="101905" y="4478"/>
                </a:lnTo>
                <a:lnTo>
                  <a:pt x="166877" y="0"/>
                </a:lnTo>
                <a:lnTo>
                  <a:pt x="231850" y="4478"/>
                </a:lnTo>
                <a:lnTo>
                  <a:pt x="284892" y="16684"/>
                </a:lnTo>
                <a:lnTo>
                  <a:pt x="320647" y="34772"/>
                </a:lnTo>
                <a:lnTo>
                  <a:pt x="333755" y="56896"/>
                </a:lnTo>
                <a:lnTo>
                  <a:pt x="333755" y="284480"/>
                </a:lnTo>
                <a:lnTo>
                  <a:pt x="320647" y="306603"/>
                </a:lnTo>
                <a:lnTo>
                  <a:pt x="284892" y="324691"/>
                </a:lnTo>
                <a:lnTo>
                  <a:pt x="231850" y="336897"/>
                </a:lnTo>
                <a:lnTo>
                  <a:pt x="166877" y="341376"/>
                </a:lnTo>
                <a:lnTo>
                  <a:pt x="101905" y="336897"/>
                </a:lnTo>
                <a:lnTo>
                  <a:pt x="48863" y="324691"/>
                </a:lnTo>
                <a:lnTo>
                  <a:pt x="13108" y="306603"/>
                </a:lnTo>
                <a:lnTo>
                  <a:pt x="0" y="284480"/>
                </a:lnTo>
                <a:lnTo>
                  <a:pt x="0" y="56896"/>
                </a:lnTo>
                <a:close/>
              </a:path>
            </a:pathLst>
          </a:custGeom>
          <a:ln w="15239">
            <a:solidFill>
              <a:srgbClr val="FFFFFF"/>
            </a:solidFill>
          </a:ln>
        </p:spPr>
        <p:txBody>
          <a:bodyPr wrap="square" lIns="0" tIns="0" rIns="0" bIns="0" rtlCol="0"/>
          <a:lstStyle/>
          <a:p>
            <a:endParaRPr/>
          </a:p>
        </p:txBody>
      </p:sp>
      <p:sp>
        <p:nvSpPr>
          <p:cNvPr id="85" name="object 85"/>
          <p:cNvSpPr/>
          <p:nvPr/>
        </p:nvSpPr>
        <p:spPr>
          <a:xfrm>
            <a:off x="8683625" y="4858130"/>
            <a:ext cx="603885" cy="76200"/>
          </a:xfrm>
          <a:custGeom>
            <a:avLst/>
            <a:gdLst/>
            <a:ahLst/>
            <a:cxnLst/>
            <a:rect l="l" t="t" r="r" b="b"/>
            <a:pathLst>
              <a:path w="603884" h="76200">
                <a:moveTo>
                  <a:pt x="527939" y="0"/>
                </a:moveTo>
                <a:lnTo>
                  <a:pt x="527463" y="31704"/>
                </a:lnTo>
                <a:lnTo>
                  <a:pt x="540130" y="31877"/>
                </a:lnTo>
                <a:lnTo>
                  <a:pt x="540003" y="44577"/>
                </a:lnTo>
                <a:lnTo>
                  <a:pt x="527270" y="44577"/>
                </a:lnTo>
                <a:lnTo>
                  <a:pt x="526796" y="76200"/>
                </a:lnTo>
                <a:lnTo>
                  <a:pt x="592316" y="44577"/>
                </a:lnTo>
                <a:lnTo>
                  <a:pt x="540003" y="44577"/>
                </a:lnTo>
                <a:lnTo>
                  <a:pt x="527272" y="44403"/>
                </a:lnTo>
                <a:lnTo>
                  <a:pt x="592676" y="44403"/>
                </a:lnTo>
                <a:lnTo>
                  <a:pt x="603630" y="39116"/>
                </a:lnTo>
                <a:lnTo>
                  <a:pt x="527939" y="0"/>
                </a:lnTo>
                <a:close/>
              </a:path>
              <a:path w="603884" h="76200">
                <a:moveTo>
                  <a:pt x="527463" y="31704"/>
                </a:moveTo>
                <a:lnTo>
                  <a:pt x="527272" y="44403"/>
                </a:lnTo>
                <a:lnTo>
                  <a:pt x="540003" y="44577"/>
                </a:lnTo>
                <a:lnTo>
                  <a:pt x="540130" y="31877"/>
                </a:lnTo>
                <a:lnTo>
                  <a:pt x="527463" y="31704"/>
                </a:lnTo>
                <a:close/>
              </a:path>
              <a:path w="603884" h="76200">
                <a:moveTo>
                  <a:pt x="253" y="24511"/>
                </a:moveTo>
                <a:lnTo>
                  <a:pt x="0" y="37211"/>
                </a:lnTo>
                <a:lnTo>
                  <a:pt x="527272" y="44403"/>
                </a:lnTo>
                <a:lnTo>
                  <a:pt x="527463" y="31704"/>
                </a:lnTo>
                <a:lnTo>
                  <a:pt x="253" y="24511"/>
                </a:lnTo>
                <a:close/>
              </a:path>
            </a:pathLst>
          </a:custGeom>
          <a:solidFill>
            <a:srgbClr val="000000"/>
          </a:solidFill>
        </p:spPr>
        <p:txBody>
          <a:bodyPr wrap="square" lIns="0" tIns="0" rIns="0" bIns="0" rtlCol="0"/>
          <a:lstStyle/>
          <a:p>
            <a:endParaRPr/>
          </a:p>
        </p:txBody>
      </p:sp>
      <p:sp>
        <p:nvSpPr>
          <p:cNvPr id="86" name="object 86"/>
          <p:cNvSpPr txBox="1"/>
          <p:nvPr/>
        </p:nvSpPr>
        <p:spPr>
          <a:xfrm>
            <a:off x="1636267" y="4535551"/>
            <a:ext cx="607060" cy="205104"/>
          </a:xfrm>
          <a:prstGeom prst="rect">
            <a:avLst/>
          </a:prstGeom>
        </p:spPr>
        <p:txBody>
          <a:bodyPr vert="horz" wrap="square" lIns="0" tIns="15875" rIns="0" bIns="0" rtlCol="0">
            <a:spAutoFit/>
          </a:bodyPr>
          <a:lstStyle/>
          <a:p>
            <a:pPr marL="12700">
              <a:lnSpc>
                <a:spcPct val="100000"/>
              </a:lnSpc>
              <a:spcBef>
                <a:spcPts val="125"/>
              </a:spcBef>
            </a:pPr>
            <a:r>
              <a:rPr sz="1150" b="0" spc="5" dirty="0">
                <a:solidFill>
                  <a:srgbClr val="505050"/>
                </a:solidFill>
                <a:latin typeface="Segoe UI Light"/>
                <a:cs typeface="Segoe UI Light"/>
              </a:rPr>
              <a:t>Database</a:t>
            </a:r>
            <a:endParaRPr sz="1150">
              <a:latin typeface="Segoe UI Light"/>
              <a:cs typeface="Segoe UI Light"/>
            </a:endParaRPr>
          </a:p>
        </p:txBody>
      </p:sp>
      <p:sp>
        <p:nvSpPr>
          <p:cNvPr id="87" name="object 87"/>
          <p:cNvSpPr/>
          <p:nvPr/>
        </p:nvSpPr>
        <p:spPr>
          <a:xfrm>
            <a:off x="886967" y="3703320"/>
            <a:ext cx="1362075" cy="76200"/>
          </a:xfrm>
          <a:custGeom>
            <a:avLst/>
            <a:gdLst/>
            <a:ahLst/>
            <a:cxnLst/>
            <a:rect l="l" t="t" r="r" b="b"/>
            <a:pathLst>
              <a:path w="1362075" h="76200">
                <a:moveTo>
                  <a:pt x="1285494" y="0"/>
                </a:moveTo>
                <a:lnTo>
                  <a:pt x="1285494" y="76199"/>
                </a:lnTo>
                <a:lnTo>
                  <a:pt x="1348994" y="44449"/>
                </a:lnTo>
                <a:lnTo>
                  <a:pt x="1298194" y="44449"/>
                </a:lnTo>
                <a:lnTo>
                  <a:pt x="1298194" y="31749"/>
                </a:lnTo>
                <a:lnTo>
                  <a:pt x="1348994" y="31749"/>
                </a:lnTo>
                <a:lnTo>
                  <a:pt x="1285494" y="0"/>
                </a:lnTo>
                <a:close/>
              </a:path>
              <a:path w="1362075" h="76200">
                <a:moveTo>
                  <a:pt x="1285494" y="31749"/>
                </a:moveTo>
                <a:lnTo>
                  <a:pt x="0" y="31749"/>
                </a:lnTo>
                <a:lnTo>
                  <a:pt x="0" y="44449"/>
                </a:lnTo>
                <a:lnTo>
                  <a:pt x="1285494" y="44449"/>
                </a:lnTo>
                <a:lnTo>
                  <a:pt x="1285494" y="31749"/>
                </a:lnTo>
                <a:close/>
              </a:path>
              <a:path w="1362075" h="76200">
                <a:moveTo>
                  <a:pt x="1348994" y="31749"/>
                </a:moveTo>
                <a:lnTo>
                  <a:pt x="1298194" y="31749"/>
                </a:lnTo>
                <a:lnTo>
                  <a:pt x="1298194" y="44449"/>
                </a:lnTo>
                <a:lnTo>
                  <a:pt x="1348994" y="44449"/>
                </a:lnTo>
                <a:lnTo>
                  <a:pt x="1361694" y="38099"/>
                </a:lnTo>
                <a:lnTo>
                  <a:pt x="1348994" y="31749"/>
                </a:lnTo>
                <a:close/>
              </a:path>
            </a:pathLst>
          </a:custGeom>
          <a:solidFill>
            <a:srgbClr val="000000"/>
          </a:solidFill>
        </p:spPr>
        <p:txBody>
          <a:bodyPr wrap="square" lIns="0" tIns="0" rIns="0" bIns="0" rtlCol="0"/>
          <a:lstStyle/>
          <a:p>
            <a:endParaRPr/>
          </a:p>
        </p:txBody>
      </p:sp>
      <p:sp>
        <p:nvSpPr>
          <p:cNvPr id="88" name="object 88"/>
          <p:cNvSpPr txBox="1"/>
          <p:nvPr/>
        </p:nvSpPr>
        <p:spPr>
          <a:xfrm>
            <a:off x="965403" y="1821941"/>
            <a:ext cx="522605" cy="323850"/>
          </a:xfrm>
          <a:prstGeom prst="rect">
            <a:avLst/>
          </a:prstGeom>
        </p:spPr>
        <p:txBody>
          <a:bodyPr vert="horz" wrap="square" lIns="0" tIns="13335" rIns="0" bIns="0" rtlCol="0">
            <a:spAutoFit/>
          </a:bodyPr>
          <a:lstStyle/>
          <a:p>
            <a:pPr marL="12700">
              <a:lnSpc>
                <a:spcPct val="100000"/>
              </a:lnSpc>
              <a:spcBef>
                <a:spcPts val="105"/>
              </a:spcBef>
            </a:pPr>
            <a:r>
              <a:rPr sz="1950" b="1" spc="5" dirty="0">
                <a:solidFill>
                  <a:srgbClr val="505050"/>
                </a:solidFill>
                <a:latin typeface="DengXian"/>
                <a:cs typeface="DengXian"/>
              </a:rPr>
              <a:t>后端</a:t>
            </a:r>
            <a:endParaRPr sz="1950">
              <a:latin typeface="DengXian"/>
              <a:cs typeface="DengXian"/>
            </a:endParaRPr>
          </a:p>
        </p:txBody>
      </p:sp>
      <p:sp>
        <p:nvSpPr>
          <p:cNvPr id="89" name="object 89"/>
          <p:cNvSpPr/>
          <p:nvPr/>
        </p:nvSpPr>
        <p:spPr>
          <a:xfrm>
            <a:off x="3121151" y="3702303"/>
            <a:ext cx="1779270" cy="76200"/>
          </a:xfrm>
          <a:custGeom>
            <a:avLst/>
            <a:gdLst/>
            <a:ahLst/>
            <a:cxnLst/>
            <a:rect l="l" t="t" r="r" b="b"/>
            <a:pathLst>
              <a:path w="1779270" h="76200">
                <a:moveTo>
                  <a:pt x="1703070" y="0"/>
                </a:moveTo>
                <a:lnTo>
                  <a:pt x="1702911" y="31678"/>
                </a:lnTo>
                <a:lnTo>
                  <a:pt x="1715643" y="31750"/>
                </a:lnTo>
                <a:lnTo>
                  <a:pt x="1715515" y="44450"/>
                </a:lnTo>
                <a:lnTo>
                  <a:pt x="1702847" y="44450"/>
                </a:lnTo>
                <a:lnTo>
                  <a:pt x="1702689" y="76200"/>
                </a:lnTo>
                <a:lnTo>
                  <a:pt x="1766937" y="44450"/>
                </a:lnTo>
                <a:lnTo>
                  <a:pt x="1715515" y="44450"/>
                </a:lnTo>
                <a:lnTo>
                  <a:pt x="1767081" y="44378"/>
                </a:lnTo>
                <a:lnTo>
                  <a:pt x="1779015" y="38481"/>
                </a:lnTo>
                <a:lnTo>
                  <a:pt x="1703070" y="0"/>
                </a:lnTo>
                <a:close/>
              </a:path>
              <a:path w="1779270" h="76200">
                <a:moveTo>
                  <a:pt x="1702911" y="31678"/>
                </a:moveTo>
                <a:lnTo>
                  <a:pt x="1702848" y="44378"/>
                </a:lnTo>
                <a:lnTo>
                  <a:pt x="1715515" y="44450"/>
                </a:lnTo>
                <a:lnTo>
                  <a:pt x="1715643" y="31750"/>
                </a:lnTo>
                <a:lnTo>
                  <a:pt x="1702911" y="31678"/>
                </a:lnTo>
                <a:close/>
              </a:path>
              <a:path w="1779270" h="76200">
                <a:moveTo>
                  <a:pt x="0" y="22098"/>
                </a:moveTo>
                <a:lnTo>
                  <a:pt x="0" y="34798"/>
                </a:lnTo>
                <a:lnTo>
                  <a:pt x="1702848" y="44378"/>
                </a:lnTo>
                <a:lnTo>
                  <a:pt x="1702911" y="31678"/>
                </a:lnTo>
                <a:lnTo>
                  <a:pt x="0" y="22098"/>
                </a:lnTo>
                <a:close/>
              </a:path>
            </a:pathLst>
          </a:custGeom>
          <a:solidFill>
            <a:srgbClr val="000000"/>
          </a:solidFill>
        </p:spPr>
        <p:txBody>
          <a:bodyPr wrap="square" lIns="0" tIns="0" rIns="0" bIns="0" rtlCol="0"/>
          <a:lstStyle/>
          <a:p>
            <a:endParaRPr/>
          </a:p>
        </p:txBody>
      </p:sp>
      <p:sp>
        <p:nvSpPr>
          <p:cNvPr id="90" name="object 90"/>
          <p:cNvSpPr txBox="1"/>
          <p:nvPr/>
        </p:nvSpPr>
        <p:spPr>
          <a:xfrm>
            <a:off x="3381247" y="3727196"/>
            <a:ext cx="137414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505050"/>
                </a:solidFill>
                <a:latin typeface="Segoe UI"/>
                <a:cs typeface="Segoe UI"/>
              </a:rPr>
              <a:t>UserUpdated</a:t>
            </a:r>
            <a:r>
              <a:rPr sz="1150" b="1" spc="-70" dirty="0">
                <a:solidFill>
                  <a:srgbClr val="505050"/>
                </a:solidFill>
                <a:latin typeface="Segoe UI"/>
                <a:cs typeface="Segoe UI"/>
              </a:rPr>
              <a:t> </a:t>
            </a:r>
            <a:r>
              <a:rPr sz="1150" b="1" spc="10" dirty="0">
                <a:solidFill>
                  <a:srgbClr val="505050"/>
                </a:solidFill>
                <a:latin typeface="Segoe UI"/>
                <a:cs typeface="Segoe UI"/>
              </a:rPr>
              <a:t>event</a:t>
            </a:r>
            <a:endParaRPr sz="1150">
              <a:latin typeface="Segoe UI"/>
              <a:cs typeface="Segoe UI"/>
            </a:endParaRPr>
          </a:p>
        </p:txBody>
      </p:sp>
      <p:sp>
        <p:nvSpPr>
          <p:cNvPr id="91" name="object 91"/>
          <p:cNvSpPr txBox="1"/>
          <p:nvPr/>
        </p:nvSpPr>
        <p:spPr>
          <a:xfrm>
            <a:off x="3492500" y="3907027"/>
            <a:ext cx="1152525"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505050"/>
                </a:solidFill>
                <a:latin typeface="Segoe UI"/>
                <a:cs typeface="Segoe UI"/>
              </a:rPr>
              <a:t>(Publish</a:t>
            </a:r>
            <a:r>
              <a:rPr sz="1150" b="1" spc="-35" dirty="0">
                <a:solidFill>
                  <a:srgbClr val="505050"/>
                </a:solidFill>
                <a:latin typeface="Segoe UI"/>
                <a:cs typeface="Segoe UI"/>
              </a:rPr>
              <a:t> </a:t>
            </a:r>
            <a:r>
              <a:rPr sz="1150" b="1" spc="5" dirty="0">
                <a:solidFill>
                  <a:srgbClr val="505050"/>
                </a:solidFill>
                <a:latin typeface="Segoe UI"/>
                <a:cs typeface="Segoe UI"/>
              </a:rPr>
              <a:t>Action)</a:t>
            </a:r>
            <a:endParaRPr sz="1150">
              <a:latin typeface="Segoe UI"/>
              <a:cs typeface="Segoe UI"/>
            </a:endParaRPr>
          </a:p>
        </p:txBody>
      </p:sp>
      <p:sp>
        <p:nvSpPr>
          <p:cNvPr id="92" name="object 92"/>
          <p:cNvSpPr/>
          <p:nvPr/>
        </p:nvSpPr>
        <p:spPr>
          <a:xfrm>
            <a:off x="4901184" y="3477767"/>
            <a:ext cx="131445" cy="525780"/>
          </a:xfrm>
          <a:custGeom>
            <a:avLst/>
            <a:gdLst/>
            <a:ahLst/>
            <a:cxnLst/>
            <a:rect l="l" t="t" r="r" b="b"/>
            <a:pathLst>
              <a:path w="131445" h="525779">
                <a:moveTo>
                  <a:pt x="65786" y="0"/>
                </a:moveTo>
                <a:lnTo>
                  <a:pt x="98895" y="35898"/>
                </a:lnTo>
                <a:lnTo>
                  <a:pt x="112188" y="77009"/>
                </a:lnTo>
                <a:lnTo>
                  <a:pt x="122465" y="130217"/>
                </a:lnTo>
                <a:lnTo>
                  <a:pt x="129094" y="193013"/>
                </a:lnTo>
                <a:lnTo>
                  <a:pt x="131444" y="262890"/>
                </a:lnTo>
                <a:lnTo>
                  <a:pt x="129094" y="332766"/>
                </a:lnTo>
                <a:lnTo>
                  <a:pt x="122465" y="395562"/>
                </a:lnTo>
                <a:lnTo>
                  <a:pt x="112188" y="448770"/>
                </a:lnTo>
                <a:lnTo>
                  <a:pt x="98895" y="489881"/>
                </a:lnTo>
                <a:lnTo>
                  <a:pt x="65786" y="525780"/>
                </a:lnTo>
                <a:lnTo>
                  <a:pt x="48301" y="516387"/>
                </a:lnTo>
                <a:lnTo>
                  <a:pt x="19272" y="448770"/>
                </a:lnTo>
                <a:lnTo>
                  <a:pt x="8984" y="395562"/>
                </a:lnTo>
                <a:lnTo>
                  <a:pt x="2350" y="332766"/>
                </a:lnTo>
                <a:lnTo>
                  <a:pt x="0" y="262890"/>
                </a:lnTo>
                <a:lnTo>
                  <a:pt x="2350" y="193013"/>
                </a:lnTo>
                <a:lnTo>
                  <a:pt x="8984" y="130217"/>
                </a:lnTo>
                <a:lnTo>
                  <a:pt x="19272" y="77009"/>
                </a:lnTo>
                <a:lnTo>
                  <a:pt x="32587" y="35898"/>
                </a:lnTo>
                <a:lnTo>
                  <a:pt x="65786" y="0"/>
                </a:lnTo>
                <a:close/>
              </a:path>
            </a:pathLst>
          </a:custGeom>
          <a:ln w="12192">
            <a:solidFill>
              <a:srgbClr val="000000"/>
            </a:solidFill>
          </a:ln>
        </p:spPr>
        <p:txBody>
          <a:bodyPr wrap="square" lIns="0" tIns="0" rIns="0" bIns="0" rtlCol="0"/>
          <a:lstStyle/>
          <a:p>
            <a:endParaRPr/>
          </a:p>
        </p:txBody>
      </p:sp>
      <p:sp>
        <p:nvSpPr>
          <p:cNvPr id="93" name="object 93"/>
          <p:cNvSpPr/>
          <p:nvPr/>
        </p:nvSpPr>
        <p:spPr>
          <a:xfrm>
            <a:off x="4966970" y="3477767"/>
            <a:ext cx="2519045" cy="525780"/>
          </a:xfrm>
          <a:custGeom>
            <a:avLst/>
            <a:gdLst/>
            <a:ahLst/>
            <a:cxnLst/>
            <a:rect l="l" t="t" r="r" b="b"/>
            <a:pathLst>
              <a:path w="2519045" h="525779">
                <a:moveTo>
                  <a:pt x="0" y="0"/>
                </a:moveTo>
                <a:lnTo>
                  <a:pt x="2453131" y="0"/>
                </a:lnTo>
                <a:lnTo>
                  <a:pt x="2470616" y="9392"/>
                </a:lnTo>
                <a:lnTo>
                  <a:pt x="2499645" y="77009"/>
                </a:lnTo>
                <a:lnTo>
                  <a:pt x="2509933" y="130217"/>
                </a:lnTo>
                <a:lnTo>
                  <a:pt x="2516567" y="193013"/>
                </a:lnTo>
                <a:lnTo>
                  <a:pt x="2518918" y="262890"/>
                </a:lnTo>
                <a:lnTo>
                  <a:pt x="2516567" y="332766"/>
                </a:lnTo>
                <a:lnTo>
                  <a:pt x="2509933" y="395562"/>
                </a:lnTo>
                <a:lnTo>
                  <a:pt x="2499645" y="448770"/>
                </a:lnTo>
                <a:lnTo>
                  <a:pt x="2486330" y="489881"/>
                </a:lnTo>
                <a:lnTo>
                  <a:pt x="2453131" y="525780"/>
                </a:lnTo>
                <a:lnTo>
                  <a:pt x="0" y="525780"/>
                </a:lnTo>
              </a:path>
            </a:pathLst>
          </a:custGeom>
          <a:ln w="12192">
            <a:solidFill>
              <a:srgbClr val="000000"/>
            </a:solidFill>
          </a:ln>
        </p:spPr>
        <p:txBody>
          <a:bodyPr wrap="square" lIns="0" tIns="0" rIns="0" bIns="0" rtlCol="0"/>
          <a:lstStyle/>
          <a:p>
            <a:endParaRPr/>
          </a:p>
        </p:txBody>
      </p:sp>
      <p:sp>
        <p:nvSpPr>
          <p:cNvPr id="94" name="object 94"/>
          <p:cNvSpPr/>
          <p:nvPr/>
        </p:nvSpPr>
        <p:spPr>
          <a:xfrm>
            <a:off x="3910584" y="3465576"/>
            <a:ext cx="289560" cy="225551"/>
          </a:xfrm>
          <a:prstGeom prst="rect">
            <a:avLst/>
          </a:prstGeom>
          <a:blipFill>
            <a:blip r:embed="rId3" cstate="print"/>
            <a:stretch>
              <a:fillRect/>
            </a:stretch>
          </a:blipFill>
        </p:spPr>
        <p:txBody>
          <a:bodyPr wrap="square" lIns="0" tIns="0" rIns="0" bIns="0" rtlCol="0"/>
          <a:lstStyle/>
          <a:p>
            <a:endParaRPr/>
          </a:p>
        </p:txBody>
      </p:sp>
      <p:sp>
        <p:nvSpPr>
          <p:cNvPr id="95" name="object 95"/>
          <p:cNvSpPr txBox="1"/>
          <p:nvPr/>
        </p:nvSpPr>
        <p:spPr>
          <a:xfrm>
            <a:off x="5067427" y="3461385"/>
            <a:ext cx="2345055" cy="504825"/>
          </a:xfrm>
          <a:prstGeom prst="rect">
            <a:avLst/>
          </a:prstGeom>
        </p:spPr>
        <p:txBody>
          <a:bodyPr vert="horz" wrap="square" lIns="0" tIns="12065" rIns="0" bIns="0" rtlCol="0">
            <a:spAutoFit/>
          </a:bodyPr>
          <a:lstStyle/>
          <a:p>
            <a:pPr marL="12700" marR="5080" indent="755650">
              <a:lnSpc>
                <a:spcPct val="101299"/>
              </a:lnSpc>
              <a:spcBef>
                <a:spcPts val="95"/>
              </a:spcBef>
            </a:pPr>
            <a:r>
              <a:rPr sz="1550" b="0" spc="5" dirty="0">
                <a:solidFill>
                  <a:srgbClr val="505050"/>
                </a:solidFill>
                <a:latin typeface="Segoe UI Light"/>
                <a:cs typeface="Segoe UI Light"/>
              </a:rPr>
              <a:t>Event </a:t>
            </a:r>
            <a:r>
              <a:rPr sz="1550" b="0" spc="10" dirty="0">
                <a:solidFill>
                  <a:srgbClr val="505050"/>
                </a:solidFill>
                <a:latin typeface="Segoe UI Light"/>
                <a:cs typeface="Segoe UI Light"/>
              </a:rPr>
              <a:t>Bus  </a:t>
            </a:r>
            <a:r>
              <a:rPr sz="1550" b="0" spc="5" dirty="0">
                <a:solidFill>
                  <a:srgbClr val="505050"/>
                </a:solidFill>
                <a:latin typeface="Segoe UI Light"/>
                <a:cs typeface="Segoe UI Light"/>
              </a:rPr>
              <a:t>(Publish/Subscribe</a:t>
            </a:r>
            <a:r>
              <a:rPr sz="1550" b="0" spc="-75" dirty="0">
                <a:solidFill>
                  <a:srgbClr val="505050"/>
                </a:solidFill>
                <a:latin typeface="Segoe UI Light"/>
                <a:cs typeface="Segoe UI Light"/>
              </a:rPr>
              <a:t> </a:t>
            </a:r>
            <a:r>
              <a:rPr sz="1550" b="0" spc="5" dirty="0">
                <a:solidFill>
                  <a:srgbClr val="505050"/>
                </a:solidFill>
                <a:latin typeface="Segoe UI Light"/>
                <a:cs typeface="Segoe UI Light"/>
              </a:rPr>
              <a:t>Channel)</a:t>
            </a:r>
            <a:endParaRPr sz="1550">
              <a:latin typeface="Segoe UI Light"/>
              <a:cs typeface="Segoe UI Light"/>
            </a:endParaRPr>
          </a:p>
        </p:txBody>
      </p:sp>
      <p:sp>
        <p:nvSpPr>
          <p:cNvPr id="96" name="object 96"/>
          <p:cNvSpPr/>
          <p:nvPr/>
        </p:nvSpPr>
        <p:spPr>
          <a:xfrm>
            <a:off x="7480934" y="3188207"/>
            <a:ext cx="450215" cy="557530"/>
          </a:xfrm>
          <a:custGeom>
            <a:avLst/>
            <a:gdLst/>
            <a:ahLst/>
            <a:cxnLst/>
            <a:rect l="l" t="t" r="r" b="b"/>
            <a:pathLst>
              <a:path w="450215" h="557529">
                <a:moveTo>
                  <a:pt x="397448" y="55322"/>
                </a:moveTo>
                <a:lnTo>
                  <a:pt x="0" y="549020"/>
                </a:lnTo>
                <a:lnTo>
                  <a:pt x="9906" y="557021"/>
                </a:lnTo>
                <a:lnTo>
                  <a:pt x="407367" y="63308"/>
                </a:lnTo>
                <a:lnTo>
                  <a:pt x="397448" y="55322"/>
                </a:lnTo>
                <a:close/>
              </a:path>
              <a:path w="450215" h="557529">
                <a:moveTo>
                  <a:pt x="440288" y="45465"/>
                </a:moveTo>
                <a:lnTo>
                  <a:pt x="405384" y="45465"/>
                </a:lnTo>
                <a:lnTo>
                  <a:pt x="415290" y="53466"/>
                </a:lnTo>
                <a:lnTo>
                  <a:pt x="407367" y="63308"/>
                </a:lnTo>
                <a:lnTo>
                  <a:pt x="432054" y="83184"/>
                </a:lnTo>
                <a:lnTo>
                  <a:pt x="440288" y="45465"/>
                </a:lnTo>
                <a:close/>
              </a:path>
              <a:path w="450215" h="557529">
                <a:moveTo>
                  <a:pt x="405384" y="45465"/>
                </a:moveTo>
                <a:lnTo>
                  <a:pt x="397448" y="55322"/>
                </a:lnTo>
                <a:lnTo>
                  <a:pt x="407367" y="63308"/>
                </a:lnTo>
                <a:lnTo>
                  <a:pt x="415290" y="53466"/>
                </a:lnTo>
                <a:lnTo>
                  <a:pt x="405384" y="45465"/>
                </a:lnTo>
                <a:close/>
              </a:path>
              <a:path w="450215" h="557529">
                <a:moveTo>
                  <a:pt x="450215" y="0"/>
                </a:moveTo>
                <a:lnTo>
                  <a:pt x="372745" y="35432"/>
                </a:lnTo>
                <a:lnTo>
                  <a:pt x="397448" y="55322"/>
                </a:lnTo>
                <a:lnTo>
                  <a:pt x="405384" y="45465"/>
                </a:lnTo>
                <a:lnTo>
                  <a:pt x="440288" y="45465"/>
                </a:lnTo>
                <a:lnTo>
                  <a:pt x="450215" y="0"/>
                </a:lnTo>
                <a:close/>
              </a:path>
            </a:pathLst>
          </a:custGeom>
          <a:solidFill>
            <a:srgbClr val="000000"/>
          </a:solidFill>
        </p:spPr>
        <p:txBody>
          <a:bodyPr wrap="square" lIns="0" tIns="0" rIns="0" bIns="0" rtlCol="0"/>
          <a:lstStyle/>
          <a:p>
            <a:endParaRPr/>
          </a:p>
        </p:txBody>
      </p:sp>
      <p:sp>
        <p:nvSpPr>
          <p:cNvPr id="97" name="object 97"/>
          <p:cNvSpPr/>
          <p:nvPr/>
        </p:nvSpPr>
        <p:spPr>
          <a:xfrm>
            <a:off x="7480807" y="3737609"/>
            <a:ext cx="450850" cy="605790"/>
          </a:xfrm>
          <a:custGeom>
            <a:avLst/>
            <a:gdLst/>
            <a:ahLst/>
            <a:cxnLst/>
            <a:rect l="l" t="t" r="r" b="b"/>
            <a:pathLst>
              <a:path w="450850" h="605789">
                <a:moveTo>
                  <a:pt x="399916" y="548279"/>
                </a:moveTo>
                <a:lnTo>
                  <a:pt x="374396" y="567182"/>
                </a:lnTo>
                <a:lnTo>
                  <a:pt x="450342" y="605789"/>
                </a:lnTo>
                <a:lnTo>
                  <a:pt x="442028" y="558419"/>
                </a:lnTo>
                <a:lnTo>
                  <a:pt x="407416" y="558419"/>
                </a:lnTo>
                <a:lnTo>
                  <a:pt x="399916" y="548279"/>
                </a:lnTo>
                <a:close/>
              </a:path>
              <a:path w="450850" h="605789">
                <a:moveTo>
                  <a:pt x="410142" y="540705"/>
                </a:moveTo>
                <a:lnTo>
                  <a:pt x="399916" y="548279"/>
                </a:lnTo>
                <a:lnTo>
                  <a:pt x="407416" y="558419"/>
                </a:lnTo>
                <a:lnTo>
                  <a:pt x="417702" y="550926"/>
                </a:lnTo>
                <a:lnTo>
                  <a:pt x="410142" y="540705"/>
                </a:lnTo>
                <a:close/>
              </a:path>
              <a:path w="450850" h="605789">
                <a:moveTo>
                  <a:pt x="435610" y="521842"/>
                </a:moveTo>
                <a:lnTo>
                  <a:pt x="410142" y="540705"/>
                </a:lnTo>
                <a:lnTo>
                  <a:pt x="417702" y="550926"/>
                </a:lnTo>
                <a:lnTo>
                  <a:pt x="407416" y="558419"/>
                </a:lnTo>
                <a:lnTo>
                  <a:pt x="442028" y="558419"/>
                </a:lnTo>
                <a:lnTo>
                  <a:pt x="435610" y="521842"/>
                </a:lnTo>
                <a:close/>
              </a:path>
              <a:path w="450850" h="605789">
                <a:moveTo>
                  <a:pt x="10160" y="0"/>
                </a:moveTo>
                <a:lnTo>
                  <a:pt x="0" y="7619"/>
                </a:lnTo>
                <a:lnTo>
                  <a:pt x="399916" y="548279"/>
                </a:lnTo>
                <a:lnTo>
                  <a:pt x="410142" y="540705"/>
                </a:lnTo>
                <a:lnTo>
                  <a:pt x="10160" y="0"/>
                </a:lnTo>
                <a:close/>
              </a:path>
            </a:pathLst>
          </a:custGeom>
          <a:solidFill>
            <a:srgbClr val="000000"/>
          </a:solidFill>
        </p:spPr>
        <p:txBody>
          <a:bodyPr wrap="square" lIns="0" tIns="0" rIns="0" bIns="0" rtlCol="0"/>
          <a:lstStyle/>
          <a:p>
            <a:endParaRPr/>
          </a:p>
        </p:txBody>
      </p:sp>
      <p:sp>
        <p:nvSpPr>
          <p:cNvPr id="98" name="object 98"/>
          <p:cNvSpPr txBox="1"/>
          <p:nvPr/>
        </p:nvSpPr>
        <p:spPr>
          <a:xfrm>
            <a:off x="1393952" y="3530853"/>
            <a:ext cx="852805" cy="384810"/>
          </a:xfrm>
          <a:prstGeom prst="rect">
            <a:avLst/>
          </a:prstGeom>
        </p:spPr>
        <p:txBody>
          <a:bodyPr vert="horz" wrap="square" lIns="0" tIns="11430" rIns="0" bIns="0" rtlCol="0">
            <a:spAutoFit/>
          </a:bodyPr>
          <a:lstStyle/>
          <a:p>
            <a:pPr marL="12700" marR="5080">
              <a:lnSpc>
                <a:spcPct val="102600"/>
              </a:lnSpc>
              <a:spcBef>
                <a:spcPts val="90"/>
              </a:spcBef>
            </a:pPr>
            <a:r>
              <a:rPr sz="1150" b="1" spc="10" dirty="0">
                <a:solidFill>
                  <a:srgbClr val="505050"/>
                </a:solidFill>
                <a:latin typeface="Segoe UI"/>
                <a:cs typeface="Segoe UI"/>
              </a:rPr>
              <a:t>U</a:t>
            </a:r>
            <a:r>
              <a:rPr sz="1150" b="1" spc="15" dirty="0">
                <a:solidFill>
                  <a:srgbClr val="505050"/>
                </a:solidFill>
                <a:latin typeface="Segoe UI"/>
                <a:cs typeface="Segoe UI"/>
              </a:rPr>
              <a:t>pd</a:t>
            </a:r>
            <a:r>
              <a:rPr sz="1150" b="1" spc="5" dirty="0">
                <a:solidFill>
                  <a:srgbClr val="505050"/>
                </a:solidFill>
                <a:latin typeface="Segoe UI"/>
                <a:cs typeface="Segoe UI"/>
              </a:rPr>
              <a:t>ateUser  </a:t>
            </a:r>
            <a:r>
              <a:rPr sz="1150" b="1" spc="15" dirty="0">
                <a:solidFill>
                  <a:srgbClr val="505050"/>
                </a:solidFill>
                <a:latin typeface="Segoe UI"/>
                <a:cs typeface="Segoe UI"/>
              </a:rPr>
              <a:t>command</a:t>
            </a:r>
            <a:endParaRPr sz="1150">
              <a:latin typeface="Segoe UI"/>
              <a:cs typeface="Segoe UI"/>
            </a:endParaRPr>
          </a:p>
        </p:txBody>
      </p:sp>
      <p:sp>
        <p:nvSpPr>
          <p:cNvPr id="99" name="object 99"/>
          <p:cNvSpPr/>
          <p:nvPr/>
        </p:nvSpPr>
        <p:spPr>
          <a:xfrm>
            <a:off x="7844028" y="3311652"/>
            <a:ext cx="288035" cy="227075"/>
          </a:xfrm>
          <a:prstGeom prst="rect">
            <a:avLst/>
          </a:prstGeom>
          <a:blipFill>
            <a:blip r:embed="rId3" cstate="print"/>
            <a:stretch>
              <a:fillRect/>
            </a:stretch>
          </a:blipFill>
        </p:spPr>
        <p:txBody>
          <a:bodyPr wrap="square" lIns="0" tIns="0" rIns="0" bIns="0" rtlCol="0"/>
          <a:lstStyle/>
          <a:p>
            <a:endParaRPr/>
          </a:p>
        </p:txBody>
      </p:sp>
      <p:sp>
        <p:nvSpPr>
          <p:cNvPr id="100" name="object 100"/>
          <p:cNvSpPr/>
          <p:nvPr/>
        </p:nvSpPr>
        <p:spPr>
          <a:xfrm>
            <a:off x="7840980" y="3942588"/>
            <a:ext cx="288035" cy="227075"/>
          </a:xfrm>
          <a:prstGeom prst="rect">
            <a:avLst/>
          </a:prstGeom>
          <a:blipFill>
            <a:blip r:embed="rId3" cstate="print"/>
            <a:stretch>
              <a:fillRect/>
            </a:stretch>
          </a:blipFill>
        </p:spPr>
        <p:txBody>
          <a:bodyPr wrap="square" lIns="0" tIns="0" rIns="0" bIns="0" rtlCol="0"/>
          <a:lstStyle/>
          <a:p>
            <a:endParaRPr/>
          </a:p>
        </p:txBody>
      </p:sp>
      <p:sp>
        <p:nvSpPr>
          <p:cNvPr id="101" name="object 101"/>
          <p:cNvSpPr txBox="1"/>
          <p:nvPr/>
        </p:nvSpPr>
        <p:spPr>
          <a:xfrm>
            <a:off x="8173339" y="3310585"/>
            <a:ext cx="233426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505050"/>
                </a:solidFill>
                <a:latin typeface="Segoe UI"/>
                <a:cs typeface="Segoe UI"/>
              </a:rPr>
              <a:t>UserUpdated event </a:t>
            </a:r>
            <a:r>
              <a:rPr sz="1150" spc="1155" dirty="0">
                <a:solidFill>
                  <a:srgbClr val="505050"/>
                </a:solidFill>
                <a:latin typeface="Wingdings"/>
                <a:cs typeface="Wingdings"/>
              </a:rPr>
              <a:t>→</a:t>
            </a:r>
            <a:r>
              <a:rPr sz="1150" spc="-5" dirty="0">
                <a:solidFill>
                  <a:srgbClr val="505050"/>
                </a:solidFill>
                <a:latin typeface="Times New Roman"/>
                <a:cs typeface="Times New Roman"/>
              </a:rPr>
              <a:t> </a:t>
            </a:r>
            <a:r>
              <a:rPr sz="1150" b="1" spc="10" dirty="0">
                <a:solidFill>
                  <a:srgbClr val="505050"/>
                </a:solidFill>
                <a:latin typeface="Segoe UI"/>
                <a:cs typeface="Segoe UI"/>
              </a:rPr>
              <a:t>Buyer </a:t>
            </a:r>
            <a:r>
              <a:rPr sz="1150" b="1" spc="-260" dirty="0">
                <a:solidFill>
                  <a:srgbClr val="505050"/>
                </a:solidFill>
                <a:latin typeface="Segoe UI"/>
                <a:cs typeface="Segoe UI"/>
              </a:rPr>
              <a:t>info</a:t>
            </a:r>
            <a:endParaRPr sz="1150">
              <a:latin typeface="Segoe UI"/>
              <a:cs typeface="Segoe UI"/>
            </a:endParaRPr>
          </a:p>
        </p:txBody>
      </p:sp>
      <p:sp>
        <p:nvSpPr>
          <p:cNvPr id="102" name="object 102"/>
          <p:cNvSpPr txBox="1"/>
          <p:nvPr/>
        </p:nvSpPr>
        <p:spPr>
          <a:xfrm>
            <a:off x="2231263" y="5547156"/>
            <a:ext cx="7640955" cy="294640"/>
          </a:xfrm>
          <a:prstGeom prst="rect">
            <a:avLst/>
          </a:prstGeom>
        </p:spPr>
        <p:txBody>
          <a:bodyPr vert="horz" wrap="square" lIns="0" tIns="14604" rIns="0" bIns="0" rtlCol="0">
            <a:spAutoFit/>
          </a:bodyPr>
          <a:lstStyle/>
          <a:p>
            <a:pPr marL="12700">
              <a:lnSpc>
                <a:spcPct val="100000"/>
              </a:lnSpc>
              <a:spcBef>
                <a:spcPts val="114"/>
              </a:spcBef>
            </a:pPr>
            <a:r>
              <a:rPr sz="1750" spc="10" dirty="0">
                <a:solidFill>
                  <a:srgbClr val="505050"/>
                </a:solidFill>
                <a:latin typeface="DengXian"/>
                <a:cs typeface="DengXian"/>
              </a:rPr>
              <a:t>基于事件驱动的异步通信的微服务间的数据一致性是通过最终一</a:t>
            </a:r>
            <a:r>
              <a:rPr sz="1750" dirty="0">
                <a:solidFill>
                  <a:srgbClr val="505050"/>
                </a:solidFill>
                <a:latin typeface="DengXian"/>
                <a:cs typeface="DengXian"/>
              </a:rPr>
              <a:t>致</a:t>
            </a:r>
            <a:r>
              <a:rPr sz="1750" spc="10" dirty="0">
                <a:solidFill>
                  <a:srgbClr val="505050"/>
                </a:solidFill>
                <a:latin typeface="DengXian"/>
                <a:cs typeface="DengXian"/>
              </a:rPr>
              <a:t>性来完成的</a:t>
            </a:r>
            <a:endParaRPr sz="1750">
              <a:latin typeface="DengXian"/>
              <a:cs typeface="DengXian"/>
            </a:endParaRPr>
          </a:p>
        </p:txBody>
      </p:sp>
      <p:sp>
        <p:nvSpPr>
          <p:cNvPr id="103" name="object 103"/>
          <p:cNvSpPr/>
          <p:nvPr/>
        </p:nvSpPr>
        <p:spPr>
          <a:xfrm>
            <a:off x="1642872" y="3214116"/>
            <a:ext cx="332740" cy="325120"/>
          </a:xfrm>
          <a:custGeom>
            <a:avLst/>
            <a:gdLst/>
            <a:ahLst/>
            <a:cxnLst/>
            <a:rect l="l" t="t" r="r" b="b"/>
            <a:pathLst>
              <a:path w="332739" h="325120">
                <a:moveTo>
                  <a:pt x="166115" y="0"/>
                </a:moveTo>
                <a:lnTo>
                  <a:pt x="121972" y="5796"/>
                </a:lnTo>
                <a:lnTo>
                  <a:pt x="82295" y="22154"/>
                </a:lnTo>
                <a:lnTo>
                  <a:pt x="48672" y="47529"/>
                </a:lnTo>
                <a:lnTo>
                  <a:pt x="22690" y="80376"/>
                </a:lnTo>
                <a:lnTo>
                  <a:pt x="5937" y="119150"/>
                </a:lnTo>
                <a:lnTo>
                  <a:pt x="0" y="162306"/>
                </a:lnTo>
                <a:lnTo>
                  <a:pt x="5937" y="205461"/>
                </a:lnTo>
                <a:lnTo>
                  <a:pt x="22690" y="244235"/>
                </a:lnTo>
                <a:lnTo>
                  <a:pt x="48672" y="277082"/>
                </a:lnTo>
                <a:lnTo>
                  <a:pt x="82296" y="302457"/>
                </a:lnTo>
                <a:lnTo>
                  <a:pt x="121972" y="318815"/>
                </a:lnTo>
                <a:lnTo>
                  <a:pt x="166115" y="324612"/>
                </a:lnTo>
                <a:lnTo>
                  <a:pt x="210259" y="318815"/>
                </a:lnTo>
                <a:lnTo>
                  <a:pt x="249935" y="302457"/>
                </a:lnTo>
                <a:lnTo>
                  <a:pt x="283559" y="277082"/>
                </a:lnTo>
                <a:lnTo>
                  <a:pt x="309541" y="244235"/>
                </a:lnTo>
                <a:lnTo>
                  <a:pt x="326294" y="205461"/>
                </a:lnTo>
                <a:lnTo>
                  <a:pt x="332231" y="162306"/>
                </a:lnTo>
                <a:lnTo>
                  <a:pt x="326294" y="119150"/>
                </a:lnTo>
                <a:lnTo>
                  <a:pt x="309541" y="80376"/>
                </a:lnTo>
                <a:lnTo>
                  <a:pt x="283559" y="47529"/>
                </a:lnTo>
                <a:lnTo>
                  <a:pt x="249935" y="22154"/>
                </a:lnTo>
                <a:lnTo>
                  <a:pt x="210259" y="5796"/>
                </a:lnTo>
                <a:lnTo>
                  <a:pt x="166115" y="0"/>
                </a:lnTo>
                <a:close/>
              </a:path>
            </a:pathLst>
          </a:custGeom>
          <a:solidFill>
            <a:srgbClr val="1D9A78"/>
          </a:solidFill>
        </p:spPr>
        <p:txBody>
          <a:bodyPr wrap="square" lIns="0" tIns="0" rIns="0" bIns="0" rtlCol="0"/>
          <a:lstStyle/>
          <a:p>
            <a:endParaRPr/>
          </a:p>
        </p:txBody>
      </p:sp>
      <p:sp>
        <p:nvSpPr>
          <p:cNvPr id="104" name="object 104"/>
          <p:cNvSpPr/>
          <p:nvPr/>
        </p:nvSpPr>
        <p:spPr>
          <a:xfrm>
            <a:off x="1771904" y="3307588"/>
            <a:ext cx="60451" cy="143001"/>
          </a:xfrm>
          <a:prstGeom prst="rect">
            <a:avLst/>
          </a:prstGeom>
          <a:blipFill>
            <a:blip r:embed="rId4" cstate="print"/>
            <a:stretch>
              <a:fillRect/>
            </a:stretch>
          </a:blipFill>
        </p:spPr>
        <p:txBody>
          <a:bodyPr wrap="square" lIns="0" tIns="0" rIns="0" bIns="0" rtlCol="0"/>
          <a:lstStyle/>
          <a:p>
            <a:endParaRPr/>
          </a:p>
        </p:txBody>
      </p:sp>
      <p:sp>
        <p:nvSpPr>
          <p:cNvPr id="105" name="object 105"/>
          <p:cNvSpPr/>
          <p:nvPr/>
        </p:nvSpPr>
        <p:spPr>
          <a:xfrm>
            <a:off x="3578352" y="3217164"/>
            <a:ext cx="332740" cy="326390"/>
          </a:xfrm>
          <a:custGeom>
            <a:avLst/>
            <a:gdLst/>
            <a:ahLst/>
            <a:cxnLst/>
            <a:rect l="l" t="t" r="r" b="b"/>
            <a:pathLst>
              <a:path w="332739" h="326389">
                <a:moveTo>
                  <a:pt x="166115" y="0"/>
                </a:moveTo>
                <a:lnTo>
                  <a:pt x="121972" y="5826"/>
                </a:lnTo>
                <a:lnTo>
                  <a:pt x="82295" y="22267"/>
                </a:lnTo>
                <a:lnTo>
                  <a:pt x="48672" y="47767"/>
                </a:lnTo>
                <a:lnTo>
                  <a:pt x="22690" y="80772"/>
                </a:lnTo>
                <a:lnTo>
                  <a:pt x="5937" y="119723"/>
                </a:lnTo>
                <a:lnTo>
                  <a:pt x="0" y="163068"/>
                </a:lnTo>
                <a:lnTo>
                  <a:pt x="5937" y="206412"/>
                </a:lnTo>
                <a:lnTo>
                  <a:pt x="22690" y="245363"/>
                </a:lnTo>
                <a:lnTo>
                  <a:pt x="48672" y="278368"/>
                </a:lnTo>
                <a:lnTo>
                  <a:pt x="82296" y="303868"/>
                </a:lnTo>
                <a:lnTo>
                  <a:pt x="121972" y="320309"/>
                </a:lnTo>
                <a:lnTo>
                  <a:pt x="166115" y="326136"/>
                </a:lnTo>
                <a:lnTo>
                  <a:pt x="210259" y="320309"/>
                </a:lnTo>
                <a:lnTo>
                  <a:pt x="249936" y="303868"/>
                </a:lnTo>
                <a:lnTo>
                  <a:pt x="283559" y="278368"/>
                </a:lnTo>
                <a:lnTo>
                  <a:pt x="309541" y="245363"/>
                </a:lnTo>
                <a:lnTo>
                  <a:pt x="326294" y="206412"/>
                </a:lnTo>
                <a:lnTo>
                  <a:pt x="332232" y="163068"/>
                </a:lnTo>
                <a:lnTo>
                  <a:pt x="326294" y="119723"/>
                </a:lnTo>
                <a:lnTo>
                  <a:pt x="309541" y="80772"/>
                </a:lnTo>
                <a:lnTo>
                  <a:pt x="283559" y="47767"/>
                </a:lnTo>
                <a:lnTo>
                  <a:pt x="249936" y="22267"/>
                </a:lnTo>
                <a:lnTo>
                  <a:pt x="210259" y="5826"/>
                </a:lnTo>
                <a:lnTo>
                  <a:pt x="166115" y="0"/>
                </a:lnTo>
                <a:close/>
              </a:path>
            </a:pathLst>
          </a:custGeom>
          <a:solidFill>
            <a:srgbClr val="1D9A78"/>
          </a:solidFill>
        </p:spPr>
        <p:txBody>
          <a:bodyPr wrap="square" lIns="0" tIns="0" rIns="0" bIns="0" rtlCol="0"/>
          <a:lstStyle/>
          <a:p>
            <a:endParaRPr/>
          </a:p>
        </p:txBody>
      </p:sp>
      <p:sp>
        <p:nvSpPr>
          <p:cNvPr id="106" name="object 106"/>
          <p:cNvSpPr/>
          <p:nvPr/>
        </p:nvSpPr>
        <p:spPr>
          <a:xfrm>
            <a:off x="3698494" y="3312033"/>
            <a:ext cx="89153" cy="144525"/>
          </a:xfrm>
          <a:prstGeom prst="rect">
            <a:avLst/>
          </a:prstGeom>
          <a:blipFill>
            <a:blip r:embed="rId5" cstate="print"/>
            <a:stretch>
              <a:fillRect/>
            </a:stretch>
          </a:blipFill>
        </p:spPr>
        <p:txBody>
          <a:bodyPr wrap="square" lIns="0" tIns="0" rIns="0" bIns="0" rtlCol="0"/>
          <a:lstStyle/>
          <a:p>
            <a:endParaRPr/>
          </a:p>
        </p:txBody>
      </p:sp>
      <p:sp>
        <p:nvSpPr>
          <p:cNvPr id="107" name="object 107"/>
          <p:cNvSpPr/>
          <p:nvPr/>
        </p:nvSpPr>
        <p:spPr>
          <a:xfrm>
            <a:off x="2479548" y="4026408"/>
            <a:ext cx="332740" cy="326390"/>
          </a:xfrm>
          <a:custGeom>
            <a:avLst/>
            <a:gdLst/>
            <a:ahLst/>
            <a:cxnLst/>
            <a:rect l="l" t="t" r="r" b="b"/>
            <a:pathLst>
              <a:path w="332739" h="326389">
                <a:moveTo>
                  <a:pt x="166115" y="0"/>
                </a:moveTo>
                <a:lnTo>
                  <a:pt x="121972" y="5826"/>
                </a:lnTo>
                <a:lnTo>
                  <a:pt x="82295" y="22267"/>
                </a:lnTo>
                <a:lnTo>
                  <a:pt x="48672" y="47767"/>
                </a:lnTo>
                <a:lnTo>
                  <a:pt x="22690" y="80772"/>
                </a:lnTo>
                <a:lnTo>
                  <a:pt x="5937" y="119723"/>
                </a:lnTo>
                <a:lnTo>
                  <a:pt x="0" y="163068"/>
                </a:lnTo>
                <a:lnTo>
                  <a:pt x="5937" y="206412"/>
                </a:lnTo>
                <a:lnTo>
                  <a:pt x="22690" y="245364"/>
                </a:lnTo>
                <a:lnTo>
                  <a:pt x="48672" y="278368"/>
                </a:lnTo>
                <a:lnTo>
                  <a:pt x="82295" y="303868"/>
                </a:lnTo>
                <a:lnTo>
                  <a:pt x="121972" y="320309"/>
                </a:lnTo>
                <a:lnTo>
                  <a:pt x="166115" y="326136"/>
                </a:lnTo>
                <a:lnTo>
                  <a:pt x="210259" y="320309"/>
                </a:lnTo>
                <a:lnTo>
                  <a:pt x="249935" y="303868"/>
                </a:lnTo>
                <a:lnTo>
                  <a:pt x="283559" y="278368"/>
                </a:lnTo>
                <a:lnTo>
                  <a:pt x="309541" y="245364"/>
                </a:lnTo>
                <a:lnTo>
                  <a:pt x="326294" y="206412"/>
                </a:lnTo>
                <a:lnTo>
                  <a:pt x="332231" y="163068"/>
                </a:lnTo>
                <a:lnTo>
                  <a:pt x="326294" y="119723"/>
                </a:lnTo>
                <a:lnTo>
                  <a:pt x="309541" y="80772"/>
                </a:lnTo>
                <a:lnTo>
                  <a:pt x="283559" y="47767"/>
                </a:lnTo>
                <a:lnTo>
                  <a:pt x="249936" y="22267"/>
                </a:lnTo>
                <a:lnTo>
                  <a:pt x="210259" y="5826"/>
                </a:lnTo>
                <a:lnTo>
                  <a:pt x="166115" y="0"/>
                </a:lnTo>
                <a:close/>
              </a:path>
            </a:pathLst>
          </a:custGeom>
          <a:solidFill>
            <a:srgbClr val="1D9A78"/>
          </a:solidFill>
        </p:spPr>
        <p:txBody>
          <a:bodyPr wrap="square" lIns="0" tIns="0" rIns="0" bIns="0" rtlCol="0"/>
          <a:lstStyle/>
          <a:p>
            <a:endParaRPr/>
          </a:p>
        </p:txBody>
      </p:sp>
      <p:sp>
        <p:nvSpPr>
          <p:cNvPr id="108" name="object 108"/>
          <p:cNvSpPr/>
          <p:nvPr/>
        </p:nvSpPr>
        <p:spPr>
          <a:xfrm>
            <a:off x="2595498" y="4121530"/>
            <a:ext cx="93218" cy="142112"/>
          </a:xfrm>
          <a:prstGeom prst="rect">
            <a:avLst/>
          </a:prstGeom>
          <a:blipFill>
            <a:blip r:embed="rId6" cstate="print"/>
            <a:stretch>
              <a:fillRect/>
            </a:stretch>
          </a:blipFill>
        </p:spPr>
        <p:txBody>
          <a:bodyPr wrap="square" lIns="0" tIns="0" rIns="0" bIns="0" rtlCol="0"/>
          <a:lstStyle/>
          <a:p>
            <a:endParaRPr/>
          </a:p>
        </p:txBody>
      </p:sp>
      <p:sp>
        <p:nvSpPr>
          <p:cNvPr id="109" name="object 109"/>
          <p:cNvSpPr/>
          <p:nvPr/>
        </p:nvSpPr>
        <p:spPr>
          <a:xfrm>
            <a:off x="7572756" y="3576828"/>
            <a:ext cx="334010" cy="326390"/>
          </a:xfrm>
          <a:custGeom>
            <a:avLst/>
            <a:gdLst/>
            <a:ahLst/>
            <a:cxnLst/>
            <a:rect l="l" t="t" r="r" b="b"/>
            <a:pathLst>
              <a:path w="334009" h="326389">
                <a:moveTo>
                  <a:pt x="166877" y="0"/>
                </a:moveTo>
                <a:lnTo>
                  <a:pt x="122502" y="5826"/>
                </a:lnTo>
                <a:lnTo>
                  <a:pt x="82634" y="22267"/>
                </a:lnTo>
                <a:lnTo>
                  <a:pt x="48863" y="47767"/>
                </a:lnTo>
                <a:lnTo>
                  <a:pt x="22775" y="80772"/>
                </a:lnTo>
                <a:lnTo>
                  <a:pt x="5958" y="119723"/>
                </a:lnTo>
                <a:lnTo>
                  <a:pt x="0" y="163068"/>
                </a:lnTo>
                <a:lnTo>
                  <a:pt x="5958" y="206412"/>
                </a:lnTo>
                <a:lnTo>
                  <a:pt x="22775" y="245364"/>
                </a:lnTo>
                <a:lnTo>
                  <a:pt x="48863" y="278368"/>
                </a:lnTo>
                <a:lnTo>
                  <a:pt x="82634" y="303868"/>
                </a:lnTo>
                <a:lnTo>
                  <a:pt x="122502" y="320309"/>
                </a:lnTo>
                <a:lnTo>
                  <a:pt x="166877" y="326136"/>
                </a:lnTo>
                <a:lnTo>
                  <a:pt x="211253" y="320309"/>
                </a:lnTo>
                <a:lnTo>
                  <a:pt x="251121" y="303868"/>
                </a:lnTo>
                <a:lnTo>
                  <a:pt x="284892" y="278368"/>
                </a:lnTo>
                <a:lnTo>
                  <a:pt x="310980" y="245364"/>
                </a:lnTo>
                <a:lnTo>
                  <a:pt x="327797" y="206412"/>
                </a:lnTo>
                <a:lnTo>
                  <a:pt x="333755" y="163068"/>
                </a:lnTo>
                <a:lnTo>
                  <a:pt x="327797" y="119723"/>
                </a:lnTo>
                <a:lnTo>
                  <a:pt x="310980" y="80772"/>
                </a:lnTo>
                <a:lnTo>
                  <a:pt x="284892" y="47767"/>
                </a:lnTo>
                <a:lnTo>
                  <a:pt x="251121" y="22267"/>
                </a:lnTo>
                <a:lnTo>
                  <a:pt x="211253" y="5826"/>
                </a:lnTo>
                <a:lnTo>
                  <a:pt x="166877" y="0"/>
                </a:lnTo>
                <a:close/>
              </a:path>
            </a:pathLst>
          </a:custGeom>
          <a:solidFill>
            <a:srgbClr val="1D9A78"/>
          </a:solidFill>
        </p:spPr>
        <p:txBody>
          <a:bodyPr wrap="square" lIns="0" tIns="0" rIns="0" bIns="0" rtlCol="0"/>
          <a:lstStyle/>
          <a:p>
            <a:endParaRPr/>
          </a:p>
        </p:txBody>
      </p:sp>
      <p:sp>
        <p:nvSpPr>
          <p:cNvPr id="110" name="object 110"/>
          <p:cNvSpPr/>
          <p:nvPr/>
        </p:nvSpPr>
        <p:spPr>
          <a:xfrm>
            <a:off x="7685405" y="3674109"/>
            <a:ext cx="105791" cy="139826"/>
          </a:xfrm>
          <a:prstGeom prst="rect">
            <a:avLst/>
          </a:prstGeom>
          <a:blipFill>
            <a:blip r:embed="rId7" cstate="print"/>
            <a:stretch>
              <a:fillRect/>
            </a:stretch>
          </a:blipFill>
        </p:spPr>
        <p:txBody>
          <a:bodyPr wrap="square" lIns="0" tIns="0" rIns="0" bIns="0" rtlCol="0"/>
          <a:lstStyle/>
          <a:p>
            <a:endParaRPr/>
          </a:p>
        </p:txBody>
      </p:sp>
      <p:sp>
        <p:nvSpPr>
          <p:cNvPr id="111" name="object 111"/>
          <p:cNvSpPr txBox="1"/>
          <p:nvPr/>
        </p:nvSpPr>
        <p:spPr>
          <a:xfrm>
            <a:off x="2887472" y="4101465"/>
            <a:ext cx="687705" cy="205104"/>
          </a:xfrm>
          <a:prstGeom prst="rect">
            <a:avLst/>
          </a:prstGeom>
        </p:spPr>
        <p:txBody>
          <a:bodyPr vert="horz" wrap="square" lIns="0" tIns="15875" rIns="0" bIns="0" rtlCol="0">
            <a:spAutoFit/>
          </a:bodyPr>
          <a:lstStyle/>
          <a:p>
            <a:pPr marL="12700">
              <a:lnSpc>
                <a:spcPct val="100000"/>
              </a:lnSpc>
              <a:spcBef>
                <a:spcPts val="125"/>
              </a:spcBef>
            </a:pPr>
            <a:r>
              <a:rPr sz="1150" b="0" spc="15" dirty="0">
                <a:solidFill>
                  <a:srgbClr val="505050"/>
                </a:solidFill>
                <a:latin typeface="Segoe UI Light"/>
                <a:cs typeface="Segoe UI Light"/>
              </a:rPr>
              <a:t>DB</a:t>
            </a:r>
            <a:r>
              <a:rPr sz="1150" b="0" spc="-60" dirty="0">
                <a:solidFill>
                  <a:srgbClr val="505050"/>
                </a:solidFill>
                <a:latin typeface="Segoe UI Light"/>
                <a:cs typeface="Segoe UI Light"/>
              </a:rPr>
              <a:t> </a:t>
            </a:r>
            <a:r>
              <a:rPr sz="1150" b="0" spc="5" dirty="0">
                <a:solidFill>
                  <a:srgbClr val="505050"/>
                </a:solidFill>
                <a:latin typeface="Segoe UI Light"/>
                <a:cs typeface="Segoe UI Light"/>
              </a:rPr>
              <a:t>update</a:t>
            </a:r>
            <a:endParaRPr sz="1150">
              <a:latin typeface="Segoe UI Light"/>
              <a:cs typeface="Segoe UI Light"/>
            </a:endParaRPr>
          </a:p>
        </p:txBody>
      </p:sp>
      <p:sp>
        <p:nvSpPr>
          <p:cNvPr id="112" name="object 112"/>
          <p:cNvSpPr/>
          <p:nvPr/>
        </p:nvSpPr>
        <p:spPr>
          <a:xfrm>
            <a:off x="4974335" y="4460747"/>
            <a:ext cx="2468880" cy="317500"/>
          </a:xfrm>
          <a:custGeom>
            <a:avLst/>
            <a:gdLst/>
            <a:ahLst/>
            <a:cxnLst/>
            <a:rect l="l" t="t" r="r" b="b"/>
            <a:pathLst>
              <a:path w="2468879" h="317500">
                <a:moveTo>
                  <a:pt x="0" y="316991"/>
                </a:moveTo>
                <a:lnTo>
                  <a:pt x="2468880" y="316991"/>
                </a:lnTo>
                <a:lnTo>
                  <a:pt x="2468880" y="0"/>
                </a:lnTo>
                <a:lnTo>
                  <a:pt x="0" y="0"/>
                </a:lnTo>
                <a:lnTo>
                  <a:pt x="0" y="316991"/>
                </a:lnTo>
                <a:close/>
              </a:path>
            </a:pathLst>
          </a:custGeom>
          <a:solidFill>
            <a:srgbClr val="4A4A4A"/>
          </a:solidFill>
        </p:spPr>
        <p:txBody>
          <a:bodyPr wrap="square" lIns="0" tIns="0" rIns="0" bIns="0" rtlCol="0"/>
          <a:lstStyle/>
          <a:p>
            <a:endParaRPr/>
          </a:p>
        </p:txBody>
      </p:sp>
      <p:sp>
        <p:nvSpPr>
          <p:cNvPr id="113" name="object 113"/>
          <p:cNvSpPr txBox="1"/>
          <p:nvPr/>
        </p:nvSpPr>
        <p:spPr>
          <a:xfrm>
            <a:off x="4972811" y="4072128"/>
            <a:ext cx="2467610" cy="327660"/>
          </a:xfrm>
          <a:prstGeom prst="rect">
            <a:avLst/>
          </a:prstGeom>
          <a:solidFill>
            <a:srgbClr val="7E7E7E"/>
          </a:solidFill>
        </p:spPr>
        <p:txBody>
          <a:bodyPr vert="horz" wrap="square" lIns="0" tIns="73025" rIns="0" bIns="0" rtlCol="0">
            <a:spAutoFit/>
          </a:bodyPr>
          <a:lstStyle/>
          <a:p>
            <a:pPr marL="99695">
              <a:lnSpc>
                <a:spcPct val="100000"/>
              </a:lnSpc>
              <a:spcBef>
                <a:spcPts val="575"/>
              </a:spcBef>
            </a:pPr>
            <a:r>
              <a:rPr sz="1150" b="1" spc="5" dirty="0">
                <a:solidFill>
                  <a:srgbClr val="FFFFFF"/>
                </a:solidFill>
                <a:latin typeface="Segoe UI"/>
                <a:cs typeface="Segoe UI"/>
              </a:rPr>
              <a:t>Event </a:t>
            </a:r>
            <a:r>
              <a:rPr sz="1150" b="1" spc="10" dirty="0">
                <a:solidFill>
                  <a:srgbClr val="FFFFFF"/>
                </a:solidFill>
                <a:latin typeface="Segoe UI"/>
                <a:cs typeface="Segoe UI"/>
              </a:rPr>
              <a:t>Bus</a:t>
            </a:r>
            <a:r>
              <a:rPr sz="1150" b="1" spc="5" dirty="0">
                <a:solidFill>
                  <a:srgbClr val="FFFFFF"/>
                </a:solidFill>
                <a:latin typeface="Segoe UI"/>
                <a:cs typeface="Segoe UI"/>
              </a:rPr>
              <a:t> Abstractions/Interface</a:t>
            </a:r>
            <a:endParaRPr sz="1150">
              <a:latin typeface="Segoe UI"/>
              <a:cs typeface="Segoe UI"/>
            </a:endParaRPr>
          </a:p>
        </p:txBody>
      </p:sp>
      <p:sp>
        <p:nvSpPr>
          <p:cNvPr id="114" name="object 114"/>
          <p:cNvSpPr txBox="1"/>
          <p:nvPr/>
        </p:nvSpPr>
        <p:spPr>
          <a:xfrm>
            <a:off x="8019247" y="3946652"/>
            <a:ext cx="3420110" cy="601345"/>
          </a:xfrm>
          <a:prstGeom prst="rect">
            <a:avLst/>
          </a:prstGeom>
        </p:spPr>
        <p:txBody>
          <a:bodyPr vert="horz" wrap="square" lIns="0" tIns="15875" rIns="0" bIns="0" rtlCol="0">
            <a:spAutoFit/>
          </a:bodyPr>
          <a:lstStyle/>
          <a:p>
            <a:pPr marL="166370">
              <a:lnSpc>
                <a:spcPct val="100000"/>
              </a:lnSpc>
              <a:spcBef>
                <a:spcPts val="125"/>
              </a:spcBef>
            </a:pPr>
            <a:r>
              <a:rPr sz="1150" b="1" spc="10" dirty="0">
                <a:solidFill>
                  <a:srgbClr val="505050"/>
                </a:solidFill>
                <a:latin typeface="Segoe UI"/>
                <a:cs typeface="Segoe UI"/>
              </a:rPr>
              <a:t>UserUpdated event </a:t>
            </a:r>
            <a:r>
              <a:rPr sz="1150" spc="1150" dirty="0">
                <a:solidFill>
                  <a:srgbClr val="505050"/>
                </a:solidFill>
                <a:latin typeface="Wingdings"/>
                <a:cs typeface="Wingdings"/>
              </a:rPr>
              <a:t>→</a:t>
            </a:r>
            <a:r>
              <a:rPr sz="1150" dirty="0">
                <a:solidFill>
                  <a:srgbClr val="505050"/>
                </a:solidFill>
                <a:latin typeface="Times New Roman"/>
                <a:cs typeface="Times New Roman"/>
              </a:rPr>
              <a:t> </a:t>
            </a:r>
            <a:r>
              <a:rPr sz="1150" b="1" spc="10" dirty="0">
                <a:solidFill>
                  <a:srgbClr val="505050"/>
                </a:solidFill>
                <a:latin typeface="Segoe UI"/>
                <a:cs typeface="Segoe UI"/>
              </a:rPr>
              <a:t>Buyer </a:t>
            </a:r>
            <a:r>
              <a:rPr sz="1150" b="1" spc="5" dirty="0">
                <a:solidFill>
                  <a:srgbClr val="505050"/>
                </a:solidFill>
                <a:latin typeface="Segoe UI"/>
                <a:cs typeface="Segoe UI"/>
              </a:rPr>
              <a:t>info</a:t>
            </a:r>
            <a:endParaRPr sz="1150">
              <a:latin typeface="Segoe UI"/>
              <a:cs typeface="Segoe UI"/>
            </a:endParaRPr>
          </a:p>
          <a:p>
            <a:pPr marL="12700">
              <a:lnSpc>
                <a:spcPts val="1290"/>
              </a:lnSpc>
              <a:spcBef>
                <a:spcPts val="60"/>
              </a:spcBef>
              <a:tabLst>
                <a:tab pos="3406140" algn="l"/>
              </a:tabLst>
            </a:pPr>
            <a:r>
              <a:rPr sz="1150" b="1" u="dash" spc="5" dirty="0">
                <a:solidFill>
                  <a:srgbClr val="FFFFFF"/>
                </a:solidFill>
                <a:uFill>
                  <a:solidFill>
                    <a:srgbClr val="404040"/>
                  </a:solidFill>
                </a:uFill>
                <a:latin typeface="Segoe UI"/>
                <a:cs typeface="Segoe UI"/>
              </a:rPr>
              <a:t> 	</a:t>
            </a:r>
            <a:endParaRPr sz="1150">
              <a:latin typeface="Segoe UI"/>
              <a:cs typeface="Segoe UI"/>
            </a:endParaRPr>
          </a:p>
          <a:p>
            <a:pPr marL="86995">
              <a:lnSpc>
                <a:spcPts val="1770"/>
              </a:lnSpc>
            </a:pPr>
            <a:r>
              <a:rPr sz="1550" b="1" spc="5" dirty="0">
                <a:solidFill>
                  <a:srgbClr val="505050"/>
                </a:solidFill>
                <a:latin typeface="Segoe UI"/>
                <a:cs typeface="Segoe UI"/>
              </a:rPr>
              <a:t>Ordering</a:t>
            </a:r>
            <a:r>
              <a:rPr sz="1550" b="1" spc="15" dirty="0">
                <a:solidFill>
                  <a:srgbClr val="505050"/>
                </a:solidFill>
                <a:latin typeface="Segoe UI"/>
                <a:cs typeface="Segoe UI"/>
              </a:rPr>
              <a:t> </a:t>
            </a:r>
            <a:r>
              <a:rPr sz="1550" b="1" spc="10" dirty="0">
                <a:solidFill>
                  <a:srgbClr val="505050"/>
                </a:solidFill>
                <a:latin typeface="Segoe UI"/>
                <a:cs typeface="Segoe UI"/>
              </a:rPr>
              <a:t>Microservice</a:t>
            </a:r>
            <a:endParaRPr sz="1550">
              <a:latin typeface="Segoe UI"/>
              <a:cs typeface="Segoe UI"/>
            </a:endParaRPr>
          </a:p>
        </p:txBody>
      </p:sp>
      <p:sp>
        <p:nvSpPr>
          <p:cNvPr id="115" name="object 115"/>
          <p:cNvSpPr/>
          <p:nvPr/>
        </p:nvSpPr>
        <p:spPr>
          <a:xfrm>
            <a:off x="4972811" y="4771644"/>
            <a:ext cx="788035" cy="655320"/>
          </a:xfrm>
          <a:custGeom>
            <a:avLst/>
            <a:gdLst/>
            <a:ahLst/>
            <a:cxnLst/>
            <a:rect l="l" t="t" r="r" b="b"/>
            <a:pathLst>
              <a:path w="788035" h="655320">
                <a:moveTo>
                  <a:pt x="0" y="655319"/>
                </a:moveTo>
                <a:lnTo>
                  <a:pt x="787908" y="655319"/>
                </a:lnTo>
                <a:lnTo>
                  <a:pt x="787908" y="0"/>
                </a:lnTo>
                <a:lnTo>
                  <a:pt x="0" y="0"/>
                </a:lnTo>
                <a:lnTo>
                  <a:pt x="0" y="655319"/>
                </a:lnTo>
                <a:close/>
              </a:path>
            </a:pathLst>
          </a:custGeom>
          <a:solidFill>
            <a:srgbClr val="4A4A4A"/>
          </a:solidFill>
        </p:spPr>
        <p:txBody>
          <a:bodyPr wrap="square" lIns="0" tIns="0" rIns="0" bIns="0" rtlCol="0"/>
          <a:lstStyle/>
          <a:p>
            <a:endParaRPr/>
          </a:p>
        </p:txBody>
      </p:sp>
      <p:sp>
        <p:nvSpPr>
          <p:cNvPr id="116" name="object 116"/>
          <p:cNvSpPr/>
          <p:nvPr/>
        </p:nvSpPr>
        <p:spPr>
          <a:xfrm>
            <a:off x="5820155" y="4770120"/>
            <a:ext cx="800100" cy="655320"/>
          </a:xfrm>
          <a:custGeom>
            <a:avLst/>
            <a:gdLst/>
            <a:ahLst/>
            <a:cxnLst/>
            <a:rect l="l" t="t" r="r" b="b"/>
            <a:pathLst>
              <a:path w="800100" h="655320">
                <a:moveTo>
                  <a:pt x="0" y="655319"/>
                </a:moveTo>
                <a:lnTo>
                  <a:pt x="800100" y="655319"/>
                </a:lnTo>
                <a:lnTo>
                  <a:pt x="800100" y="0"/>
                </a:lnTo>
                <a:lnTo>
                  <a:pt x="0" y="0"/>
                </a:lnTo>
                <a:lnTo>
                  <a:pt x="0" y="655319"/>
                </a:lnTo>
                <a:close/>
              </a:path>
            </a:pathLst>
          </a:custGeom>
          <a:solidFill>
            <a:srgbClr val="4A4A4A"/>
          </a:solidFill>
        </p:spPr>
        <p:txBody>
          <a:bodyPr wrap="square" lIns="0" tIns="0" rIns="0" bIns="0" rtlCol="0"/>
          <a:lstStyle/>
          <a:p>
            <a:endParaRPr/>
          </a:p>
        </p:txBody>
      </p:sp>
      <p:sp>
        <p:nvSpPr>
          <p:cNvPr id="117" name="object 117"/>
          <p:cNvSpPr/>
          <p:nvPr/>
        </p:nvSpPr>
        <p:spPr>
          <a:xfrm>
            <a:off x="6679692" y="4770120"/>
            <a:ext cx="763905" cy="655320"/>
          </a:xfrm>
          <a:custGeom>
            <a:avLst/>
            <a:gdLst/>
            <a:ahLst/>
            <a:cxnLst/>
            <a:rect l="l" t="t" r="r" b="b"/>
            <a:pathLst>
              <a:path w="763904" h="655320">
                <a:moveTo>
                  <a:pt x="0" y="655319"/>
                </a:moveTo>
                <a:lnTo>
                  <a:pt x="763524" y="655319"/>
                </a:lnTo>
                <a:lnTo>
                  <a:pt x="763524" y="0"/>
                </a:lnTo>
                <a:lnTo>
                  <a:pt x="0" y="0"/>
                </a:lnTo>
                <a:lnTo>
                  <a:pt x="0" y="655319"/>
                </a:lnTo>
                <a:close/>
              </a:path>
            </a:pathLst>
          </a:custGeom>
          <a:solidFill>
            <a:srgbClr val="4A4A4A"/>
          </a:solidFill>
        </p:spPr>
        <p:txBody>
          <a:bodyPr wrap="square" lIns="0" tIns="0" rIns="0" bIns="0" rtlCol="0"/>
          <a:lstStyle/>
          <a:p>
            <a:endParaRPr/>
          </a:p>
        </p:txBody>
      </p:sp>
      <p:sp>
        <p:nvSpPr>
          <p:cNvPr id="118" name="object 118"/>
          <p:cNvSpPr txBox="1"/>
          <p:nvPr/>
        </p:nvSpPr>
        <p:spPr>
          <a:xfrm>
            <a:off x="5046090" y="4988814"/>
            <a:ext cx="618490" cy="182880"/>
          </a:xfrm>
          <a:prstGeom prst="rect">
            <a:avLst/>
          </a:prstGeom>
        </p:spPr>
        <p:txBody>
          <a:bodyPr vert="horz" wrap="square" lIns="0" tIns="16510" rIns="0" bIns="0" rtlCol="0">
            <a:spAutoFit/>
          </a:bodyPr>
          <a:lstStyle/>
          <a:p>
            <a:pPr marL="12700">
              <a:lnSpc>
                <a:spcPct val="100000"/>
              </a:lnSpc>
              <a:spcBef>
                <a:spcPts val="130"/>
              </a:spcBef>
            </a:pPr>
            <a:r>
              <a:rPr sz="1000" spc="10" dirty="0">
                <a:solidFill>
                  <a:srgbClr val="FFFFFF"/>
                </a:solidFill>
                <a:latin typeface="Segoe UI"/>
                <a:cs typeface="Segoe UI"/>
              </a:rPr>
              <a:t>RabbitMQ</a:t>
            </a:r>
            <a:endParaRPr sz="1000">
              <a:latin typeface="Segoe UI"/>
              <a:cs typeface="Segoe UI"/>
            </a:endParaRPr>
          </a:p>
        </p:txBody>
      </p:sp>
      <p:sp>
        <p:nvSpPr>
          <p:cNvPr id="119" name="object 119"/>
          <p:cNvSpPr txBox="1"/>
          <p:nvPr/>
        </p:nvSpPr>
        <p:spPr>
          <a:xfrm>
            <a:off x="5989701" y="4834890"/>
            <a:ext cx="433705" cy="495300"/>
          </a:xfrm>
          <a:prstGeom prst="rect">
            <a:avLst/>
          </a:prstGeom>
        </p:spPr>
        <p:txBody>
          <a:bodyPr vert="horz" wrap="square" lIns="0" tIns="12700" rIns="0" bIns="0" rtlCol="0">
            <a:spAutoFit/>
          </a:bodyPr>
          <a:lstStyle/>
          <a:p>
            <a:pPr marL="12700" marR="5080" algn="ctr">
              <a:lnSpc>
                <a:spcPct val="102499"/>
              </a:lnSpc>
              <a:spcBef>
                <a:spcPts val="100"/>
              </a:spcBef>
            </a:pPr>
            <a:r>
              <a:rPr sz="1000" spc="10" dirty="0">
                <a:solidFill>
                  <a:srgbClr val="FFFFFF"/>
                </a:solidFill>
                <a:latin typeface="Segoe UI"/>
                <a:cs typeface="Segoe UI"/>
              </a:rPr>
              <a:t>Azure  Service  </a:t>
            </a:r>
            <a:r>
              <a:rPr sz="1000" spc="15" dirty="0">
                <a:solidFill>
                  <a:srgbClr val="FFFFFF"/>
                </a:solidFill>
                <a:latin typeface="Segoe UI"/>
                <a:cs typeface="Segoe UI"/>
              </a:rPr>
              <a:t>Bus</a:t>
            </a:r>
            <a:endParaRPr sz="1000">
              <a:latin typeface="Segoe UI"/>
              <a:cs typeface="Segoe UI"/>
            </a:endParaRPr>
          </a:p>
        </p:txBody>
      </p:sp>
      <p:sp>
        <p:nvSpPr>
          <p:cNvPr id="120" name="object 120"/>
          <p:cNvSpPr txBox="1"/>
          <p:nvPr/>
        </p:nvSpPr>
        <p:spPr>
          <a:xfrm>
            <a:off x="5260594" y="4425763"/>
            <a:ext cx="1999614" cy="527050"/>
          </a:xfrm>
          <a:prstGeom prst="rect">
            <a:avLst/>
          </a:prstGeom>
        </p:spPr>
        <p:txBody>
          <a:bodyPr vert="horz" wrap="square" lIns="0" tIns="103505" rIns="0" bIns="0" rtlCol="0">
            <a:spAutoFit/>
          </a:bodyPr>
          <a:lstStyle/>
          <a:p>
            <a:pPr marR="60325" algn="r">
              <a:lnSpc>
                <a:spcPct val="100000"/>
              </a:lnSpc>
              <a:spcBef>
                <a:spcPts val="815"/>
              </a:spcBef>
            </a:pPr>
            <a:r>
              <a:rPr sz="1150" b="1" spc="5" dirty="0">
                <a:solidFill>
                  <a:srgbClr val="FFFFFF"/>
                </a:solidFill>
                <a:latin typeface="Segoe UI"/>
                <a:cs typeface="Segoe UI"/>
              </a:rPr>
              <a:t>Event </a:t>
            </a:r>
            <a:r>
              <a:rPr sz="1150" b="1" spc="10" dirty="0">
                <a:solidFill>
                  <a:srgbClr val="FFFFFF"/>
                </a:solidFill>
                <a:latin typeface="Segoe UI"/>
                <a:cs typeface="Segoe UI"/>
              </a:rPr>
              <a:t>Bus</a:t>
            </a:r>
            <a:r>
              <a:rPr sz="1150" b="1" spc="-50" dirty="0">
                <a:solidFill>
                  <a:srgbClr val="FFFFFF"/>
                </a:solidFill>
                <a:latin typeface="Segoe UI"/>
                <a:cs typeface="Segoe UI"/>
              </a:rPr>
              <a:t> </a:t>
            </a:r>
            <a:r>
              <a:rPr sz="1150" b="1" spc="10" dirty="0">
                <a:solidFill>
                  <a:srgbClr val="FFFFFF"/>
                </a:solidFill>
                <a:latin typeface="Segoe UI"/>
                <a:cs typeface="Segoe UI"/>
              </a:rPr>
              <a:t>Implementations</a:t>
            </a:r>
            <a:endParaRPr sz="1150">
              <a:latin typeface="Segoe UI"/>
              <a:cs typeface="Segoe UI"/>
            </a:endParaRPr>
          </a:p>
          <a:p>
            <a:pPr marR="5080" algn="r">
              <a:lnSpc>
                <a:spcPct val="100000"/>
              </a:lnSpc>
              <a:spcBef>
                <a:spcPts val="645"/>
              </a:spcBef>
            </a:pPr>
            <a:r>
              <a:rPr sz="1000" spc="10" dirty="0">
                <a:solidFill>
                  <a:srgbClr val="FFFFFF"/>
                </a:solidFill>
                <a:latin typeface="Segoe UI"/>
                <a:cs typeface="Segoe UI"/>
              </a:rPr>
              <a:t>Other:</a:t>
            </a:r>
            <a:endParaRPr sz="1000">
              <a:latin typeface="Segoe UI"/>
              <a:cs typeface="Segoe UI"/>
            </a:endParaRPr>
          </a:p>
        </p:txBody>
      </p:sp>
      <p:sp>
        <p:nvSpPr>
          <p:cNvPr id="121" name="object 121"/>
          <p:cNvSpPr txBox="1"/>
          <p:nvPr/>
        </p:nvSpPr>
        <p:spPr>
          <a:xfrm>
            <a:off x="6700266" y="4925314"/>
            <a:ext cx="736600" cy="497205"/>
          </a:xfrm>
          <a:prstGeom prst="rect">
            <a:avLst/>
          </a:prstGeom>
        </p:spPr>
        <p:txBody>
          <a:bodyPr vert="horz" wrap="square" lIns="0" tIns="12065" rIns="0" bIns="0" rtlCol="0">
            <a:spAutoFit/>
          </a:bodyPr>
          <a:lstStyle/>
          <a:p>
            <a:pPr marL="12065" marR="5080" algn="ctr">
              <a:lnSpc>
                <a:spcPct val="103099"/>
              </a:lnSpc>
              <a:spcBef>
                <a:spcPts val="95"/>
              </a:spcBef>
            </a:pPr>
            <a:r>
              <a:rPr sz="1000" spc="15" dirty="0">
                <a:solidFill>
                  <a:srgbClr val="FFFFFF"/>
                </a:solidFill>
                <a:latin typeface="Segoe UI"/>
                <a:cs typeface="Segoe UI"/>
              </a:rPr>
              <a:t>N</a:t>
            </a:r>
            <a:r>
              <a:rPr sz="1000" spc="10" dirty="0">
                <a:solidFill>
                  <a:srgbClr val="FFFFFF"/>
                </a:solidFill>
                <a:latin typeface="Segoe UI"/>
                <a:cs typeface="Segoe UI"/>
              </a:rPr>
              <a:t>ServiceBus  MassTransit  etc.</a:t>
            </a:r>
            <a:endParaRPr sz="1000">
              <a:latin typeface="Segoe UI"/>
              <a:cs typeface="Segoe U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7004" y="496570"/>
            <a:ext cx="6271260" cy="467995"/>
          </a:xfrm>
          <a:prstGeom prst="rect">
            <a:avLst/>
          </a:prstGeom>
        </p:spPr>
        <p:txBody>
          <a:bodyPr vert="horz" wrap="square" lIns="0" tIns="13335" rIns="0" bIns="0" rtlCol="0">
            <a:spAutoFit/>
          </a:bodyPr>
          <a:lstStyle/>
          <a:p>
            <a:pPr marL="12700">
              <a:lnSpc>
                <a:spcPct val="100000"/>
              </a:lnSpc>
              <a:spcBef>
                <a:spcPts val="105"/>
              </a:spcBef>
            </a:pPr>
            <a:r>
              <a:rPr sz="2900" u="none" dirty="0"/>
              <a:t>基于事件驱动的微服务</a:t>
            </a:r>
            <a:r>
              <a:rPr sz="2900" u="none" spc="-185" dirty="0"/>
              <a:t> </a:t>
            </a:r>
            <a:r>
              <a:rPr sz="2900" u="none" spc="-5" dirty="0">
                <a:latin typeface="Calibri Light"/>
                <a:cs typeface="Calibri Light"/>
              </a:rPr>
              <a:t>--</a:t>
            </a:r>
            <a:r>
              <a:rPr sz="2900" u="none" spc="-15" dirty="0">
                <a:latin typeface="Calibri Light"/>
                <a:cs typeface="Calibri Light"/>
              </a:rPr>
              <a:t> </a:t>
            </a:r>
            <a:r>
              <a:rPr sz="2900" u="none" spc="-5" dirty="0">
                <a:latin typeface="Calibri Light"/>
                <a:cs typeface="Calibri Light"/>
              </a:rPr>
              <a:t>SignalR</a:t>
            </a:r>
            <a:r>
              <a:rPr sz="2900" u="none" dirty="0"/>
              <a:t>的应用</a:t>
            </a:r>
            <a:endParaRPr sz="2900">
              <a:latin typeface="Calibri Light"/>
              <a:cs typeface="Calibri Light"/>
            </a:endParaRPr>
          </a:p>
        </p:txBody>
      </p:sp>
      <p:sp>
        <p:nvSpPr>
          <p:cNvPr id="3" name="object 3"/>
          <p:cNvSpPr/>
          <p:nvPr/>
        </p:nvSpPr>
        <p:spPr>
          <a:xfrm>
            <a:off x="5283961" y="5721324"/>
            <a:ext cx="1044321" cy="12903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130800" y="5934684"/>
            <a:ext cx="1411985" cy="16794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181600" y="4981955"/>
            <a:ext cx="1175385" cy="579120"/>
          </a:xfrm>
          <a:custGeom>
            <a:avLst/>
            <a:gdLst/>
            <a:ahLst/>
            <a:cxnLst/>
            <a:rect l="l" t="t" r="r" b="b"/>
            <a:pathLst>
              <a:path w="1175385" h="579120">
                <a:moveTo>
                  <a:pt x="0" y="579120"/>
                </a:moveTo>
                <a:lnTo>
                  <a:pt x="1175003" y="579120"/>
                </a:lnTo>
                <a:lnTo>
                  <a:pt x="1175003" y="0"/>
                </a:lnTo>
                <a:lnTo>
                  <a:pt x="0" y="0"/>
                </a:lnTo>
                <a:lnTo>
                  <a:pt x="0" y="579120"/>
                </a:lnTo>
                <a:close/>
              </a:path>
            </a:pathLst>
          </a:custGeom>
          <a:solidFill>
            <a:srgbClr val="FFC000"/>
          </a:solidFill>
        </p:spPr>
        <p:txBody>
          <a:bodyPr wrap="square" lIns="0" tIns="0" rIns="0" bIns="0" rtlCol="0"/>
          <a:lstStyle/>
          <a:p>
            <a:endParaRPr/>
          </a:p>
        </p:txBody>
      </p:sp>
      <p:sp>
        <p:nvSpPr>
          <p:cNvPr id="6" name="object 6"/>
          <p:cNvSpPr/>
          <p:nvPr/>
        </p:nvSpPr>
        <p:spPr>
          <a:xfrm>
            <a:off x="5156961" y="5595620"/>
            <a:ext cx="84455" cy="33020"/>
          </a:xfrm>
          <a:custGeom>
            <a:avLst/>
            <a:gdLst/>
            <a:ahLst/>
            <a:cxnLst/>
            <a:rect l="l" t="t" r="r" b="b"/>
            <a:pathLst>
              <a:path w="84454" h="33020">
                <a:moveTo>
                  <a:pt x="0" y="33019"/>
                </a:moveTo>
                <a:lnTo>
                  <a:pt x="84074" y="33019"/>
                </a:lnTo>
                <a:lnTo>
                  <a:pt x="84074" y="0"/>
                </a:lnTo>
                <a:lnTo>
                  <a:pt x="0" y="0"/>
                </a:lnTo>
                <a:lnTo>
                  <a:pt x="0" y="33019"/>
                </a:lnTo>
                <a:close/>
              </a:path>
            </a:pathLst>
          </a:custGeom>
          <a:solidFill>
            <a:srgbClr val="FFC000"/>
          </a:solidFill>
        </p:spPr>
        <p:txBody>
          <a:bodyPr wrap="square" lIns="0" tIns="0" rIns="0" bIns="0" rtlCol="0"/>
          <a:lstStyle/>
          <a:p>
            <a:endParaRPr/>
          </a:p>
        </p:txBody>
      </p:sp>
      <p:sp>
        <p:nvSpPr>
          <p:cNvPr id="7" name="object 7"/>
          <p:cNvSpPr/>
          <p:nvPr/>
        </p:nvSpPr>
        <p:spPr>
          <a:xfrm>
            <a:off x="5137403" y="5584825"/>
            <a:ext cx="104139" cy="0"/>
          </a:xfrm>
          <a:custGeom>
            <a:avLst/>
            <a:gdLst/>
            <a:ahLst/>
            <a:cxnLst/>
            <a:rect l="l" t="t" r="r" b="b"/>
            <a:pathLst>
              <a:path w="104139">
                <a:moveTo>
                  <a:pt x="0" y="0"/>
                </a:moveTo>
                <a:lnTo>
                  <a:pt x="103632" y="0"/>
                </a:lnTo>
              </a:path>
            </a:pathLst>
          </a:custGeom>
          <a:ln w="21590">
            <a:solidFill>
              <a:srgbClr val="FFC000"/>
            </a:solidFill>
          </a:ln>
        </p:spPr>
        <p:txBody>
          <a:bodyPr wrap="square" lIns="0" tIns="0" rIns="0" bIns="0" rtlCol="0"/>
          <a:lstStyle/>
          <a:p>
            <a:endParaRPr/>
          </a:p>
        </p:txBody>
      </p:sp>
      <p:sp>
        <p:nvSpPr>
          <p:cNvPr id="8" name="object 8"/>
          <p:cNvSpPr/>
          <p:nvPr/>
        </p:nvSpPr>
        <p:spPr>
          <a:xfrm>
            <a:off x="5152072" y="4968240"/>
            <a:ext cx="0" cy="605790"/>
          </a:xfrm>
          <a:custGeom>
            <a:avLst/>
            <a:gdLst/>
            <a:ahLst/>
            <a:cxnLst/>
            <a:rect l="l" t="t" r="r" b="b"/>
            <a:pathLst>
              <a:path h="605789">
                <a:moveTo>
                  <a:pt x="0" y="0"/>
                </a:moveTo>
                <a:lnTo>
                  <a:pt x="0" y="605790"/>
                </a:lnTo>
              </a:path>
            </a:pathLst>
          </a:custGeom>
          <a:ln w="29337">
            <a:solidFill>
              <a:srgbClr val="FFC000"/>
            </a:solidFill>
          </a:ln>
        </p:spPr>
        <p:txBody>
          <a:bodyPr wrap="square" lIns="0" tIns="0" rIns="0" bIns="0" rtlCol="0"/>
          <a:lstStyle/>
          <a:p>
            <a:endParaRPr/>
          </a:p>
        </p:txBody>
      </p:sp>
      <p:sp>
        <p:nvSpPr>
          <p:cNvPr id="9" name="object 9"/>
          <p:cNvSpPr/>
          <p:nvPr/>
        </p:nvSpPr>
        <p:spPr>
          <a:xfrm>
            <a:off x="5137403" y="4958079"/>
            <a:ext cx="104139" cy="0"/>
          </a:xfrm>
          <a:custGeom>
            <a:avLst/>
            <a:gdLst/>
            <a:ahLst/>
            <a:cxnLst/>
            <a:rect l="l" t="t" r="r" b="b"/>
            <a:pathLst>
              <a:path w="104139">
                <a:moveTo>
                  <a:pt x="0" y="0"/>
                </a:moveTo>
                <a:lnTo>
                  <a:pt x="103632" y="0"/>
                </a:lnTo>
              </a:path>
            </a:pathLst>
          </a:custGeom>
          <a:ln w="20319">
            <a:solidFill>
              <a:srgbClr val="FFC000"/>
            </a:solidFill>
          </a:ln>
        </p:spPr>
        <p:txBody>
          <a:bodyPr wrap="square" lIns="0" tIns="0" rIns="0" bIns="0" rtlCol="0"/>
          <a:lstStyle/>
          <a:p>
            <a:endParaRPr/>
          </a:p>
        </p:txBody>
      </p:sp>
      <p:sp>
        <p:nvSpPr>
          <p:cNvPr id="10" name="object 10"/>
          <p:cNvSpPr/>
          <p:nvPr/>
        </p:nvSpPr>
        <p:spPr>
          <a:xfrm>
            <a:off x="5156961" y="4914900"/>
            <a:ext cx="84455" cy="33020"/>
          </a:xfrm>
          <a:custGeom>
            <a:avLst/>
            <a:gdLst/>
            <a:ahLst/>
            <a:cxnLst/>
            <a:rect l="l" t="t" r="r" b="b"/>
            <a:pathLst>
              <a:path w="84454" h="33020">
                <a:moveTo>
                  <a:pt x="0" y="33019"/>
                </a:moveTo>
                <a:lnTo>
                  <a:pt x="84074" y="33019"/>
                </a:lnTo>
                <a:lnTo>
                  <a:pt x="84074" y="0"/>
                </a:lnTo>
                <a:lnTo>
                  <a:pt x="0" y="0"/>
                </a:lnTo>
                <a:lnTo>
                  <a:pt x="0" y="33019"/>
                </a:lnTo>
                <a:close/>
              </a:path>
            </a:pathLst>
          </a:custGeom>
          <a:solidFill>
            <a:srgbClr val="FFC000"/>
          </a:solidFill>
        </p:spPr>
        <p:txBody>
          <a:bodyPr wrap="square" lIns="0" tIns="0" rIns="0" bIns="0" rtlCol="0"/>
          <a:lstStyle/>
          <a:p>
            <a:endParaRPr/>
          </a:p>
        </p:txBody>
      </p:sp>
      <p:sp>
        <p:nvSpPr>
          <p:cNvPr id="11" name="object 11"/>
          <p:cNvSpPr/>
          <p:nvPr/>
        </p:nvSpPr>
        <p:spPr>
          <a:xfrm>
            <a:off x="6297167" y="5595620"/>
            <a:ext cx="84455" cy="33020"/>
          </a:xfrm>
          <a:custGeom>
            <a:avLst/>
            <a:gdLst/>
            <a:ahLst/>
            <a:cxnLst/>
            <a:rect l="l" t="t" r="r" b="b"/>
            <a:pathLst>
              <a:path w="84454" h="33020">
                <a:moveTo>
                  <a:pt x="0" y="33019"/>
                </a:moveTo>
                <a:lnTo>
                  <a:pt x="84074" y="33019"/>
                </a:lnTo>
                <a:lnTo>
                  <a:pt x="84074" y="0"/>
                </a:lnTo>
                <a:lnTo>
                  <a:pt x="0" y="0"/>
                </a:lnTo>
                <a:lnTo>
                  <a:pt x="0" y="33019"/>
                </a:lnTo>
                <a:close/>
              </a:path>
            </a:pathLst>
          </a:custGeom>
          <a:solidFill>
            <a:srgbClr val="FFC000"/>
          </a:solidFill>
        </p:spPr>
        <p:txBody>
          <a:bodyPr wrap="square" lIns="0" tIns="0" rIns="0" bIns="0" rtlCol="0"/>
          <a:lstStyle/>
          <a:p>
            <a:endParaRPr/>
          </a:p>
        </p:txBody>
      </p:sp>
      <p:sp>
        <p:nvSpPr>
          <p:cNvPr id="12" name="object 12"/>
          <p:cNvSpPr/>
          <p:nvPr/>
        </p:nvSpPr>
        <p:spPr>
          <a:xfrm>
            <a:off x="6297167" y="5584825"/>
            <a:ext cx="104139" cy="0"/>
          </a:xfrm>
          <a:custGeom>
            <a:avLst/>
            <a:gdLst/>
            <a:ahLst/>
            <a:cxnLst/>
            <a:rect l="l" t="t" r="r" b="b"/>
            <a:pathLst>
              <a:path w="104139">
                <a:moveTo>
                  <a:pt x="0" y="0"/>
                </a:moveTo>
                <a:lnTo>
                  <a:pt x="103632" y="0"/>
                </a:lnTo>
              </a:path>
            </a:pathLst>
          </a:custGeom>
          <a:ln w="21590">
            <a:solidFill>
              <a:srgbClr val="FFC000"/>
            </a:solidFill>
          </a:ln>
        </p:spPr>
        <p:txBody>
          <a:bodyPr wrap="square" lIns="0" tIns="0" rIns="0" bIns="0" rtlCol="0"/>
          <a:lstStyle/>
          <a:p>
            <a:endParaRPr/>
          </a:p>
        </p:txBody>
      </p:sp>
      <p:sp>
        <p:nvSpPr>
          <p:cNvPr id="13" name="object 13"/>
          <p:cNvSpPr/>
          <p:nvPr/>
        </p:nvSpPr>
        <p:spPr>
          <a:xfrm>
            <a:off x="6386131" y="4968240"/>
            <a:ext cx="0" cy="605790"/>
          </a:xfrm>
          <a:custGeom>
            <a:avLst/>
            <a:gdLst/>
            <a:ahLst/>
            <a:cxnLst/>
            <a:rect l="l" t="t" r="r" b="b"/>
            <a:pathLst>
              <a:path h="605789">
                <a:moveTo>
                  <a:pt x="0" y="0"/>
                </a:moveTo>
                <a:lnTo>
                  <a:pt x="0" y="605790"/>
                </a:lnTo>
              </a:path>
            </a:pathLst>
          </a:custGeom>
          <a:ln w="29337">
            <a:solidFill>
              <a:srgbClr val="FFC000"/>
            </a:solidFill>
          </a:ln>
        </p:spPr>
        <p:txBody>
          <a:bodyPr wrap="square" lIns="0" tIns="0" rIns="0" bIns="0" rtlCol="0"/>
          <a:lstStyle/>
          <a:p>
            <a:endParaRPr/>
          </a:p>
        </p:txBody>
      </p:sp>
      <p:sp>
        <p:nvSpPr>
          <p:cNvPr id="14" name="object 14"/>
          <p:cNvSpPr/>
          <p:nvPr/>
        </p:nvSpPr>
        <p:spPr>
          <a:xfrm>
            <a:off x="6297167" y="4958079"/>
            <a:ext cx="104139" cy="0"/>
          </a:xfrm>
          <a:custGeom>
            <a:avLst/>
            <a:gdLst/>
            <a:ahLst/>
            <a:cxnLst/>
            <a:rect l="l" t="t" r="r" b="b"/>
            <a:pathLst>
              <a:path w="104139">
                <a:moveTo>
                  <a:pt x="0" y="0"/>
                </a:moveTo>
                <a:lnTo>
                  <a:pt x="103632" y="0"/>
                </a:lnTo>
              </a:path>
            </a:pathLst>
          </a:custGeom>
          <a:ln w="20319">
            <a:solidFill>
              <a:srgbClr val="FFC000"/>
            </a:solidFill>
          </a:ln>
        </p:spPr>
        <p:txBody>
          <a:bodyPr wrap="square" lIns="0" tIns="0" rIns="0" bIns="0" rtlCol="0"/>
          <a:lstStyle/>
          <a:p>
            <a:endParaRPr/>
          </a:p>
        </p:txBody>
      </p:sp>
      <p:sp>
        <p:nvSpPr>
          <p:cNvPr id="15" name="object 15"/>
          <p:cNvSpPr/>
          <p:nvPr/>
        </p:nvSpPr>
        <p:spPr>
          <a:xfrm>
            <a:off x="6297167" y="4914900"/>
            <a:ext cx="84455" cy="33020"/>
          </a:xfrm>
          <a:custGeom>
            <a:avLst/>
            <a:gdLst/>
            <a:ahLst/>
            <a:cxnLst/>
            <a:rect l="l" t="t" r="r" b="b"/>
            <a:pathLst>
              <a:path w="84454" h="33020">
                <a:moveTo>
                  <a:pt x="0" y="33019"/>
                </a:moveTo>
                <a:lnTo>
                  <a:pt x="84074" y="33019"/>
                </a:lnTo>
                <a:lnTo>
                  <a:pt x="84074" y="0"/>
                </a:lnTo>
                <a:lnTo>
                  <a:pt x="0" y="0"/>
                </a:lnTo>
                <a:lnTo>
                  <a:pt x="0" y="33019"/>
                </a:lnTo>
                <a:close/>
              </a:path>
            </a:pathLst>
          </a:custGeom>
          <a:solidFill>
            <a:srgbClr val="FFC000"/>
          </a:solidFill>
        </p:spPr>
        <p:txBody>
          <a:bodyPr wrap="square" lIns="0" tIns="0" rIns="0" bIns="0" rtlCol="0"/>
          <a:lstStyle/>
          <a:p>
            <a:endParaRPr/>
          </a:p>
        </p:txBody>
      </p:sp>
      <p:sp>
        <p:nvSpPr>
          <p:cNvPr id="16" name="object 16"/>
          <p:cNvSpPr/>
          <p:nvPr/>
        </p:nvSpPr>
        <p:spPr>
          <a:xfrm>
            <a:off x="5469635" y="5007864"/>
            <a:ext cx="585470" cy="527685"/>
          </a:xfrm>
          <a:custGeom>
            <a:avLst/>
            <a:gdLst/>
            <a:ahLst/>
            <a:cxnLst/>
            <a:rect l="l" t="t" r="r" b="b"/>
            <a:pathLst>
              <a:path w="585470" h="527685">
                <a:moveTo>
                  <a:pt x="453389" y="0"/>
                </a:moveTo>
                <a:lnTo>
                  <a:pt x="131825" y="0"/>
                </a:lnTo>
                <a:lnTo>
                  <a:pt x="0" y="263652"/>
                </a:lnTo>
                <a:lnTo>
                  <a:pt x="131825" y="527304"/>
                </a:lnTo>
                <a:lnTo>
                  <a:pt x="453389" y="527304"/>
                </a:lnTo>
                <a:lnTo>
                  <a:pt x="585215" y="263652"/>
                </a:lnTo>
                <a:lnTo>
                  <a:pt x="453389" y="0"/>
                </a:lnTo>
                <a:close/>
              </a:path>
            </a:pathLst>
          </a:custGeom>
          <a:solidFill>
            <a:srgbClr val="FFC000"/>
          </a:solidFill>
        </p:spPr>
        <p:txBody>
          <a:bodyPr wrap="square" lIns="0" tIns="0" rIns="0" bIns="0" rtlCol="0"/>
          <a:lstStyle/>
          <a:p>
            <a:endParaRPr/>
          </a:p>
        </p:txBody>
      </p:sp>
      <p:sp>
        <p:nvSpPr>
          <p:cNvPr id="17" name="object 17"/>
          <p:cNvSpPr/>
          <p:nvPr/>
        </p:nvSpPr>
        <p:spPr>
          <a:xfrm>
            <a:off x="5469635" y="5007864"/>
            <a:ext cx="585470" cy="527685"/>
          </a:xfrm>
          <a:custGeom>
            <a:avLst/>
            <a:gdLst/>
            <a:ahLst/>
            <a:cxnLst/>
            <a:rect l="l" t="t" r="r" b="b"/>
            <a:pathLst>
              <a:path w="585470" h="527685">
                <a:moveTo>
                  <a:pt x="0" y="263652"/>
                </a:moveTo>
                <a:lnTo>
                  <a:pt x="131825" y="0"/>
                </a:lnTo>
                <a:lnTo>
                  <a:pt x="453389" y="0"/>
                </a:lnTo>
                <a:lnTo>
                  <a:pt x="585215" y="263652"/>
                </a:lnTo>
                <a:lnTo>
                  <a:pt x="453389" y="527304"/>
                </a:lnTo>
                <a:lnTo>
                  <a:pt x="131825" y="527304"/>
                </a:lnTo>
                <a:lnTo>
                  <a:pt x="0" y="263652"/>
                </a:lnTo>
                <a:close/>
              </a:path>
            </a:pathLst>
          </a:custGeom>
          <a:ln w="9144">
            <a:solidFill>
              <a:srgbClr val="FFFFFF"/>
            </a:solidFill>
          </a:ln>
        </p:spPr>
        <p:txBody>
          <a:bodyPr wrap="square" lIns="0" tIns="0" rIns="0" bIns="0" rtlCol="0"/>
          <a:lstStyle/>
          <a:p>
            <a:endParaRPr/>
          </a:p>
        </p:txBody>
      </p:sp>
      <p:sp>
        <p:nvSpPr>
          <p:cNvPr id="18" name="object 18"/>
          <p:cNvSpPr/>
          <p:nvPr/>
        </p:nvSpPr>
        <p:spPr>
          <a:xfrm>
            <a:off x="676655" y="2718816"/>
            <a:ext cx="2795016" cy="1795272"/>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675131" y="2717292"/>
            <a:ext cx="2798445" cy="1798320"/>
          </a:xfrm>
          <a:custGeom>
            <a:avLst/>
            <a:gdLst/>
            <a:ahLst/>
            <a:cxnLst/>
            <a:rect l="l" t="t" r="r" b="b"/>
            <a:pathLst>
              <a:path w="2798445" h="1798320">
                <a:moveTo>
                  <a:pt x="0" y="1798319"/>
                </a:moveTo>
                <a:lnTo>
                  <a:pt x="2798064" y="1798319"/>
                </a:lnTo>
                <a:lnTo>
                  <a:pt x="2798064" y="0"/>
                </a:lnTo>
                <a:lnTo>
                  <a:pt x="0" y="0"/>
                </a:lnTo>
                <a:lnTo>
                  <a:pt x="0" y="1798319"/>
                </a:lnTo>
                <a:close/>
              </a:path>
            </a:pathLst>
          </a:custGeom>
          <a:ln w="3175">
            <a:solidFill>
              <a:srgbClr val="7E7E7E"/>
            </a:solidFill>
          </a:ln>
        </p:spPr>
        <p:txBody>
          <a:bodyPr wrap="square" lIns="0" tIns="0" rIns="0" bIns="0" rtlCol="0"/>
          <a:lstStyle/>
          <a:p>
            <a:endParaRPr/>
          </a:p>
        </p:txBody>
      </p:sp>
      <p:sp>
        <p:nvSpPr>
          <p:cNvPr id="20" name="object 20"/>
          <p:cNvSpPr/>
          <p:nvPr/>
        </p:nvSpPr>
        <p:spPr>
          <a:xfrm>
            <a:off x="1306830" y="2309114"/>
            <a:ext cx="374522" cy="114553"/>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794308" y="2491994"/>
            <a:ext cx="1395806" cy="147827"/>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6511670" y="3835400"/>
            <a:ext cx="808101" cy="148589"/>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6254496" y="3099816"/>
            <a:ext cx="1187450" cy="579120"/>
          </a:xfrm>
          <a:custGeom>
            <a:avLst/>
            <a:gdLst/>
            <a:ahLst/>
            <a:cxnLst/>
            <a:rect l="l" t="t" r="r" b="b"/>
            <a:pathLst>
              <a:path w="1187450" h="579120">
                <a:moveTo>
                  <a:pt x="0" y="579120"/>
                </a:moveTo>
                <a:lnTo>
                  <a:pt x="1187196" y="579120"/>
                </a:lnTo>
                <a:lnTo>
                  <a:pt x="1187196" y="0"/>
                </a:lnTo>
                <a:lnTo>
                  <a:pt x="0" y="0"/>
                </a:lnTo>
                <a:lnTo>
                  <a:pt x="0" y="579120"/>
                </a:lnTo>
                <a:close/>
              </a:path>
            </a:pathLst>
          </a:custGeom>
          <a:solidFill>
            <a:srgbClr val="00AF50"/>
          </a:solidFill>
        </p:spPr>
        <p:txBody>
          <a:bodyPr wrap="square" lIns="0" tIns="0" rIns="0" bIns="0" rtlCol="0"/>
          <a:lstStyle/>
          <a:p>
            <a:endParaRPr/>
          </a:p>
        </p:txBody>
      </p:sp>
      <p:sp>
        <p:nvSpPr>
          <p:cNvPr id="24" name="object 24"/>
          <p:cNvSpPr/>
          <p:nvPr/>
        </p:nvSpPr>
        <p:spPr>
          <a:xfrm>
            <a:off x="6230111" y="3714750"/>
            <a:ext cx="85725" cy="33020"/>
          </a:xfrm>
          <a:custGeom>
            <a:avLst/>
            <a:gdLst/>
            <a:ahLst/>
            <a:cxnLst/>
            <a:rect l="l" t="t" r="r" b="b"/>
            <a:pathLst>
              <a:path w="85725" h="33020">
                <a:moveTo>
                  <a:pt x="0" y="33019"/>
                </a:moveTo>
                <a:lnTo>
                  <a:pt x="85343" y="33019"/>
                </a:lnTo>
                <a:lnTo>
                  <a:pt x="85343" y="0"/>
                </a:lnTo>
                <a:lnTo>
                  <a:pt x="0" y="0"/>
                </a:lnTo>
                <a:lnTo>
                  <a:pt x="0" y="33019"/>
                </a:lnTo>
                <a:close/>
              </a:path>
            </a:pathLst>
          </a:custGeom>
          <a:solidFill>
            <a:srgbClr val="00AF50"/>
          </a:solidFill>
        </p:spPr>
        <p:txBody>
          <a:bodyPr wrap="square" lIns="0" tIns="0" rIns="0" bIns="0" rtlCol="0"/>
          <a:lstStyle/>
          <a:p>
            <a:endParaRPr/>
          </a:p>
        </p:txBody>
      </p:sp>
      <p:sp>
        <p:nvSpPr>
          <p:cNvPr id="25" name="object 25"/>
          <p:cNvSpPr/>
          <p:nvPr/>
        </p:nvSpPr>
        <p:spPr>
          <a:xfrm>
            <a:off x="6210300" y="3703954"/>
            <a:ext cx="105410" cy="0"/>
          </a:xfrm>
          <a:custGeom>
            <a:avLst/>
            <a:gdLst/>
            <a:ahLst/>
            <a:cxnLst/>
            <a:rect l="l" t="t" r="r" b="b"/>
            <a:pathLst>
              <a:path w="105410">
                <a:moveTo>
                  <a:pt x="0" y="0"/>
                </a:moveTo>
                <a:lnTo>
                  <a:pt x="105155" y="0"/>
                </a:lnTo>
              </a:path>
            </a:pathLst>
          </a:custGeom>
          <a:ln w="21590">
            <a:solidFill>
              <a:srgbClr val="00AF50"/>
            </a:solidFill>
          </a:ln>
        </p:spPr>
        <p:txBody>
          <a:bodyPr wrap="square" lIns="0" tIns="0" rIns="0" bIns="0" rtlCol="0"/>
          <a:lstStyle/>
          <a:p>
            <a:endParaRPr/>
          </a:p>
        </p:txBody>
      </p:sp>
      <p:sp>
        <p:nvSpPr>
          <p:cNvPr id="26" name="object 26"/>
          <p:cNvSpPr/>
          <p:nvPr/>
        </p:nvSpPr>
        <p:spPr>
          <a:xfrm>
            <a:off x="6225159" y="3087370"/>
            <a:ext cx="0" cy="605790"/>
          </a:xfrm>
          <a:custGeom>
            <a:avLst/>
            <a:gdLst/>
            <a:ahLst/>
            <a:cxnLst/>
            <a:rect l="l" t="t" r="r" b="b"/>
            <a:pathLst>
              <a:path h="605789">
                <a:moveTo>
                  <a:pt x="0" y="0"/>
                </a:moveTo>
                <a:lnTo>
                  <a:pt x="0" y="605790"/>
                </a:lnTo>
              </a:path>
            </a:pathLst>
          </a:custGeom>
          <a:ln w="29717">
            <a:solidFill>
              <a:srgbClr val="00AF50"/>
            </a:solidFill>
          </a:ln>
        </p:spPr>
        <p:txBody>
          <a:bodyPr wrap="square" lIns="0" tIns="0" rIns="0" bIns="0" rtlCol="0"/>
          <a:lstStyle/>
          <a:p>
            <a:endParaRPr/>
          </a:p>
        </p:txBody>
      </p:sp>
      <p:sp>
        <p:nvSpPr>
          <p:cNvPr id="27" name="object 27"/>
          <p:cNvSpPr/>
          <p:nvPr/>
        </p:nvSpPr>
        <p:spPr>
          <a:xfrm>
            <a:off x="6210300" y="3076575"/>
            <a:ext cx="105410" cy="0"/>
          </a:xfrm>
          <a:custGeom>
            <a:avLst/>
            <a:gdLst/>
            <a:ahLst/>
            <a:cxnLst/>
            <a:rect l="l" t="t" r="r" b="b"/>
            <a:pathLst>
              <a:path w="105410">
                <a:moveTo>
                  <a:pt x="0" y="0"/>
                </a:moveTo>
                <a:lnTo>
                  <a:pt x="105155" y="0"/>
                </a:lnTo>
              </a:path>
            </a:pathLst>
          </a:custGeom>
          <a:ln w="21589">
            <a:solidFill>
              <a:srgbClr val="00AF50"/>
            </a:solidFill>
          </a:ln>
        </p:spPr>
        <p:txBody>
          <a:bodyPr wrap="square" lIns="0" tIns="0" rIns="0" bIns="0" rtlCol="0"/>
          <a:lstStyle/>
          <a:p>
            <a:endParaRPr/>
          </a:p>
        </p:txBody>
      </p:sp>
      <p:sp>
        <p:nvSpPr>
          <p:cNvPr id="28" name="object 28"/>
          <p:cNvSpPr/>
          <p:nvPr/>
        </p:nvSpPr>
        <p:spPr>
          <a:xfrm>
            <a:off x="6230111" y="3032760"/>
            <a:ext cx="85725" cy="33020"/>
          </a:xfrm>
          <a:custGeom>
            <a:avLst/>
            <a:gdLst/>
            <a:ahLst/>
            <a:cxnLst/>
            <a:rect l="l" t="t" r="r" b="b"/>
            <a:pathLst>
              <a:path w="85725" h="33019">
                <a:moveTo>
                  <a:pt x="0" y="33019"/>
                </a:moveTo>
                <a:lnTo>
                  <a:pt x="85343" y="33019"/>
                </a:lnTo>
                <a:lnTo>
                  <a:pt x="85343" y="0"/>
                </a:lnTo>
                <a:lnTo>
                  <a:pt x="0" y="0"/>
                </a:lnTo>
                <a:lnTo>
                  <a:pt x="0" y="33019"/>
                </a:lnTo>
                <a:close/>
              </a:path>
            </a:pathLst>
          </a:custGeom>
          <a:solidFill>
            <a:srgbClr val="00AF50"/>
          </a:solidFill>
        </p:spPr>
        <p:txBody>
          <a:bodyPr wrap="square" lIns="0" tIns="0" rIns="0" bIns="0" rtlCol="0"/>
          <a:lstStyle/>
          <a:p>
            <a:endParaRPr/>
          </a:p>
        </p:txBody>
      </p:sp>
      <p:sp>
        <p:nvSpPr>
          <p:cNvPr id="29" name="object 29"/>
          <p:cNvSpPr/>
          <p:nvPr/>
        </p:nvSpPr>
        <p:spPr>
          <a:xfrm>
            <a:off x="7380731" y="3714750"/>
            <a:ext cx="85725" cy="33020"/>
          </a:xfrm>
          <a:custGeom>
            <a:avLst/>
            <a:gdLst/>
            <a:ahLst/>
            <a:cxnLst/>
            <a:rect l="l" t="t" r="r" b="b"/>
            <a:pathLst>
              <a:path w="85725" h="33020">
                <a:moveTo>
                  <a:pt x="0" y="33019"/>
                </a:moveTo>
                <a:lnTo>
                  <a:pt x="85344" y="33019"/>
                </a:lnTo>
                <a:lnTo>
                  <a:pt x="85344" y="0"/>
                </a:lnTo>
                <a:lnTo>
                  <a:pt x="0" y="0"/>
                </a:lnTo>
                <a:lnTo>
                  <a:pt x="0" y="33019"/>
                </a:lnTo>
                <a:close/>
              </a:path>
            </a:pathLst>
          </a:custGeom>
          <a:solidFill>
            <a:srgbClr val="00AF50"/>
          </a:solidFill>
        </p:spPr>
        <p:txBody>
          <a:bodyPr wrap="square" lIns="0" tIns="0" rIns="0" bIns="0" rtlCol="0"/>
          <a:lstStyle/>
          <a:p>
            <a:endParaRPr/>
          </a:p>
        </p:txBody>
      </p:sp>
      <p:sp>
        <p:nvSpPr>
          <p:cNvPr id="30" name="object 30"/>
          <p:cNvSpPr/>
          <p:nvPr/>
        </p:nvSpPr>
        <p:spPr>
          <a:xfrm>
            <a:off x="7380731" y="3703954"/>
            <a:ext cx="105410" cy="0"/>
          </a:xfrm>
          <a:custGeom>
            <a:avLst/>
            <a:gdLst/>
            <a:ahLst/>
            <a:cxnLst/>
            <a:rect l="l" t="t" r="r" b="b"/>
            <a:pathLst>
              <a:path w="105409">
                <a:moveTo>
                  <a:pt x="0" y="0"/>
                </a:moveTo>
                <a:lnTo>
                  <a:pt x="105156" y="0"/>
                </a:lnTo>
              </a:path>
            </a:pathLst>
          </a:custGeom>
          <a:ln w="21590">
            <a:solidFill>
              <a:srgbClr val="00AF50"/>
            </a:solidFill>
          </a:ln>
        </p:spPr>
        <p:txBody>
          <a:bodyPr wrap="square" lIns="0" tIns="0" rIns="0" bIns="0" rtlCol="0"/>
          <a:lstStyle/>
          <a:p>
            <a:endParaRPr/>
          </a:p>
        </p:txBody>
      </p:sp>
      <p:sp>
        <p:nvSpPr>
          <p:cNvPr id="31" name="object 31"/>
          <p:cNvSpPr/>
          <p:nvPr/>
        </p:nvSpPr>
        <p:spPr>
          <a:xfrm>
            <a:off x="7471029" y="3087370"/>
            <a:ext cx="0" cy="605790"/>
          </a:xfrm>
          <a:custGeom>
            <a:avLst/>
            <a:gdLst/>
            <a:ahLst/>
            <a:cxnLst/>
            <a:rect l="l" t="t" r="r" b="b"/>
            <a:pathLst>
              <a:path h="605789">
                <a:moveTo>
                  <a:pt x="0" y="0"/>
                </a:moveTo>
                <a:lnTo>
                  <a:pt x="0" y="605790"/>
                </a:lnTo>
              </a:path>
            </a:pathLst>
          </a:custGeom>
          <a:ln w="29718">
            <a:solidFill>
              <a:srgbClr val="00AF50"/>
            </a:solidFill>
          </a:ln>
        </p:spPr>
        <p:txBody>
          <a:bodyPr wrap="square" lIns="0" tIns="0" rIns="0" bIns="0" rtlCol="0"/>
          <a:lstStyle/>
          <a:p>
            <a:endParaRPr/>
          </a:p>
        </p:txBody>
      </p:sp>
      <p:sp>
        <p:nvSpPr>
          <p:cNvPr id="32" name="object 32"/>
          <p:cNvSpPr/>
          <p:nvPr/>
        </p:nvSpPr>
        <p:spPr>
          <a:xfrm>
            <a:off x="7380731" y="3076575"/>
            <a:ext cx="105410" cy="0"/>
          </a:xfrm>
          <a:custGeom>
            <a:avLst/>
            <a:gdLst/>
            <a:ahLst/>
            <a:cxnLst/>
            <a:rect l="l" t="t" r="r" b="b"/>
            <a:pathLst>
              <a:path w="105409">
                <a:moveTo>
                  <a:pt x="0" y="0"/>
                </a:moveTo>
                <a:lnTo>
                  <a:pt x="105156" y="0"/>
                </a:lnTo>
              </a:path>
            </a:pathLst>
          </a:custGeom>
          <a:ln w="21589">
            <a:solidFill>
              <a:srgbClr val="00AF50"/>
            </a:solidFill>
          </a:ln>
        </p:spPr>
        <p:txBody>
          <a:bodyPr wrap="square" lIns="0" tIns="0" rIns="0" bIns="0" rtlCol="0"/>
          <a:lstStyle/>
          <a:p>
            <a:endParaRPr/>
          </a:p>
        </p:txBody>
      </p:sp>
      <p:sp>
        <p:nvSpPr>
          <p:cNvPr id="33" name="object 33"/>
          <p:cNvSpPr/>
          <p:nvPr/>
        </p:nvSpPr>
        <p:spPr>
          <a:xfrm>
            <a:off x="7380731" y="3032760"/>
            <a:ext cx="85725" cy="33020"/>
          </a:xfrm>
          <a:custGeom>
            <a:avLst/>
            <a:gdLst/>
            <a:ahLst/>
            <a:cxnLst/>
            <a:rect l="l" t="t" r="r" b="b"/>
            <a:pathLst>
              <a:path w="85725" h="33019">
                <a:moveTo>
                  <a:pt x="0" y="33019"/>
                </a:moveTo>
                <a:lnTo>
                  <a:pt x="85344" y="33019"/>
                </a:lnTo>
                <a:lnTo>
                  <a:pt x="85344" y="0"/>
                </a:lnTo>
                <a:lnTo>
                  <a:pt x="0" y="0"/>
                </a:lnTo>
                <a:lnTo>
                  <a:pt x="0" y="33019"/>
                </a:lnTo>
                <a:close/>
              </a:path>
            </a:pathLst>
          </a:custGeom>
          <a:solidFill>
            <a:srgbClr val="00AF50"/>
          </a:solidFill>
        </p:spPr>
        <p:txBody>
          <a:bodyPr wrap="square" lIns="0" tIns="0" rIns="0" bIns="0" rtlCol="0"/>
          <a:lstStyle/>
          <a:p>
            <a:endParaRPr/>
          </a:p>
        </p:txBody>
      </p:sp>
      <p:sp>
        <p:nvSpPr>
          <p:cNvPr id="34" name="object 34"/>
          <p:cNvSpPr/>
          <p:nvPr/>
        </p:nvSpPr>
        <p:spPr>
          <a:xfrm>
            <a:off x="6542531" y="3125723"/>
            <a:ext cx="589915" cy="527685"/>
          </a:xfrm>
          <a:custGeom>
            <a:avLst/>
            <a:gdLst/>
            <a:ahLst/>
            <a:cxnLst/>
            <a:rect l="l" t="t" r="r" b="b"/>
            <a:pathLst>
              <a:path w="589915" h="527685">
                <a:moveTo>
                  <a:pt x="457962" y="0"/>
                </a:moveTo>
                <a:lnTo>
                  <a:pt x="131825" y="0"/>
                </a:lnTo>
                <a:lnTo>
                  <a:pt x="0" y="263651"/>
                </a:lnTo>
                <a:lnTo>
                  <a:pt x="131825" y="527303"/>
                </a:lnTo>
                <a:lnTo>
                  <a:pt x="457962" y="527303"/>
                </a:lnTo>
                <a:lnTo>
                  <a:pt x="589788" y="263651"/>
                </a:lnTo>
                <a:lnTo>
                  <a:pt x="457962" y="0"/>
                </a:lnTo>
                <a:close/>
              </a:path>
            </a:pathLst>
          </a:custGeom>
          <a:solidFill>
            <a:srgbClr val="92D050"/>
          </a:solidFill>
        </p:spPr>
        <p:txBody>
          <a:bodyPr wrap="square" lIns="0" tIns="0" rIns="0" bIns="0" rtlCol="0"/>
          <a:lstStyle/>
          <a:p>
            <a:endParaRPr/>
          </a:p>
        </p:txBody>
      </p:sp>
      <p:sp>
        <p:nvSpPr>
          <p:cNvPr id="35" name="object 35"/>
          <p:cNvSpPr/>
          <p:nvPr/>
        </p:nvSpPr>
        <p:spPr>
          <a:xfrm>
            <a:off x="6542531" y="3125723"/>
            <a:ext cx="589915" cy="527685"/>
          </a:xfrm>
          <a:custGeom>
            <a:avLst/>
            <a:gdLst/>
            <a:ahLst/>
            <a:cxnLst/>
            <a:rect l="l" t="t" r="r" b="b"/>
            <a:pathLst>
              <a:path w="589915" h="527685">
                <a:moveTo>
                  <a:pt x="0" y="263651"/>
                </a:moveTo>
                <a:lnTo>
                  <a:pt x="131825" y="0"/>
                </a:lnTo>
                <a:lnTo>
                  <a:pt x="457962" y="0"/>
                </a:lnTo>
                <a:lnTo>
                  <a:pt x="589788" y="263651"/>
                </a:lnTo>
                <a:lnTo>
                  <a:pt x="457962" y="527303"/>
                </a:lnTo>
                <a:lnTo>
                  <a:pt x="131825" y="527303"/>
                </a:lnTo>
                <a:lnTo>
                  <a:pt x="0" y="263651"/>
                </a:lnTo>
                <a:close/>
              </a:path>
            </a:pathLst>
          </a:custGeom>
          <a:ln w="9144">
            <a:solidFill>
              <a:srgbClr val="FFFFFF"/>
            </a:solidFill>
          </a:ln>
        </p:spPr>
        <p:txBody>
          <a:bodyPr wrap="square" lIns="0" tIns="0" rIns="0" bIns="0" rtlCol="0"/>
          <a:lstStyle/>
          <a:p>
            <a:endParaRPr/>
          </a:p>
        </p:txBody>
      </p:sp>
      <p:sp>
        <p:nvSpPr>
          <p:cNvPr id="36" name="object 36"/>
          <p:cNvSpPr/>
          <p:nvPr/>
        </p:nvSpPr>
        <p:spPr>
          <a:xfrm>
            <a:off x="3472434" y="4511294"/>
            <a:ext cx="1672589" cy="784225"/>
          </a:xfrm>
          <a:custGeom>
            <a:avLst/>
            <a:gdLst/>
            <a:ahLst/>
            <a:cxnLst/>
            <a:rect l="l" t="t" r="r" b="b"/>
            <a:pathLst>
              <a:path w="1672589" h="784225">
                <a:moveTo>
                  <a:pt x="74595" y="20206"/>
                </a:moveTo>
                <a:lnTo>
                  <a:pt x="58165" y="30352"/>
                </a:lnTo>
                <a:lnTo>
                  <a:pt x="61169" y="49305"/>
                </a:lnTo>
                <a:lnTo>
                  <a:pt x="1659001" y="783716"/>
                </a:lnTo>
                <a:lnTo>
                  <a:pt x="1672336" y="754760"/>
                </a:lnTo>
                <a:lnTo>
                  <a:pt x="74595" y="20206"/>
                </a:lnTo>
                <a:close/>
              </a:path>
              <a:path w="1672589" h="784225">
                <a:moveTo>
                  <a:pt x="107314" y="0"/>
                </a:moveTo>
                <a:lnTo>
                  <a:pt x="0" y="3555"/>
                </a:lnTo>
                <a:lnTo>
                  <a:pt x="67182" y="87248"/>
                </a:lnTo>
                <a:lnTo>
                  <a:pt x="61169" y="49305"/>
                </a:lnTo>
                <a:lnTo>
                  <a:pt x="51435" y="44830"/>
                </a:lnTo>
                <a:lnTo>
                  <a:pt x="64896" y="15747"/>
                </a:lnTo>
                <a:lnTo>
                  <a:pt x="81815" y="15747"/>
                </a:lnTo>
                <a:lnTo>
                  <a:pt x="107314" y="0"/>
                </a:lnTo>
                <a:close/>
              </a:path>
              <a:path w="1672589" h="784225">
                <a:moveTo>
                  <a:pt x="64896" y="15747"/>
                </a:moveTo>
                <a:lnTo>
                  <a:pt x="51435" y="44830"/>
                </a:lnTo>
                <a:lnTo>
                  <a:pt x="61169" y="49305"/>
                </a:lnTo>
                <a:lnTo>
                  <a:pt x="58165" y="30352"/>
                </a:lnTo>
                <a:lnTo>
                  <a:pt x="74595" y="20206"/>
                </a:lnTo>
                <a:lnTo>
                  <a:pt x="64896" y="15747"/>
                </a:lnTo>
                <a:close/>
              </a:path>
              <a:path w="1672589" h="784225">
                <a:moveTo>
                  <a:pt x="81815" y="15747"/>
                </a:moveTo>
                <a:lnTo>
                  <a:pt x="64896" y="15747"/>
                </a:lnTo>
                <a:lnTo>
                  <a:pt x="74595" y="20206"/>
                </a:lnTo>
                <a:lnTo>
                  <a:pt x="81815" y="15747"/>
                </a:lnTo>
                <a:close/>
              </a:path>
            </a:pathLst>
          </a:custGeom>
          <a:solidFill>
            <a:srgbClr val="000000"/>
          </a:solidFill>
        </p:spPr>
        <p:txBody>
          <a:bodyPr wrap="square" lIns="0" tIns="0" rIns="0" bIns="0" rtlCol="0"/>
          <a:lstStyle/>
          <a:p>
            <a:endParaRPr/>
          </a:p>
        </p:txBody>
      </p:sp>
      <p:sp>
        <p:nvSpPr>
          <p:cNvPr id="37" name="object 37"/>
          <p:cNvSpPr/>
          <p:nvPr/>
        </p:nvSpPr>
        <p:spPr>
          <a:xfrm>
            <a:off x="3708146" y="5044313"/>
            <a:ext cx="756792" cy="91186"/>
          </a:xfrm>
          <a:prstGeom prst="rect">
            <a:avLst/>
          </a:prstGeom>
          <a:blipFill>
            <a:blip r:embed="rId8" cstate="print"/>
            <a:stretch>
              <a:fillRect/>
            </a:stretch>
          </a:blipFill>
        </p:spPr>
        <p:txBody>
          <a:bodyPr wrap="square" lIns="0" tIns="0" rIns="0" bIns="0" rtlCol="0"/>
          <a:lstStyle/>
          <a:p>
            <a:endParaRPr/>
          </a:p>
        </p:txBody>
      </p:sp>
      <p:sp>
        <p:nvSpPr>
          <p:cNvPr id="38" name="object 38"/>
          <p:cNvSpPr/>
          <p:nvPr/>
        </p:nvSpPr>
        <p:spPr>
          <a:xfrm>
            <a:off x="3149345" y="4646676"/>
            <a:ext cx="264287" cy="80772"/>
          </a:xfrm>
          <a:prstGeom prst="rect">
            <a:avLst/>
          </a:prstGeom>
          <a:blipFill>
            <a:blip r:embed="rId9" cstate="print"/>
            <a:stretch>
              <a:fillRect/>
            </a:stretch>
          </a:blipFill>
        </p:spPr>
        <p:txBody>
          <a:bodyPr wrap="square" lIns="0" tIns="0" rIns="0" bIns="0" rtlCol="0"/>
          <a:lstStyle/>
          <a:p>
            <a:endParaRPr/>
          </a:p>
        </p:txBody>
      </p:sp>
      <p:sp>
        <p:nvSpPr>
          <p:cNvPr id="39" name="object 39"/>
          <p:cNvSpPr/>
          <p:nvPr/>
        </p:nvSpPr>
        <p:spPr>
          <a:xfrm>
            <a:off x="3496817" y="2946145"/>
            <a:ext cx="2717165" cy="436245"/>
          </a:xfrm>
          <a:custGeom>
            <a:avLst/>
            <a:gdLst/>
            <a:ahLst/>
            <a:cxnLst/>
            <a:rect l="l" t="t" r="r" b="b"/>
            <a:pathLst>
              <a:path w="2717165" h="436245">
                <a:moveTo>
                  <a:pt x="76218" y="28680"/>
                </a:moveTo>
                <a:lnTo>
                  <a:pt x="63373" y="43052"/>
                </a:lnTo>
                <a:lnTo>
                  <a:pt x="71682" y="60436"/>
                </a:lnTo>
                <a:lnTo>
                  <a:pt x="2712085" y="436244"/>
                </a:lnTo>
                <a:lnTo>
                  <a:pt x="2716657" y="404494"/>
                </a:lnTo>
                <a:lnTo>
                  <a:pt x="76218" y="28680"/>
                </a:lnTo>
                <a:close/>
              </a:path>
              <a:path w="2717165" h="436245">
                <a:moveTo>
                  <a:pt x="101854" y="0"/>
                </a:moveTo>
                <a:lnTo>
                  <a:pt x="0" y="34036"/>
                </a:lnTo>
                <a:lnTo>
                  <a:pt x="88265" y="95123"/>
                </a:lnTo>
                <a:lnTo>
                  <a:pt x="71682" y="60436"/>
                </a:lnTo>
                <a:lnTo>
                  <a:pt x="61087" y="58927"/>
                </a:lnTo>
                <a:lnTo>
                  <a:pt x="65659" y="27177"/>
                </a:lnTo>
                <a:lnTo>
                  <a:pt x="77562" y="27177"/>
                </a:lnTo>
                <a:lnTo>
                  <a:pt x="101854" y="0"/>
                </a:lnTo>
                <a:close/>
              </a:path>
              <a:path w="2717165" h="436245">
                <a:moveTo>
                  <a:pt x="63373" y="43052"/>
                </a:moveTo>
                <a:lnTo>
                  <a:pt x="61087" y="58927"/>
                </a:lnTo>
                <a:lnTo>
                  <a:pt x="71682" y="60436"/>
                </a:lnTo>
                <a:lnTo>
                  <a:pt x="63373" y="43052"/>
                </a:lnTo>
                <a:close/>
              </a:path>
              <a:path w="2717165" h="436245">
                <a:moveTo>
                  <a:pt x="65659" y="27177"/>
                </a:moveTo>
                <a:lnTo>
                  <a:pt x="63373" y="43052"/>
                </a:lnTo>
                <a:lnTo>
                  <a:pt x="76218" y="28680"/>
                </a:lnTo>
                <a:lnTo>
                  <a:pt x="65659" y="27177"/>
                </a:lnTo>
                <a:close/>
              </a:path>
              <a:path w="2717165" h="436245">
                <a:moveTo>
                  <a:pt x="77562" y="27177"/>
                </a:moveTo>
                <a:lnTo>
                  <a:pt x="65659" y="27177"/>
                </a:lnTo>
                <a:lnTo>
                  <a:pt x="76218" y="28680"/>
                </a:lnTo>
                <a:lnTo>
                  <a:pt x="77562" y="27177"/>
                </a:lnTo>
                <a:close/>
              </a:path>
            </a:pathLst>
          </a:custGeom>
          <a:solidFill>
            <a:srgbClr val="000000"/>
          </a:solidFill>
        </p:spPr>
        <p:txBody>
          <a:bodyPr wrap="square" lIns="0" tIns="0" rIns="0" bIns="0" rtlCol="0"/>
          <a:lstStyle/>
          <a:p>
            <a:endParaRPr/>
          </a:p>
        </p:txBody>
      </p:sp>
      <p:sp>
        <p:nvSpPr>
          <p:cNvPr id="40" name="object 40"/>
          <p:cNvSpPr/>
          <p:nvPr/>
        </p:nvSpPr>
        <p:spPr>
          <a:xfrm>
            <a:off x="2573147" y="2207132"/>
            <a:ext cx="478663" cy="113918"/>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2577464" y="2359532"/>
            <a:ext cx="678052" cy="113283"/>
          </a:xfrm>
          <a:prstGeom prst="rect">
            <a:avLst/>
          </a:prstGeom>
          <a:blipFill>
            <a:blip r:embed="rId11" cstate="print"/>
            <a:stretch>
              <a:fillRect/>
            </a:stretch>
          </a:blipFill>
        </p:spPr>
        <p:txBody>
          <a:bodyPr wrap="square" lIns="0" tIns="0" rIns="0" bIns="0" rtlCol="0"/>
          <a:lstStyle/>
          <a:p>
            <a:endParaRPr/>
          </a:p>
        </p:txBody>
      </p:sp>
      <p:sp>
        <p:nvSpPr>
          <p:cNvPr id="42" name="object 42"/>
          <p:cNvSpPr/>
          <p:nvPr/>
        </p:nvSpPr>
        <p:spPr>
          <a:xfrm>
            <a:off x="2576067" y="2511932"/>
            <a:ext cx="965072" cy="113664"/>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3973703" y="5174996"/>
            <a:ext cx="266192" cy="80772"/>
          </a:xfrm>
          <a:prstGeom prst="rect">
            <a:avLst/>
          </a:prstGeom>
          <a:blipFill>
            <a:blip r:embed="rId13" cstate="print"/>
            <a:stretch>
              <a:fillRect/>
            </a:stretch>
          </a:blipFill>
        </p:spPr>
        <p:txBody>
          <a:bodyPr wrap="square" lIns="0" tIns="0" rIns="0" bIns="0" rtlCol="0"/>
          <a:lstStyle/>
          <a:p>
            <a:endParaRPr/>
          </a:p>
        </p:txBody>
      </p:sp>
      <p:sp>
        <p:nvSpPr>
          <p:cNvPr id="44" name="object 44"/>
          <p:cNvSpPr/>
          <p:nvPr/>
        </p:nvSpPr>
        <p:spPr>
          <a:xfrm>
            <a:off x="4577460" y="3449065"/>
            <a:ext cx="1514475" cy="117983"/>
          </a:xfrm>
          <a:prstGeom prst="rect">
            <a:avLst/>
          </a:prstGeom>
          <a:blipFill>
            <a:blip r:embed="rId14" cstate="print"/>
            <a:stretch>
              <a:fillRect/>
            </a:stretch>
          </a:blipFill>
        </p:spPr>
        <p:txBody>
          <a:bodyPr wrap="square" lIns="0" tIns="0" rIns="0" bIns="0" rtlCol="0"/>
          <a:lstStyle/>
          <a:p>
            <a:endParaRPr/>
          </a:p>
        </p:txBody>
      </p:sp>
      <p:sp>
        <p:nvSpPr>
          <p:cNvPr id="45" name="object 45"/>
          <p:cNvSpPr/>
          <p:nvPr/>
        </p:nvSpPr>
        <p:spPr>
          <a:xfrm>
            <a:off x="4574159" y="3606291"/>
            <a:ext cx="900556" cy="88392"/>
          </a:xfrm>
          <a:prstGeom prst="rect">
            <a:avLst/>
          </a:prstGeom>
          <a:blipFill>
            <a:blip r:embed="rId15" cstate="print"/>
            <a:stretch>
              <a:fillRect/>
            </a:stretch>
          </a:blipFill>
        </p:spPr>
        <p:txBody>
          <a:bodyPr wrap="square" lIns="0" tIns="0" rIns="0" bIns="0" rtlCol="0"/>
          <a:lstStyle/>
          <a:p>
            <a:endParaRPr/>
          </a:p>
        </p:txBody>
      </p:sp>
      <p:sp>
        <p:nvSpPr>
          <p:cNvPr id="46" name="object 46"/>
          <p:cNvSpPr/>
          <p:nvPr/>
        </p:nvSpPr>
        <p:spPr>
          <a:xfrm>
            <a:off x="4578222" y="3764153"/>
            <a:ext cx="266318" cy="107188"/>
          </a:xfrm>
          <a:prstGeom prst="rect">
            <a:avLst/>
          </a:prstGeom>
          <a:blipFill>
            <a:blip r:embed="rId16" cstate="print"/>
            <a:stretch>
              <a:fillRect/>
            </a:stretch>
          </a:blipFill>
        </p:spPr>
        <p:txBody>
          <a:bodyPr wrap="square" lIns="0" tIns="0" rIns="0" bIns="0" rtlCol="0"/>
          <a:lstStyle/>
          <a:p>
            <a:endParaRPr/>
          </a:p>
        </p:txBody>
      </p:sp>
      <p:sp>
        <p:nvSpPr>
          <p:cNvPr id="47" name="object 47"/>
          <p:cNvSpPr/>
          <p:nvPr/>
        </p:nvSpPr>
        <p:spPr>
          <a:xfrm>
            <a:off x="4868164" y="3807236"/>
            <a:ext cx="36934" cy="10129"/>
          </a:xfrm>
          <a:prstGeom prst="rect">
            <a:avLst/>
          </a:prstGeom>
          <a:blipFill>
            <a:blip r:embed="rId17" cstate="print"/>
            <a:stretch>
              <a:fillRect/>
            </a:stretch>
          </a:blipFill>
        </p:spPr>
        <p:txBody>
          <a:bodyPr wrap="square" lIns="0" tIns="0" rIns="0" bIns="0" rtlCol="0"/>
          <a:lstStyle/>
          <a:p>
            <a:endParaRPr/>
          </a:p>
        </p:txBody>
      </p:sp>
      <p:sp>
        <p:nvSpPr>
          <p:cNvPr id="48" name="object 48"/>
          <p:cNvSpPr/>
          <p:nvPr/>
        </p:nvSpPr>
        <p:spPr>
          <a:xfrm>
            <a:off x="4931664" y="3757929"/>
            <a:ext cx="473837" cy="113918"/>
          </a:xfrm>
          <a:prstGeom prst="rect">
            <a:avLst/>
          </a:prstGeom>
          <a:blipFill>
            <a:blip r:embed="rId18" cstate="print"/>
            <a:stretch>
              <a:fillRect/>
            </a:stretch>
          </a:blipFill>
        </p:spPr>
        <p:txBody>
          <a:bodyPr wrap="square" lIns="0" tIns="0" rIns="0" bIns="0" rtlCol="0"/>
          <a:lstStyle/>
          <a:p>
            <a:endParaRPr/>
          </a:p>
        </p:txBody>
      </p:sp>
      <p:sp>
        <p:nvSpPr>
          <p:cNvPr id="49" name="object 49"/>
          <p:cNvSpPr/>
          <p:nvPr/>
        </p:nvSpPr>
        <p:spPr>
          <a:xfrm>
            <a:off x="4371847" y="2049779"/>
            <a:ext cx="1896745" cy="1075690"/>
          </a:xfrm>
          <a:custGeom>
            <a:avLst/>
            <a:gdLst/>
            <a:ahLst/>
            <a:cxnLst/>
            <a:rect l="l" t="t" r="r" b="b"/>
            <a:pathLst>
              <a:path w="1896745" h="1075689">
                <a:moveTo>
                  <a:pt x="610235" y="0"/>
                </a:moveTo>
                <a:lnTo>
                  <a:pt x="0" y="465074"/>
                </a:lnTo>
                <a:lnTo>
                  <a:pt x="465074" y="1075436"/>
                </a:lnTo>
                <a:lnTo>
                  <a:pt x="501396" y="806577"/>
                </a:lnTo>
                <a:lnTo>
                  <a:pt x="1848037" y="806577"/>
                </a:lnTo>
                <a:lnTo>
                  <a:pt x="1896490" y="447294"/>
                </a:lnTo>
                <a:lnTo>
                  <a:pt x="574039" y="268859"/>
                </a:lnTo>
                <a:lnTo>
                  <a:pt x="610235" y="0"/>
                </a:lnTo>
                <a:close/>
              </a:path>
              <a:path w="1896745" h="1075689">
                <a:moveTo>
                  <a:pt x="1848037" y="806577"/>
                </a:moveTo>
                <a:lnTo>
                  <a:pt x="501396" y="806577"/>
                </a:lnTo>
                <a:lnTo>
                  <a:pt x="1823974" y="985012"/>
                </a:lnTo>
                <a:lnTo>
                  <a:pt x="1848037" y="806577"/>
                </a:lnTo>
                <a:close/>
              </a:path>
            </a:pathLst>
          </a:custGeom>
          <a:solidFill>
            <a:srgbClr val="006FC0"/>
          </a:solidFill>
        </p:spPr>
        <p:txBody>
          <a:bodyPr wrap="square" lIns="0" tIns="0" rIns="0" bIns="0" rtlCol="0"/>
          <a:lstStyle/>
          <a:p>
            <a:endParaRPr/>
          </a:p>
        </p:txBody>
      </p:sp>
      <p:sp>
        <p:nvSpPr>
          <p:cNvPr id="50" name="object 50"/>
          <p:cNvSpPr/>
          <p:nvPr/>
        </p:nvSpPr>
        <p:spPr>
          <a:xfrm>
            <a:off x="4810125" y="2434970"/>
            <a:ext cx="1231455" cy="465200"/>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5159375" y="1700402"/>
            <a:ext cx="353855" cy="170052"/>
          </a:xfrm>
          <a:prstGeom prst="rect">
            <a:avLst/>
          </a:prstGeom>
          <a:blipFill>
            <a:blip r:embed="rId20" cstate="print"/>
            <a:stretch>
              <a:fillRect/>
            </a:stretch>
          </a:blipFill>
        </p:spPr>
        <p:txBody>
          <a:bodyPr wrap="square" lIns="0" tIns="0" rIns="0" bIns="0" rtlCol="0"/>
          <a:lstStyle/>
          <a:p>
            <a:endParaRPr/>
          </a:p>
        </p:txBody>
      </p:sp>
      <p:sp>
        <p:nvSpPr>
          <p:cNvPr id="52" name="object 52"/>
          <p:cNvSpPr/>
          <p:nvPr/>
        </p:nvSpPr>
        <p:spPr>
          <a:xfrm>
            <a:off x="5129148" y="1936876"/>
            <a:ext cx="273303" cy="132714"/>
          </a:xfrm>
          <a:prstGeom prst="rect">
            <a:avLst/>
          </a:prstGeom>
          <a:blipFill>
            <a:blip r:embed="rId21" cstate="print"/>
            <a:stretch>
              <a:fillRect/>
            </a:stretch>
          </a:blipFill>
        </p:spPr>
        <p:txBody>
          <a:bodyPr wrap="square" lIns="0" tIns="0" rIns="0" bIns="0" rtlCol="0"/>
          <a:lstStyle/>
          <a:p>
            <a:endParaRPr/>
          </a:p>
        </p:txBody>
      </p:sp>
      <p:sp>
        <p:nvSpPr>
          <p:cNvPr id="53" name="object 53"/>
          <p:cNvSpPr/>
          <p:nvPr/>
        </p:nvSpPr>
        <p:spPr>
          <a:xfrm>
            <a:off x="5417058" y="2018283"/>
            <a:ext cx="48640" cy="17399"/>
          </a:xfrm>
          <a:prstGeom prst="rect">
            <a:avLst/>
          </a:prstGeom>
          <a:blipFill>
            <a:blip r:embed="rId22" cstate="print"/>
            <a:stretch>
              <a:fillRect/>
            </a:stretch>
          </a:blipFill>
        </p:spPr>
        <p:txBody>
          <a:bodyPr wrap="square" lIns="0" tIns="0" rIns="0" bIns="0" rtlCol="0"/>
          <a:lstStyle/>
          <a:p>
            <a:endParaRPr/>
          </a:p>
        </p:txBody>
      </p:sp>
      <p:sp>
        <p:nvSpPr>
          <p:cNvPr id="54" name="object 54"/>
          <p:cNvSpPr/>
          <p:nvPr/>
        </p:nvSpPr>
        <p:spPr>
          <a:xfrm>
            <a:off x="5100828" y="1962276"/>
            <a:ext cx="893933" cy="402971"/>
          </a:xfrm>
          <a:prstGeom prst="rect">
            <a:avLst/>
          </a:prstGeom>
          <a:blipFill>
            <a:blip r:embed="rId23" cstate="print"/>
            <a:stretch>
              <a:fillRect/>
            </a:stretch>
          </a:blipFill>
        </p:spPr>
        <p:txBody>
          <a:bodyPr wrap="square" lIns="0" tIns="0" rIns="0" bIns="0" rtlCol="0"/>
          <a:lstStyle/>
          <a:p>
            <a:endParaRPr/>
          </a:p>
        </p:txBody>
      </p:sp>
      <p:sp>
        <p:nvSpPr>
          <p:cNvPr id="55" name="object 55"/>
          <p:cNvSpPr/>
          <p:nvPr/>
        </p:nvSpPr>
        <p:spPr>
          <a:xfrm>
            <a:off x="8333231" y="1917192"/>
            <a:ext cx="638555" cy="2409443"/>
          </a:xfrm>
          <a:prstGeom prst="rect">
            <a:avLst/>
          </a:prstGeom>
          <a:blipFill>
            <a:blip r:embed="rId24" cstate="print"/>
            <a:stretch>
              <a:fillRect/>
            </a:stretch>
          </a:blipFill>
        </p:spPr>
        <p:txBody>
          <a:bodyPr wrap="square" lIns="0" tIns="0" rIns="0" bIns="0" rtlCol="0"/>
          <a:lstStyle/>
          <a:p>
            <a:endParaRPr/>
          </a:p>
        </p:txBody>
      </p:sp>
      <p:sp>
        <p:nvSpPr>
          <p:cNvPr id="56" name="object 56"/>
          <p:cNvSpPr/>
          <p:nvPr/>
        </p:nvSpPr>
        <p:spPr>
          <a:xfrm>
            <a:off x="8372856" y="4363211"/>
            <a:ext cx="623316" cy="1504188"/>
          </a:xfrm>
          <a:prstGeom prst="rect">
            <a:avLst/>
          </a:prstGeom>
          <a:blipFill>
            <a:blip r:embed="rId25" cstate="print"/>
            <a:stretch>
              <a:fillRect/>
            </a:stretch>
          </a:blipFill>
        </p:spPr>
        <p:txBody>
          <a:bodyPr wrap="square" lIns="0" tIns="0" rIns="0" bIns="0" rtlCol="0"/>
          <a:lstStyle/>
          <a:p>
            <a:endParaRPr/>
          </a:p>
        </p:txBody>
      </p:sp>
      <p:sp>
        <p:nvSpPr>
          <p:cNvPr id="57" name="object 57"/>
          <p:cNvSpPr/>
          <p:nvPr/>
        </p:nvSpPr>
        <p:spPr>
          <a:xfrm>
            <a:off x="7477506" y="3235579"/>
            <a:ext cx="1190625" cy="215265"/>
          </a:xfrm>
          <a:custGeom>
            <a:avLst/>
            <a:gdLst/>
            <a:ahLst/>
            <a:cxnLst/>
            <a:rect l="l" t="t" r="r" b="b"/>
            <a:pathLst>
              <a:path w="1190625" h="215264">
                <a:moveTo>
                  <a:pt x="88519" y="120142"/>
                </a:moveTo>
                <a:lnTo>
                  <a:pt x="0" y="180975"/>
                </a:lnTo>
                <a:lnTo>
                  <a:pt x="101726" y="215265"/>
                </a:lnTo>
                <a:lnTo>
                  <a:pt x="77402" y="187960"/>
                </a:lnTo>
                <a:lnTo>
                  <a:pt x="65659" y="187960"/>
                </a:lnTo>
                <a:lnTo>
                  <a:pt x="61214" y="156337"/>
                </a:lnTo>
                <a:lnTo>
                  <a:pt x="71746" y="154872"/>
                </a:lnTo>
                <a:lnTo>
                  <a:pt x="88519" y="120142"/>
                </a:lnTo>
                <a:close/>
              </a:path>
              <a:path w="1190625" h="215264">
                <a:moveTo>
                  <a:pt x="63458" y="172308"/>
                </a:moveTo>
                <a:lnTo>
                  <a:pt x="65659" y="187960"/>
                </a:lnTo>
                <a:lnTo>
                  <a:pt x="76108" y="186508"/>
                </a:lnTo>
                <a:lnTo>
                  <a:pt x="63458" y="172308"/>
                </a:lnTo>
                <a:close/>
              </a:path>
              <a:path w="1190625" h="215264">
                <a:moveTo>
                  <a:pt x="76108" y="186508"/>
                </a:moveTo>
                <a:lnTo>
                  <a:pt x="65659" y="187960"/>
                </a:lnTo>
                <a:lnTo>
                  <a:pt x="77402" y="187960"/>
                </a:lnTo>
                <a:lnTo>
                  <a:pt x="76108" y="186508"/>
                </a:lnTo>
                <a:close/>
              </a:path>
              <a:path w="1190625" h="215264">
                <a:moveTo>
                  <a:pt x="1185672" y="0"/>
                </a:moveTo>
                <a:lnTo>
                  <a:pt x="71746" y="154872"/>
                </a:lnTo>
                <a:lnTo>
                  <a:pt x="63429" y="172095"/>
                </a:lnTo>
                <a:lnTo>
                  <a:pt x="63458" y="172308"/>
                </a:lnTo>
                <a:lnTo>
                  <a:pt x="76108" y="186508"/>
                </a:lnTo>
                <a:lnTo>
                  <a:pt x="1190117" y="31750"/>
                </a:lnTo>
                <a:lnTo>
                  <a:pt x="1185672" y="0"/>
                </a:lnTo>
                <a:close/>
              </a:path>
              <a:path w="1190625" h="215264">
                <a:moveTo>
                  <a:pt x="71746" y="154872"/>
                </a:moveTo>
                <a:lnTo>
                  <a:pt x="61214" y="156337"/>
                </a:lnTo>
                <a:lnTo>
                  <a:pt x="63429" y="172095"/>
                </a:lnTo>
                <a:lnTo>
                  <a:pt x="71746" y="154872"/>
                </a:lnTo>
                <a:close/>
              </a:path>
            </a:pathLst>
          </a:custGeom>
          <a:solidFill>
            <a:srgbClr val="000000"/>
          </a:solidFill>
        </p:spPr>
        <p:txBody>
          <a:bodyPr wrap="square" lIns="0" tIns="0" rIns="0" bIns="0" rtlCol="0"/>
          <a:lstStyle/>
          <a:p>
            <a:endParaRPr/>
          </a:p>
        </p:txBody>
      </p:sp>
      <p:sp>
        <p:nvSpPr>
          <p:cNvPr id="58" name="object 58"/>
          <p:cNvSpPr/>
          <p:nvPr/>
        </p:nvSpPr>
        <p:spPr>
          <a:xfrm>
            <a:off x="7825740" y="3029711"/>
            <a:ext cx="350520" cy="274320"/>
          </a:xfrm>
          <a:prstGeom prst="rect">
            <a:avLst/>
          </a:prstGeom>
          <a:blipFill>
            <a:blip r:embed="rId26" cstate="print"/>
            <a:stretch>
              <a:fillRect/>
            </a:stretch>
          </a:blipFill>
        </p:spPr>
        <p:txBody>
          <a:bodyPr wrap="square" lIns="0" tIns="0" rIns="0" bIns="0" rtlCol="0"/>
          <a:lstStyle/>
          <a:p>
            <a:endParaRPr/>
          </a:p>
        </p:txBody>
      </p:sp>
      <p:sp>
        <p:nvSpPr>
          <p:cNvPr id="59" name="object 59"/>
          <p:cNvSpPr/>
          <p:nvPr/>
        </p:nvSpPr>
        <p:spPr>
          <a:xfrm>
            <a:off x="7653781" y="3467734"/>
            <a:ext cx="681863" cy="89153"/>
          </a:xfrm>
          <a:prstGeom prst="rect">
            <a:avLst/>
          </a:prstGeom>
          <a:blipFill>
            <a:blip r:embed="rId27" cstate="print"/>
            <a:stretch>
              <a:fillRect/>
            </a:stretch>
          </a:blipFill>
        </p:spPr>
        <p:txBody>
          <a:bodyPr wrap="square" lIns="0" tIns="0" rIns="0" bIns="0" rtlCol="0"/>
          <a:lstStyle/>
          <a:p>
            <a:endParaRPr/>
          </a:p>
        </p:txBody>
      </p:sp>
      <p:sp>
        <p:nvSpPr>
          <p:cNvPr id="60" name="object 60"/>
          <p:cNvSpPr/>
          <p:nvPr/>
        </p:nvSpPr>
        <p:spPr>
          <a:xfrm>
            <a:off x="9512807" y="2150364"/>
            <a:ext cx="350520" cy="274320"/>
          </a:xfrm>
          <a:prstGeom prst="rect">
            <a:avLst/>
          </a:prstGeom>
          <a:blipFill>
            <a:blip r:embed="rId28" cstate="print"/>
            <a:stretch>
              <a:fillRect/>
            </a:stretch>
          </a:blipFill>
        </p:spPr>
        <p:txBody>
          <a:bodyPr wrap="square" lIns="0" tIns="0" rIns="0" bIns="0" rtlCol="0"/>
          <a:lstStyle/>
          <a:p>
            <a:endParaRPr/>
          </a:p>
        </p:txBody>
      </p:sp>
      <p:sp>
        <p:nvSpPr>
          <p:cNvPr id="61" name="object 61"/>
          <p:cNvSpPr/>
          <p:nvPr/>
        </p:nvSpPr>
        <p:spPr>
          <a:xfrm>
            <a:off x="9175242" y="2258186"/>
            <a:ext cx="1040765" cy="429895"/>
          </a:xfrm>
          <a:custGeom>
            <a:avLst/>
            <a:gdLst/>
            <a:ahLst/>
            <a:cxnLst/>
            <a:rect l="l" t="t" r="r" b="b"/>
            <a:pathLst>
              <a:path w="1040765" h="429894">
                <a:moveTo>
                  <a:pt x="71881" y="340105"/>
                </a:moveTo>
                <a:lnTo>
                  <a:pt x="0" y="419735"/>
                </a:lnTo>
                <a:lnTo>
                  <a:pt x="106933" y="429513"/>
                </a:lnTo>
                <a:lnTo>
                  <a:pt x="80979" y="411352"/>
                </a:lnTo>
                <a:lnTo>
                  <a:pt x="65404" y="411352"/>
                </a:lnTo>
                <a:lnTo>
                  <a:pt x="53721" y="381508"/>
                </a:lnTo>
                <a:lnTo>
                  <a:pt x="63668" y="377615"/>
                </a:lnTo>
                <a:lnTo>
                  <a:pt x="71881" y="340105"/>
                </a:lnTo>
                <a:close/>
              </a:path>
              <a:path w="1040765" h="429894">
                <a:moveTo>
                  <a:pt x="63668" y="377615"/>
                </a:moveTo>
                <a:lnTo>
                  <a:pt x="53721" y="381508"/>
                </a:lnTo>
                <a:lnTo>
                  <a:pt x="65404" y="411352"/>
                </a:lnTo>
                <a:lnTo>
                  <a:pt x="75393" y="407443"/>
                </a:lnTo>
                <a:lnTo>
                  <a:pt x="59562" y="396366"/>
                </a:lnTo>
                <a:lnTo>
                  <a:pt x="63668" y="377615"/>
                </a:lnTo>
                <a:close/>
              </a:path>
              <a:path w="1040765" h="429894">
                <a:moveTo>
                  <a:pt x="75393" y="407443"/>
                </a:moveTo>
                <a:lnTo>
                  <a:pt x="65404" y="411352"/>
                </a:lnTo>
                <a:lnTo>
                  <a:pt x="80979" y="411352"/>
                </a:lnTo>
                <a:lnTo>
                  <a:pt x="75393" y="407443"/>
                </a:lnTo>
                <a:close/>
              </a:path>
              <a:path w="1040765" h="429894">
                <a:moveTo>
                  <a:pt x="1028826" y="0"/>
                </a:moveTo>
                <a:lnTo>
                  <a:pt x="63668" y="377615"/>
                </a:lnTo>
                <a:lnTo>
                  <a:pt x="59562" y="396366"/>
                </a:lnTo>
                <a:lnTo>
                  <a:pt x="75393" y="407443"/>
                </a:lnTo>
                <a:lnTo>
                  <a:pt x="1040510" y="29717"/>
                </a:lnTo>
                <a:lnTo>
                  <a:pt x="1028826" y="0"/>
                </a:lnTo>
                <a:close/>
              </a:path>
            </a:pathLst>
          </a:custGeom>
          <a:solidFill>
            <a:srgbClr val="000000"/>
          </a:solidFill>
        </p:spPr>
        <p:txBody>
          <a:bodyPr wrap="square" lIns="0" tIns="0" rIns="0" bIns="0" rtlCol="0"/>
          <a:lstStyle/>
          <a:p>
            <a:endParaRPr/>
          </a:p>
        </p:txBody>
      </p:sp>
      <p:sp>
        <p:nvSpPr>
          <p:cNvPr id="62" name="object 62"/>
          <p:cNvSpPr/>
          <p:nvPr/>
        </p:nvSpPr>
        <p:spPr>
          <a:xfrm>
            <a:off x="10239756" y="2129027"/>
            <a:ext cx="571500" cy="280670"/>
          </a:xfrm>
          <a:custGeom>
            <a:avLst/>
            <a:gdLst/>
            <a:ahLst/>
            <a:cxnLst/>
            <a:rect l="l" t="t" r="r" b="b"/>
            <a:pathLst>
              <a:path w="571500" h="280669">
                <a:moveTo>
                  <a:pt x="0" y="280415"/>
                </a:moveTo>
                <a:lnTo>
                  <a:pt x="571500" y="280415"/>
                </a:lnTo>
                <a:lnTo>
                  <a:pt x="571500" y="0"/>
                </a:lnTo>
                <a:lnTo>
                  <a:pt x="0" y="0"/>
                </a:lnTo>
                <a:lnTo>
                  <a:pt x="0" y="280415"/>
                </a:lnTo>
                <a:close/>
              </a:path>
            </a:pathLst>
          </a:custGeom>
          <a:solidFill>
            <a:srgbClr val="0079D5"/>
          </a:solidFill>
        </p:spPr>
        <p:txBody>
          <a:bodyPr wrap="square" lIns="0" tIns="0" rIns="0" bIns="0" rtlCol="0"/>
          <a:lstStyle/>
          <a:p>
            <a:endParaRPr/>
          </a:p>
        </p:txBody>
      </p:sp>
      <p:sp>
        <p:nvSpPr>
          <p:cNvPr id="63" name="object 63"/>
          <p:cNvSpPr/>
          <p:nvPr/>
        </p:nvSpPr>
        <p:spPr>
          <a:xfrm>
            <a:off x="10227944" y="2425700"/>
            <a:ext cx="41275" cy="15240"/>
          </a:xfrm>
          <a:custGeom>
            <a:avLst/>
            <a:gdLst/>
            <a:ahLst/>
            <a:cxnLst/>
            <a:rect l="l" t="t" r="r" b="b"/>
            <a:pathLst>
              <a:path w="41275" h="15239">
                <a:moveTo>
                  <a:pt x="0" y="15239"/>
                </a:moveTo>
                <a:lnTo>
                  <a:pt x="40766" y="15239"/>
                </a:lnTo>
                <a:lnTo>
                  <a:pt x="40766" y="0"/>
                </a:lnTo>
                <a:lnTo>
                  <a:pt x="0" y="0"/>
                </a:lnTo>
                <a:lnTo>
                  <a:pt x="0" y="15239"/>
                </a:lnTo>
                <a:close/>
              </a:path>
            </a:pathLst>
          </a:custGeom>
          <a:solidFill>
            <a:srgbClr val="6F2F9F"/>
          </a:solidFill>
        </p:spPr>
        <p:txBody>
          <a:bodyPr wrap="square" lIns="0" tIns="0" rIns="0" bIns="0" rtlCol="0"/>
          <a:lstStyle/>
          <a:p>
            <a:endParaRPr/>
          </a:p>
        </p:txBody>
      </p:sp>
      <p:sp>
        <p:nvSpPr>
          <p:cNvPr id="64" name="object 64"/>
          <p:cNvSpPr/>
          <p:nvPr/>
        </p:nvSpPr>
        <p:spPr>
          <a:xfrm>
            <a:off x="10218419" y="2415539"/>
            <a:ext cx="50800" cy="10160"/>
          </a:xfrm>
          <a:custGeom>
            <a:avLst/>
            <a:gdLst/>
            <a:ahLst/>
            <a:cxnLst/>
            <a:rect l="l" t="t" r="r" b="b"/>
            <a:pathLst>
              <a:path w="50800" h="10160">
                <a:moveTo>
                  <a:pt x="0" y="10160"/>
                </a:moveTo>
                <a:lnTo>
                  <a:pt x="50291" y="10160"/>
                </a:lnTo>
                <a:lnTo>
                  <a:pt x="50291" y="0"/>
                </a:lnTo>
                <a:lnTo>
                  <a:pt x="0" y="0"/>
                </a:lnTo>
                <a:lnTo>
                  <a:pt x="0" y="10160"/>
                </a:lnTo>
                <a:close/>
              </a:path>
            </a:pathLst>
          </a:custGeom>
          <a:solidFill>
            <a:srgbClr val="6F2F9F"/>
          </a:solidFill>
        </p:spPr>
        <p:txBody>
          <a:bodyPr wrap="square" lIns="0" tIns="0" rIns="0" bIns="0" rtlCol="0"/>
          <a:lstStyle/>
          <a:p>
            <a:endParaRPr/>
          </a:p>
        </p:txBody>
      </p:sp>
      <p:sp>
        <p:nvSpPr>
          <p:cNvPr id="65" name="object 65"/>
          <p:cNvSpPr/>
          <p:nvPr/>
        </p:nvSpPr>
        <p:spPr>
          <a:xfrm>
            <a:off x="10225531" y="2123439"/>
            <a:ext cx="0" cy="292100"/>
          </a:xfrm>
          <a:custGeom>
            <a:avLst/>
            <a:gdLst/>
            <a:ahLst/>
            <a:cxnLst/>
            <a:rect l="l" t="t" r="r" b="b"/>
            <a:pathLst>
              <a:path h="292100">
                <a:moveTo>
                  <a:pt x="0" y="0"/>
                </a:moveTo>
                <a:lnTo>
                  <a:pt x="0" y="292100"/>
                </a:lnTo>
              </a:path>
            </a:pathLst>
          </a:custGeom>
          <a:ln w="14224">
            <a:solidFill>
              <a:srgbClr val="6F2F9F"/>
            </a:solidFill>
          </a:ln>
        </p:spPr>
        <p:txBody>
          <a:bodyPr wrap="square" lIns="0" tIns="0" rIns="0" bIns="0" rtlCol="0"/>
          <a:lstStyle/>
          <a:p>
            <a:endParaRPr/>
          </a:p>
        </p:txBody>
      </p:sp>
      <p:sp>
        <p:nvSpPr>
          <p:cNvPr id="66" name="object 66"/>
          <p:cNvSpPr/>
          <p:nvPr/>
        </p:nvSpPr>
        <p:spPr>
          <a:xfrm>
            <a:off x="10218419" y="2113279"/>
            <a:ext cx="50800" cy="10160"/>
          </a:xfrm>
          <a:custGeom>
            <a:avLst/>
            <a:gdLst/>
            <a:ahLst/>
            <a:cxnLst/>
            <a:rect l="l" t="t" r="r" b="b"/>
            <a:pathLst>
              <a:path w="50800" h="10160">
                <a:moveTo>
                  <a:pt x="0" y="10160"/>
                </a:moveTo>
                <a:lnTo>
                  <a:pt x="50291" y="10160"/>
                </a:lnTo>
                <a:lnTo>
                  <a:pt x="50291" y="0"/>
                </a:lnTo>
                <a:lnTo>
                  <a:pt x="0" y="0"/>
                </a:lnTo>
                <a:lnTo>
                  <a:pt x="0" y="10160"/>
                </a:lnTo>
                <a:close/>
              </a:path>
            </a:pathLst>
          </a:custGeom>
          <a:solidFill>
            <a:srgbClr val="6F2F9F"/>
          </a:solidFill>
        </p:spPr>
        <p:txBody>
          <a:bodyPr wrap="square" lIns="0" tIns="0" rIns="0" bIns="0" rtlCol="0"/>
          <a:lstStyle/>
          <a:p>
            <a:endParaRPr/>
          </a:p>
        </p:txBody>
      </p:sp>
      <p:sp>
        <p:nvSpPr>
          <p:cNvPr id="67" name="object 67"/>
          <p:cNvSpPr/>
          <p:nvPr/>
        </p:nvSpPr>
        <p:spPr>
          <a:xfrm>
            <a:off x="10227944" y="2096770"/>
            <a:ext cx="41275" cy="16510"/>
          </a:xfrm>
          <a:custGeom>
            <a:avLst/>
            <a:gdLst/>
            <a:ahLst/>
            <a:cxnLst/>
            <a:rect l="l" t="t" r="r" b="b"/>
            <a:pathLst>
              <a:path w="41275" h="16510">
                <a:moveTo>
                  <a:pt x="0" y="16510"/>
                </a:moveTo>
                <a:lnTo>
                  <a:pt x="40766" y="16510"/>
                </a:lnTo>
                <a:lnTo>
                  <a:pt x="40766" y="0"/>
                </a:lnTo>
                <a:lnTo>
                  <a:pt x="0" y="0"/>
                </a:lnTo>
                <a:lnTo>
                  <a:pt x="0" y="16510"/>
                </a:lnTo>
                <a:close/>
              </a:path>
            </a:pathLst>
          </a:custGeom>
          <a:solidFill>
            <a:srgbClr val="6F2F9F"/>
          </a:solidFill>
        </p:spPr>
        <p:txBody>
          <a:bodyPr wrap="square" lIns="0" tIns="0" rIns="0" bIns="0" rtlCol="0"/>
          <a:lstStyle/>
          <a:p>
            <a:endParaRPr/>
          </a:p>
        </p:txBody>
      </p:sp>
      <p:sp>
        <p:nvSpPr>
          <p:cNvPr id="68" name="object 68"/>
          <p:cNvSpPr/>
          <p:nvPr/>
        </p:nvSpPr>
        <p:spPr>
          <a:xfrm>
            <a:off x="10782300" y="2425700"/>
            <a:ext cx="41275" cy="15240"/>
          </a:xfrm>
          <a:custGeom>
            <a:avLst/>
            <a:gdLst/>
            <a:ahLst/>
            <a:cxnLst/>
            <a:rect l="l" t="t" r="r" b="b"/>
            <a:pathLst>
              <a:path w="41275" h="15239">
                <a:moveTo>
                  <a:pt x="0" y="15239"/>
                </a:moveTo>
                <a:lnTo>
                  <a:pt x="40767" y="15239"/>
                </a:lnTo>
                <a:lnTo>
                  <a:pt x="40767" y="0"/>
                </a:lnTo>
                <a:lnTo>
                  <a:pt x="0" y="0"/>
                </a:lnTo>
                <a:lnTo>
                  <a:pt x="0" y="15239"/>
                </a:lnTo>
                <a:close/>
              </a:path>
            </a:pathLst>
          </a:custGeom>
          <a:solidFill>
            <a:srgbClr val="6F2F9F"/>
          </a:solidFill>
        </p:spPr>
        <p:txBody>
          <a:bodyPr wrap="square" lIns="0" tIns="0" rIns="0" bIns="0" rtlCol="0"/>
          <a:lstStyle/>
          <a:p>
            <a:endParaRPr/>
          </a:p>
        </p:txBody>
      </p:sp>
      <p:sp>
        <p:nvSpPr>
          <p:cNvPr id="69" name="object 69"/>
          <p:cNvSpPr/>
          <p:nvPr/>
        </p:nvSpPr>
        <p:spPr>
          <a:xfrm>
            <a:off x="10782300" y="2415539"/>
            <a:ext cx="50800" cy="10160"/>
          </a:xfrm>
          <a:custGeom>
            <a:avLst/>
            <a:gdLst/>
            <a:ahLst/>
            <a:cxnLst/>
            <a:rect l="l" t="t" r="r" b="b"/>
            <a:pathLst>
              <a:path w="50800" h="10160">
                <a:moveTo>
                  <a:pt x="0" y="10160"/>
                </a:moveTo>
                <a:lnTo>
                  <a:pt x="50292" y="10160"/>
                </a:lnTo>
                <a:lnTo>
                  <a:pt x="50292" y="0"/>
                </a:lnTo>
                <a:lnTo>
                  <a:pt x="0" y="0"/>
                </a:lnTo>
                <a:lnTo>
                  <a:pt x="0" y="10160"/>
                </a:lnTo>
                <a:close/>
              </a:path>
            </a:pathLst>
          </a:custGeom>
          <a:solidFill>
            <a:srgbClr val="6F2F9F"/>
          </a:solidFill>
        </p:spPr>
        <p:txBody>
          <a:bodyPr wrap="square" lIns="0" tIns="0" rIns="0" bIns="0" rtlCol="0"/>
          <a:lstStyle/>
          <a:p>
            <a:endParaRPr/>
          </a:p>
        </p:txBody>
      </p:sp>
      <p:sp>
        <p:nvSpPr>
          <p:cNvPr id="70" name="object 70"/>
          <p:cNvSpPr/>
          <p:nvPr/>
        </p:nvSpPr>
        <p:spPr>
          <a:xfrm>
            <a:off x="10825480" y="2123439"/>
            <a:ext cx="0" cy="292100"/>
          </a:xfrm>
          <a:custGeom>
            <a:avLst/>
            <a:gdLst/>
            <a:ahLst/>
            <a:cxnLst/>
            <a:rect l="l" t="t" r="r" b="b"/>
            <a:pathLst>
              <a:path h="292100">
                <a:moveTo>
                  <a:pt x="0" y="0"/>
                </a:moveTo>
                <a:lnTo>
                  <a:pt x="0" y="292100"/>
                </a:lnTo>
              </a:path>
            </a:pathLst>
          </a:custGeom>
          <a:ln w="14224">
            <a:solidFill>
              <a:srgbClr val="6F2F9F"/>
            </a:solidFill>
          </a:ln>
        </p:spPr>
        <p:txBody>
          <a:bodyPr wrap="square" lIns="0" tIns="0" rIns="0" bIns="0" rtlCol="0"/>
          <a:lstStyle/>
          <a:p>
            <a:endParaRPr/>
          </a:p>
        </p:txBody>
      </p:sp>
      <p:sp>
        <p:nvSpPr>
          <p:cNvPr id="71" name="object 71"/>
          <p:cNvSpPr/>
          <p:nvPr/>
        </p:nvSpPr>
        <p:spPr>
          <a:xfrm>
            <a:off x="10782300" y="2113279"/>
            <a:ext cx="50800" cy="10160"/>
          </a:xfrm>
          <a:custGeom>
            <a:avLst/>
            <a:gdLst/>
            <a:ahLst/>
            <a:cxnLst/>
            <a:rect l="l" t="t" r="r" b="b"/>
            <a:pathLst>
              <a:path w="50800" h="10160">
                <a:moveTo>
                  <a:pt x="0" y="10160"/>
                </a:moveTo>
                <a:lnTo>
                  <a:pt x="50292" y="10160"/>
                </a:lnTo>
                <a:lnTo>
                  <a:pt x="50292" y="0"/>
                </a:lnTo>
                <a:lnTo>
                  <a:pt x="0" y="0"/>
                </a:lnTo>
                <a:lnTo>
                  <a:pt x="0" y="10160"/>
                </a:lnTo>
                <a:close/>
              </a:path>
            </a:pathLst>
          </a:custGeom>
          <a:solidFill>
            <a:srgbClr val="6F2F9F"/>
          </a:solidFill>
        </p:spPr>
        <p:txBody>
          <a:bodyPr wrap="square" lIns="0" tIns="0" rIns="0" bIns="0" rtlCol="0"/>
          <a:lstStyle/>
          <a:p>
            <a:endParaRPr/>
          </a:p>
        </p:txBody>
      </p:sp>
      <p:sp>
        <p:nvSpPr>
          <p:cNvPr id="72" name="object 72"/>
          <p:cNvSpPr/>
          <p:nvPr/>
        </p:nvSpPr>
        <p:spPr>
          <a:xfrm>
            <a:off x="10782300" y="2096770"/>
            <a:ext cx="41275" cy="16510"/>
          </a:xfrm>
          <a:custGeom>
            <a:avLst/>
            <a:gdLst/>
            <a:ahLst/>
            <a:cxnLst/>
            <a:rect l="l" t="t" r="r" b="b"/>
            <a:pathLst>
              <a:path w="41275" h="16510">
                <a:moveTo>
                  <a:pt x="0" y="16510"/>
                </a:moveTo>
                <a:lnTo>
                  <a:pt x="40767" y="16510"/>
                </a:lnTo>
                <a:lnTo>
                  <a:pt x="40767" y="0"/>
                </a:lnTo>
                <a:lnTo>
                  <a:pt x="0" y="0"/>
                </a:lnTo>
                <a:lnTo>
                  <a:pt x="0" y="16510"/>
                </a:lnTo>
                <a:close/>
              </a:path>
            </a:pathLst>
          </a:custGeom>
          <a:solidFill>
            <a:srgbClr val="6F2F9F"/>
          </a:solidFill>
        </p:spPr>
        <p:txBody>
          <a:bodyPr wrap="square" lIns="0" tIns="0" rIns="0" bIns="0" rtlCol="0"/>
          <a:lstStyle/>
          <a:p>
            <a:endParaRPr/>
          </a:p>
        </p:txBody>
      </p:sp>
      <p:sp>
        <p:nvSpPr>
          <p:cNvPr id="73" name="object 73"/>
          <p:cNvSpPr/>
          <p:nvPr/>
        </p:nvSpPr>
        <p:spPr>
          <a:xfrm>
            <a:off x="10387583" y="2144267"/>
            <a:ext cx="283845" cy="254635"/>
          </a:xfrm>
          <a:custGeom>
            <a:avLst/>
            <a:gdLst/>
            <a:ahLst/>
            <a:cxnLst/>
            <a:rect l="l" t="t" r="r" b="b"/>
            <a:pathLst>
              <a:path w="283845" h="254635">
                <a:moveTo>
                  <a:pt x="219837" y="0"/>
                </a:moveTo>
                <a:lnTo>
                  <a:pt x="63626" y="0"/>
                </a:lnTo>
                <a:lnTo>
                  <a:pt x="0" y="127254"/>
                </a:lnTo>
                <a:lnTo>
                  <a:pt x="63626" y="254508"/>
                </a:lnTo>
                <a:lnTo>
                  <a:pt x="219837" y="254508"/>
                </a:lnTo>
                <a:lnTo>
                  <a:pt x="283464" y="127254"/>
                </a:lnTo>
                <a:lnTo>
                  <a:pt x="219837" y="0"/>
                </a:lnTo>
                <a:close/>
              </a:path>
            </a:pathLst>
          </a:custGeom>
          <a:solidFill>
            <a:srgbClr val="0079D5"/>
          </a:solidFill>
        </p:spPr>
        <p:txBody>
          <a:bodyPr wrap="square" lIns="0" tIns="0" rIns="0" bIns="0" rtlCol="0"/>
          <a:lstStyle/>
          <a:p>
            <a:endParaRPr/>
          </a:p>
        </p:txBody>
      </p:sp>
      <p:sp>
        <p:nvSpPr>
          <p:cNvPr id="74" name="object 74"/>
          <p:cNvSpPr/>
          <p:nvPr/>
        </p:nvSpPr>
        <p:spPr>
          <a:xfrm>
            <a:off x="10387583" y="2144267"/>
            <a:ext cx="283845" cy="254635"/>
          </a:xfrm>
          <a:custGeom>
            <a:avLst/>
            <a:gdLst/>
            <a:ahLst/>
            <a:cxnLst/>
            <a:rect l="l" t="t" r="r" b="b"/>
            <a:pathLst>
              <a:path w="283845" h="254635">
                <a:moveTo>
                  <a:pt x="0" y="127254"/>
                </a:moveTo>
                <a:lnTo>
                  <a:pt x="63626" y="0"/>
                </a:lnTo>
                <a:lnTo>
                  <a:pt x="219837" y="0"/>
                </a:lnTo>
                <a:lnTo>
                  <a:pt x="283464" y="127254"/>
                </a:lnTo>
                <a:lnTo>
                  <a:pt x="219837" y="254508"/>
                </a:lnTo>
                <a:lnTo>
                  <a:pt x="63626" y="254508"/>
                </a:lnTo>
                <a:lnTo>
                  <a:pt x="0" y="127254"/>
                </a:lnTo>
                <a:close/>
              </a:path>
            </a:pathLst>
          </a:custGeom>
          <a:ln w="9144">
            <a:solidFill>
              <a:srgbClr val="FFFFFF"/>
            </a:solidFill>
          </a:ln>
        </p:spPr>
        <p:txBody>
          <a:bodyPr wrap="square" lIns="0" tIns="0" rIns="0" bIns="0" rtlCol="0"/>
          <a:lstStyle/>
          <a:p>
            <a:endParaRPr/>
          </a:p>
        </p:txBody>
      </p:sp>
      <p:sp>
        <p:nvSpPr>
          <p:cNvPr id="75" name="object 75"/>
          <p:cNvSpPr/>
          <p:nvPr/>
        </p:nvSpPr>
        <p:spPr>
          <a:xfrm>
            <a:off x="9915143" y="2514726"/>
            <a:ext cx="470534" cy="89153"/>
          </a:xfrm>
          <a:prstGeom prst="rect">
            <a:avLst/>
          </a:prstGeom>
          <a:blipFill>
            <a:blip r:embed="rId29" cstate="print"/>
            <a:stretch>
              <a:fillRect/>
            </a:stretch>
          </a:blipFill>
        </p:spPr>
        <p:txBody>
          <a:bodyPr wrap="square" lIns="0" tIns="0" rIns="0" bIns="0" rtlCol="0"/>
          <a:lstStyle/>
          <a:p>
            <a:endParaRPr/>
          </a:p>
        </p:txBody>
      </p:sp>
      <p:sp>
        <p:nvSpPr>
          <p:cNvPr id="76" name="object 76"/>
          <p:cNvSpPr/>
          <p:nvPr/>
        </p:nvSpPr>
        <p:spPr>
          <a:xfrm>
            <a:off x="9917810" y="2673350"/>
            <a:ext cx="327787" cy="82930"/>
          </a:xfrm>
          <a:prstGeom prst="rect">
            <a:avLst/>
          </a:prstGeom>
          <a:blipFill>
            <a:blip r:embed="rId30" cstate="print"/>
            <a:stretch>
              <a:fillRect/>
            </a:stretch>
          </a:blipFill>
        </p:spPr>
        <p:txBody>
          <a:bodyPr wrap="square" lIns="0" tIns="0" rIns="0" bIns="0" rtlCol="0"/>
          <a:lstStyle/>
          <a:p>
            <a:endParaRPr/>
          </a:p>
        </p:txBody>
      </p:sp>
      <p:sp>
        <p:nvSpPr>
          <p:cNvPr id="77" name="object 77"/>
          <p:cNvSpPr/>
          <p:nvPr/>
        </p:nvSpPr>
        <p:spPr>
          <a:xfrm>
            <a:off x="9923906" y="2815589"/>
            <a:ext cx="395604" cy="117983"/>
          </a:xfrm>
          <a:prstGeom prst="rect">
            <a:avLst/>
          </a:prstGeom>
          <a:blipFill>
            <a:blip r:embed="rId31" cstate="print"/>
            <a:stretch>
              <a:fillRect/>
            </a:stretch>
          </a:blipFill>
        </p:spPr>
        <p:txBody>
          <a:bodyPr wrap="square" lIns="0" tIns="0" rIns="0" bIns="0" rtlCol="0"/>
          <a:lstStyle/>
          <a:p>
            <a:endParaRPr/>
          </a:p>
        </p:txBody>
      </p:sp>
      <p:sp>
        <p:nvSpPr>
          <p:cNvPr id="78" name="object 78"/>
          <p:cNvSpPr/>
          <p:nvPr/>
        </p:nvSpPr>
        <p:spPr>
          <a:xfrm>
            <a:off x="10342244" y="2868833"/>
            <a:ext cx="36935" cy="10129"/>
          </a:xfrm>
          <a:prstGeom prst="rect">
            <a:avLst/>
          </a:prstGeom>
          <a:blipFill>
            <a:blip r:embed="rId32" cstate="print"/>
            <a:stretch>
              <a:fillRect/>
            </a:stretch>
          </a:blipFill>
        </p:spPr>
        <p:txBody>
          <a:bodyPr wrap="square" lIns="0" tIns="0" rIns="0" bIns="0" rtlCol="0"/>
          <a:lstStyle/>
          <a:p>
            <a:endParaRPr/>
          </a:p>
        </p:txBody>
      </p:sp>
      <p:sp>
        <p:nvSpPr>
          <p:cNvPr id="79" name="object 79"/>
          <p:cNvSpPr/>
          <p:nvPr/>
        </p:nvSpPr>
        <p:spPr>
          <a:xfrm>
            <a:off x="10402951" y="2825750"/>
            <a:ext cx="334264" cy="82930"/>
          </a:xfrm>
          <a:prstGeom prst="rect">
            <a:avLst/>
          </a:prstGeom>
          <a:blipFill>
            <a:blip r:embed="rId33" cstate="print"/>
            <a:stretch>
              <a:fillRect/>
            </a:stretch>
          </a:blipFill>
        </p:spPr>
        <p:txBody>
          <a:bodyPr wrap="square" lIns="0" tIns="0" rIns="0" bIns="0" rtlCol="0"/>
          <a:lstStyle/>
          <a:p>
            <a:endParaRPr/>
          </a:p>
        </p:txBody>
      </p:sp>
      <p:sp>
        <p:nvSpPr>
          <p:cNvPr id="80" name="object 80"/>
          <p:cNvSpPr/>
          <p:nvPr/>
        </p:nvSpPr>
        <p:spPr>
          <a:xfrm>
            <a:off x="10761344" y="2868833"/>
            <a:ext cx="36935" cy="10129"/>
          </a:xfrm>
          <a:prstGeom prst="rect">
            <a:avLst/>
          </a:prstGeom>
          <a:blipFill>
            <a:blip r:embed="rId32" cstate="print"/>
            <a:stretch>
              <a:fillRect/>
            </a:stretch>
          </a:blipFill>
        </p:spPr>
        <p:txBody>
          <a:bodyPr wrap="square" lIns="0" tIns="0" rIns="0" bIns="0" rtlCol="0"/>
          <a:lstStyle/>
          <a:p>
            <a:endParaRPr/>
          </a:p>
        </p:txBody>
      </p:sp>
      <p:sp>
        <p:nvSpPr>
          <p:cNvPr id="81" name="object 81"/>
          <p:cNvSpPr/>
          <p:nvPr/>
        </p:nvSpPr>
        <p:spPr>
          <a:xfrm>
            <a:off x="10824971" y="2820289"/>
            <a:ext cx="401447" cy="113284"/>
          </a:xfrm>
          <a:prstGeom prst="rect">
            <a:avLst/>
          </a:prstGeom>
          <a:blipFill>
            <a:blip r:embed="rId34" cstate="print"/>
            <a:stretch>
              <a:fillRect/>
            </a:stretch>
          </a:blipFill>
        </p:spPr>
        <p:txBody>
          <a:bodyPr wrap="square" lIns="0" tIns="0" rIns="0" bIns="0" rtlCol="0"/>
          <a:lstStyle/>
          <a:p>
            <a:endParaRPr/>
          </a:p>
        </p:txBody>
      </p:sp>
      <p:sp>
        <p:nvSpPr>
          <p:cNvPr id="82" name="object 82"/>
          <p:cNvSpPr/>
          <p:nvPr/>
        </p:nvSpPr>
        <p:spPr>
          <a:xfrm>
            <a:off x="11250548" y="2868833"/>
            <a:ext cx="36934" cy="10129"/>
          </a:xfrm>
          <a:prstGeom prst="rect">
            <a:avLst/>
          </a:prstGeom>
          <a:blipFill>
            <a:blip r:embed="rId17" cstate="print"/>
            <a:stretch>
              <a:fillRect/>
            </a:stretch>
          </a:blipFill>
        </p:spPr>
        <p:txBody>
          <a:bodyPr wrap="square" lIns="0" tIns="0" rIns="0" bIns="0" rtlCol="0"/>
          <a:lstStyle/>
          <a:p>
            <a:endParaRPr/>
          </a:p>
        </p:txBody>
      </p:sp>
      <p:sp>
        <p:nvSpPr>
          <p:cNvPr id="83" name="object 83"/>
          <p:cNvSpPr/>
          <p:nvPr/>
        </p:nvSpPr>
        <p:spPr>
          <a:xfrm>
            <a:off x="11306682" y="2825750"/>
            <a:ext cx="130175" cy="82930"/>
          </a:xfrm>
          <a:prstGeom prst="rect">
            <a:avLst/>
          </a:prstGeom>
          <a:blipFill>
            <a:blip r:embed="rId35" cstate="print"/>
            <a:stretch>
              <a:fillRect/>
            </a:stretch>
          </a:blipFill>
        </p:spPr>
        <p:txBody>
          <a:bodyPr wrap="square" lIns="0" tIns="0" rIns="0" bIns="0" rtlCol="0"/>
          <a:lstStyle/>
          <a:p>
            <a:endParaRPr/>
          </a:p>
        </p:txBody>
      </p:sp>
      <p:sp>
        <p:nvSpPr>
          <p:cNvPr id="84" name="object 84"/>
          <p:cNvSpPr/>
          <p:nvPr/>
        </p:nvSpPr>
        <p:spPr>
          <a:xfrm>
            <a:off x="11457813" y="2868833"/>
            <a:ext cx="36935" cy="10129"/>
          </a:xfrm>
          <a:prstGeom prst="rect">
            <a:avLst/>
          </a:prstGeom>
          <a:blipFill>
            <a:blip r:embed="rId17" cstate="print"/>
            <a:stretch>
              <a:fillRect/>
            </a:stretch>
          </a:blipFill>
        </p:spPr>
        <p:txBody>
          <a:bodyPr wrap="square" lIns="0" tIns="0" rIns="0" bIns="0" rtlCol="0"/>
          <a:lstStyle/>
          <a:p>
            <a:endParaRPr/>
          </a:p>
        </p:txBody>
      </p:sp>
      <p:sp>
        <p:nvSpPr>
          <p:cNvPr id="85" name="object 85"/>
          <p:cNvSpPr/>
          <p:nvPr/>
        </p:nvSpPr>
        <p:spPr>
          <a:xfrm>
            <a:off x="11512804" y="2815589"/>
            <a:ext cx="260223" cy="117983"/>
          </a:xfrm>
          <a:prstGeom prst="rect">
            <a:avLst/>
          </a:prstGeom>
          <a:blipFill>
            <a:blip r:embed="rId36" cstate="print"/>
            <a:stretch>
              <a:fillRect/>
            </a:stretch>
          </a:blipFill>
        </p:spPr>
        <p:txBody>
          <a:bodyPr wrap="square" lIns="0" tIns="0" rIns="0" bIns="0" rtlCol="0"/>
          <a:lstStyle/>
          <a:p>
            <a:endParaRPr/>
          </a:p>
        </p:txBody>
      </p:sp>
      <p:sp>
        <p:nvSpPr>
          <p:cNvPr id="86" name="object 86"/>
          <p:cNvSpPr/>
          <p:nvPr/>
        </p:nvSpPr>
        <p:spPr>
          <a:xfrm>
            <a:off x="10231881" y="1668652"/>
            <a:ext cx="582422" cy="148717"/>
          </a:xfrm>
          <a:prstGeom prst="rect">
            <a:avLst/>
          </a:prstGeom>
          <a:blipFill>
            <a:blip r:embed="rId37" cstate="print"/>
            <a:stretch>
              <a:fillRect/>
            </a:stretch>
          </a:blipFill>
        </p:spPr>
        <p:txBody>
          <a:bodyPr wrap="square" lIns="0" tIns="0" rIns="0" bIns="0" rtlCol="0"/>
          <a:lstStyle/>
          <a:p>
            <a:endParaRPr/>
          </a:p>
        </p:txBody>
      </p:sp>
      <p:sp>
        <p:nvSpPr>
          <p:cNvPr id="87" name="object 87"/>
          <p:cNvSpPr/>
          <p:nvPr/>
        </p:nvSpPr>
        <p:spPr>
          <a:xfrm>
            <a:off x="10116819" y="1853057"/>
            <a:ext cx="823213" cy="113156"/>
          </a:xfrm>
          <a:prstGeom prst="rect">
            <a:avLst/>
          </a:prstGeom>
          <a:blipFill>
            <a:blip r:embed="rId38" cstate="print"/>
            <a:stretch>
              <a:fillRect/>
            </a:stretch>
          </a:blipFill>
        </p:spPr>
        <p:txBody>
          <a:bodyPr wrap="square" lIns="0" tIns="0" rIns="0" bIns="0" rtlCol="0"/>
          <a:lstStyle/>
          <a:p>
            <a:endParaRPr/>
          </a:p>
        </p:txBody>
      </p:sp>
      <p:sp>
        <p:nvSpPr>
          <p:cNvPr id="88" name="object 88"/>
          <p:cNvSpPr/>
          <p:nvPr/>
        </p:nvSpPr>
        <p:spPr>
          <a:xfrm>
            <a:off x="2081783" y="2727960"/>
            <a:ext cx="1394459" cy="473963"/>
          </a:xfrm>
          <a:prstGeom prst="rect">
            <a:avLst/>
          </a:prstGeom>
          <a:blipFill>
            <a:blip r:embed="rId39" cstate="print"/>
            <a:stretch>
              <a:fillRect/>
            </a:stretch>
          </a:blipFill>
        </p:spPr>
        <p:txBody>
          <a:bodyPr wrap="square" lIns="0" tIns="0" rIns="0" bIns="0" rtlCol="0"/>
          <a:lstStyle/>
          <a:p>
            <a:endParaRPr/>
          </a:p>
        </p:txBody>
      </p:sp>
      <p:sp>
        <p:nvSpPr>
          <p:cNvPr id="89" name="object 89"/>
          <p:cNvSpPr/>
          <p:nvPr/>
        </p:nvSpPr>
        <p:spPr>
          <a:xfrm>
            <a:off x="592836" y="1551432"/>
            <a:ext cx="7005955" cy="3009900"/>
          </a:xfrm>
          <a:custGeom>
            <a:avLst/>
            <a:gdLst/>
            <a:ahLst/>
            <a:cxnLst/>
            <a:rect l="l" t="t" r="r" b="b"/>
            <a:pathLst>
              <a:path w="7005955" h="3009900">
                <a:moveTo>
                  <a:pt x="0" y="3009900"/>
                </a:moveTo>
                <a:lnTo>
                  <a:pt x="7005828" y="3009900"/>
                </a:lnTo>
                <a:lnTo>
                  <a:pt x="7005828" y="0"/>
                </a:lnTo>
                <a:lnTo>
                  <a:pt x="0" y="0"/>
                </a:lnTo>
                <a:lnTo>
                  <a:pt x="0" y="3009900"/>
                </a:lnTo>
                <a:close/>
              </a:path>
            </a:pathLst>
          </a:custGeom>
          <a:ln w="57912">
            <a:solidFill>
              <a:srgbClr val="398BB4"/>
            </a:solidFill>
            <a:prstDash val="lgDash"/>
          </a:ln>
        </p:spPr>
        <p:txBody>
          <a:bodyPr wrap="square" lIns="0" tIns="0" rIns="0" bIns="0" rtlCol="0"/>
          <a:lstStyle/>
          <a:p>
            <a:endParaRPr/>
          </a:p>
        </p:txBody>
      </p:sp>
      <p:sp>
        <p:nvSpPr>
          <p:cNvPr id="90" name="object 90"/>
          <p:cNvSpPr/>
          <p:nvPr/>
        </p:nvSpPr>
        <p:spPr>
          <a:xfrm>
            <a:off x="776046" y="1705101"/>
            <a:ext cx="2132761" cy="166370"/>
          </a:xfrm>
          <a:prstGeom prst="rect">
            <a:avLst/>
          </a:prstGeom>
          <a:blipFill>
            <a:blip r:embed="rId40" cstate="print"/>
            <a:stretch>
              <a:fillRect/>
            </a:stretch>
          </a:blipFill>
        </p:spPr>
        <p:txBody>
          <a:bodyPr wrap="square" lIns="0" tIns="0" rIns="0" bIns="0" rtlCol="0"/>
          <a:lstStyle/>
          <a:p>
            <a:endParaRPr/>
          </a:p>
        </p:txBody>
      </p:sp>
      <p:sp>
        <p:nvSpPr>
          <p:cNvPr id="91" name="object 91"/>
          <p:cNvSpPr/>
          <p:nvPr/>
        </p:nvSpPr>
        <p:spPr>
          <a:xfrm>
            <a:off x="6859905" y="4031741"/>
            <a:ext cx="96520" cy="2158365"/>
          </a:xfrm>
          <a:custGeom>
            <a:avLst/>
            <a:gdLst/>
            <a:ahLst/>
            <a:cxnLst/>
            <a:rect l="l" t="t" r="r" b="b"/>
            <a:pathLst>
              <a:path w="96520" h="2158365">
                <a:moveTo>
                  <a:pt x="0" y="2061730"/>
                </a:moveTo>
                <a:lnTo>
                  <a:pt x="47625" y="2157933"/>
                </a:lnTo>
                <a:lnTo>
                  <a:pt x="79910" y="2093988"/>
                </a:lnTo>
                <a:lnTo>
                  <a:pt x="63880" y="2093988"/>
                </a:lnTo>
                <a:lnTo>
                  <a:pt x="31876" y="2093861"/>
                </a:lnTo>
                <a:lnTo>
                  <a:pt x="31917" y="2083192"/>
                </a:lnTo>
                <a:lnTo>
                  <a:pt x="0" y="2061730"/>
                </a:lnTo>
                <a:close/>
              </a:path>
              <a:path w="96520" h="2158365">
                <a:moveTo>
                  <a:pt x="63921" y="2083317"/>
                </a:moveTo>
                <a:lnTo>
                  <a:pt x="47878" y="2093925"/>
                </a:lnTo>
                <a:lnTo>
                  <a:pt x="63880" y="2093988"/>
                </a:lnTo>
                <a:lnTo>
                  <a:pt x="63921" y="2083317"/>
                </a:lnTo>
                <a:close/>
              </a:path>
              <a:path w="96520" h="2158365">
                <a:moveTo>
                  <a:pt x="96012" y="2062098"/>
                </a:moveTo>
                <a:lnTo>
                  <a:pt x="63921" y="2083317"/>
                </a:lnTo>
                <a:lnTo>
                  <a:pt x="63880" y="2093988"/>
                </a:lnTo>
                <a:lnTo>
                  <a:pt x="79910" y="2093988"/>
                </a:lnTo>
                <a:lnTo>
                  <a:pt x="96012" y="2062098"/>
                </a:lnTo>
                <a:close/>
              </a:path>
              <a:path w="96520" h="2158365">
                <a:moveTo>
                  <a:pt x="31917" y="2083192"/>
                </a:moveTo>
                <a:lnTo>
                  <a:pt x="31876" y="2093861"/>
                </a:lnTo>
                <a:lnTo>
                  <a:pt x="47878" y="2093925"/>
                </a:lnTo>
                <a:lnTo>
                  <a:pt x="31917" y="2083192"/>
                </a:lnTo>
                <a:close/>
              </a:path>
              <a:path w="96520" h="2158365">
                <a:moveTo>
                  <a:pt x="71754" y="0"/>
                </a:moveTo>
                <a:lnTo>
                  <a:pt x="39750" y="0"/>
                </a:lnTo>
                <a:lnTo>
                  <a:pt x="31917" y="2083192"/>
                </a:lnTo>
                <a:lnTo>
                  <a:pt x="47878" y="2093925"/>
                </a:lnTo>
                <a:lnTo>
                  <a:pt x="63921" y="2083317"/>
                </a:lnTo>
                <a:lnTo>
                  <a:pt x="71754" y="0"/>
                </a:lnTo>
                <a:close/>
              </a:path>
            </a:pathLst>
          </a:custGeom>
          <a:solidFill>
            <a:srgbClr val="000000"/>
          </a:solidFill>
        </p:spPr>
        <p:txBody>
          <a:bodyPr wrap="square" lIns="0" tIns="0" rIns="0" bIns="0" rtlCol="0"/>
          <a:lstStyle/>
          <a:p>
            <a:endParaRPr/>
          </a:p>
        </p:txBody>
      </p:sp>
      <p:sp>
        <p:nvSpPr>
          <p:cNvPr id="92" name="object 92"/>
          <p:cNvSpPr/>
          <p:nvPr/>
        </p:nvSpPr>
        <p:spPr>
          <a:xfrm>
            <a:off x="6899275" y="4030090"/>
            <a:ext cx="270510" cy="2159635"/>
          </a:xfrm>
          <a:custGeom>
            <a:avLst/>
            <a:gdLst/>
            <a:ahLst/>
            <a:cxnLst/>
            <a:rect l="l" t="t" r="r" b="b"/>
            <a:pathLst>
              <a:path w="270509" h="2159635">
                <a:moveTo>
                  <a:pt x="174498" y="2068829"/>
                </a:moveTo>
                <a:lnTo>
                  <a:pt x="231901" y="2159584"/>
                </a:lnTo>
                <a:lnTo>
                  <a:pt x="255567" y="2097481"/>
                </a:lnTo>
                <a:lnTo>
                  <a:pt x="209550" y="2097481"/>
                </a:lnTo>
                <a:lnTo>
                  <a:pt x="208485" y="2086846"/>
                </a:lnTo>
                <a:lnTo>
                  <a:pt x="174498" y="2068829"/>
                </a:lnTo>
                <a:close/>
              </a:path>
              <a:path w="270509" h="2159635">
                <a:moveTo>
                  <a:pt x="208485" y="2086846"/>
                </a:moveTo>
                <a:lnTo>
                  <a:pt x="209550" y="2097481"/>
                </a:lnTo>
                <a:lnTo>
                  <a:pt x="225524" y="2095879"/>
                </a:lnTo>
                <a:lnTo>
                  <a:pt x="208485" y="2086846"/>
                </a:lnTo>
                <a:close/>
              </a:path>
              <a:path w="270509" h="2159635">
                <a:moveTo>
                  <a:pt x="270128" y="2059266"/>
                </a:moveTo>
                <a:lnTo>
                  <a:pt x="240368" y="2083719"/>
                </a:lnTo>
                <a:lnTo>
                  <a:pt x="241426" y="2094293"/>
                </a:lnTo>
                <a:lnTo>
                  <a:pt x="209550" y="2097481"/>
                </a:lnTo>
                <a:lnTo>
                  <a:pt x="255567" y="2097481"/>
                </a:lnTo>
                <a:lnTo>
                  <a:pt x="270128" y="2059266"/>
                </a:lnTo>
                <a:close/>
              </a:path>
              <a:path w="270509" h="2159635">
                <a:moveTo>
                  <a:pt x="225531" y="2095883"/>
                </a:moveTo>
                <a:close/>
              </a:path>
              <a:path w="270509" h="2159635">
                <a:moveTo>
                  <a:pt x="31750" y="0"/>
                </a:moveTo>
                <a:lnTo>
                  <a:pt x="0" y="3301"/>
                </a:lnTo>
                <a:lnTo>
                  <a:pt x="208485" y="2086846"/>
                </a:lnTo>
                <a:lnTo>
                  <a:pt x="225531" y="2095883"/>
                </a:lnTo>
                <a:lnTo>
                  <a:pt x="240368" y="2083719"/>
                </a:lnTo>
                <a:lnTo>
                  <a:pt x="31750" y="0"/>
                </a:lnTo>
                <a:close/>
              </a:path>
              <a:path w="270509" h="2159635">
                <a:moveTo>
                  <a:pt x="240368" y="2083719"/>
                </a:moveTo>
                <a:lnTo>
                  <a:pt x="225569" y="2095879"/>
                </a:lnTo>
                <a:lnTo>
                  <a:pt x="241426" y="2094293"/>
                </a:lnTo>
                <a:lnTo>
                  <a:pt x="240368" y="2083719"/>
                </a:lnTo>
                <a:close/>
              </a:path>
            </a:pathLst>
          </a:custGeom>
          <a:solidFill>
            <a:srgbClr val="000000"/>
          </a:solidFill>
        </p:spPr>
        <p:txBody>
          <a:bodyPr wrap="square" lIns="0" tIns="0" rIns="0" bIns="0" rtlCol="0"/>
          <a:lstStyle/>
          <a:p>
            <a:endParaRPr/>
          </a:p>
        </p:txBody>
      </p:sp>
      <p:sp>
        <p:nvSpPr>
          <p:cNvPr id="93" name="object 93"/>
          <p:cNvSpPr/>
          <p:nvPr/>
        </p:nvSpPr>
        <p:spPr>
          <a:xfrm>
            <a:off x="6900291" y="4088384"/>
            <a:ext cx="845819" cy="2102485"/>
          </a:xfrm>
          <a:custGeom>
            <a:avLst/>
            <a:gdLst/>
            <a:ahLst/>
            <a:cxnLst/>
            <a:rect l="l" t="t" r="r" b="b"/>
            <a:pathLst>
              <a:path w="845820" h="2102485">
                <a:moveTo>
                  <a:pt x="755903" y="2030310"/>
                </a:moveTo>
                <a:lnTo>
                  <a:pt x="835532" y="2102218"/>
                </a:lnTo>
                <a:lnTo>
                  <a:pt x="840451" y="2048446"/>
                </a:lnTo>
                <a:lnTo>
                  <a:pt x="797305" y="2048446"/>
                </a:lnTo>
                <a:lnTo>
                  <a:pt x="793407" y="2038487"/>
                </a:lnTo>
                <a:lnTo>
                  <a:pt x="755903" y="2030310"/>
                </a:lnTo>
                <a:close/>
              </a:path>
              <a:path w="845820" h="2102485">
                <a:moveTo>
                  <a:pt x="793407" y="2038487"/>
                </a:moveTo>
                <a:lnTo>
                  <a:pt x="797305" y="2048446"/>
                </a:lnTo>
                <a:lnTo>
                  <a:pt x="812244" y="2042604"/>
                </a:lnTo>
                <a:lnTo>
                  <a:pt x="793407" y="2038487"/>
                </a:lnTo>
                <a:close/>
              </a:path>
              <a:path w="845820" h="2102485">
                <a:moveTo>
                  <a:pt x="845311" y="1995309"/>
                </a:moveTo>
                <a:lnTo>
                  <a:pt x="823274" y="2026874"/>
                </a:lnTo>
                <a:lnTo>
                  <a:pt x="827151" y="2036775"/>
                </a:lnTo>
                <a:lnTo>
                  <a:pt x="812309" y="2042579"/>
                </a:lnTo>
                <a:lnTo>
                  <a:pt x="797305" y="2048446"/>
                </a:lnTo>
                <a:lnTo>
                  <a:pt x="840451" y="2048446"/>
                </a:lnTo>
                <a:lnTo>
                  <a:pt x="845311" y="1995309"/>
                </a:lnTo>
                <a:close/>
              </a:path>
              <a:path w="845820" h="2102485">
                <a:moveTo>
                  <a:pt x="812261" y="2042597"/>
                </a:moveTo>
                <a:close/>
              </a:path>
              <a:path w="845820" h="2102485">
                <a:moveTo>
                  <a:pt x="29717" y="0"/>
                </a:moveTo>
                <a:lnTo>
                  <a:pt x="0" y="11684"/>
                </a:lnTo>
                <a:lnTo>
                  <a:pt x="793407" y="2038487"/>
                </a:lnTo>
                <a:lnTo>
                  <a:pt x="812261" y="2042597"/>
                </a:lnTo>
                <a:lnTo>
                  <a:pt x="823274" y="2026874"/>
                </a:lnTo>
                <a:lnTo>
                  <a:pt x="29717" y="0"/>
                </a:lnTo>
                <a:close/>
              </a:path>
              <a:path w="845820" h="2102485">
                <a:moveTo>
                  <a:pt x="823274" y="2026874"/>
                </a:moveTo>
                <a:lnTo>
                  <a:pt x="812309" y="2042579"/>
                </a:lnTo>
                <a:lnTo>
                  <a:pt x="827151" y="2036775"/>
                </a:lnTo>
                <a:lnTo>
                  <a:pt x="823274" y="2026874"/>
                </a:lnTo>
                <a:close/>
              </a:path>
            </a:pathLst>
          </a:custGeom>
          <a:solidFill>
            <a:srgbClr val="000000"/>
          </a:solidFill>
        </p:spPr>
        <p:txBody>
          <a:bodyPr wrap="square" lIns="0" tIns="0" rIns="0" bIns="0" rtlCol="0"/>
          <a:lstStyle/>
          <a:p>
            <a:endParaRPr/>
          </a:p>
        </p:txBody>
      </p:sp>
      <p:sp>
        <p:nvSpPr>
          <p:cNvPr id="94" name="object 94"/>
          <p:cNvSpPr/>
          <p:nvPr/>
        </p:nvSpPr>
        <p:spPr>
          <a:xfrm>
            <a:off x="6899909" y="4026789"/>
            <a:ext cx="729615" cy="2125980"/>
          </a:xfrm>
          <a:custGeom>
            <a:avLst/>
            <a:gdLst/>
            <a:ahLst/>
            <a:cxnLst/>
            <a:rect l="l" t="t" r="r" b="b"/>
            <a:pathLst>
              <a:path w="729615" h="2125979">
                <a:moveTo>
                  <a:pt x="637921" y="2049183"/>
                </a:moveTo>
                <a:lnTo>
                  <a:pt x="713486" y="2125370"/>
                </a:lnTo>
                <a:lnTo>
                  <a:pt x="721691" y="2069579"/>
                </a:lnTo>
                <a:lnTo>
                  <a:pt x="678307" y="2069579"/>
                </a:lnTo>
                <a:lnTo>
                  <a:pt x="674974" y="2059459"/>
                </a:lnTo>
                <a:lnTo>
                  <a:pt x="637921" y="2049183"/>
                </a:lnTo>
                <a:close/>
              </a:path>
              <a:path w="729615" h="2125979">
                <a:moveTo>
                  <a:pt x="674974" y="2059459"/>
                </a:moveTo>
                <a:lnTo>
                  <a:pt x="678307" y="2069579"/>
                </a:lnTo>
                <a:lnTo>
                  <a:pt x="693483" y="2064575"/>
                </a:lnTo>
                <a:lnTo>
                  <a:pt x="674974" y="2059459"/>
                </a:lnTo>
                <a:close/>
              </a:path>
              <a:path w="729615" h="2125979">
                <a:moveTo>
                  <a:pt x="729107" y="2019160"/>
                </a:moveTo>
                <a:lnTo>
                  <a:pt x="705320" y="2049430"/>
                </a:lnTo>
                <a:lnTo>
                  <a:pt x="708660" y="2059571"/>
                </a:lnTo>
                <a:lnTo>
                  <a:pt x="678307" y="2069579"/>
                </a:lnTo>
                <a:lnTo>
                  <a:pt x="721691" y="2069579"/>
                </a:lnTo>
                <a:lnTo>
                  <a:pt x="729107" y="2019160"/>
                </a:lnTo>
                <a:close/>
              </a:path>
              <a:path w="729615" h="2125979">
                <a:moveTo>
                  <a:pt x="30480" y="0"/>
                </a:moveTo>
                <a:lnTo>
                  <a:pt x="0" y="9906"/>
                </a:lnTo>
                <a:lnTo>
                  <a:pt x="674974" y="2059459"/>
                </a:lnTo>
                <a:lnTo>
                  <a:pt x="693420" y="2064575"/>
                </a:lnTo>
                <a:lnTo>
                  <a:pt x="705320" y="2049430"/>
                </a:lnTo>
                <a:lnTo>
                  <a:pt x="30480" y="0"/>
                </a:lnTo>
                <a:close/>
              </a:path>
              <a:path w="729615" h="2125979">
                <a:moveTo>
                  <a:pt x="705320" y="2049430"/>
                </a:moveTo>
                <a:lnTo>
                  <a:pt x="693420" y="2064575"/>
                </a:lnTo>
                <a:lnTo>
                  <a:pt x="708660" y="2059571"/>
                </a:lnTo>
                <a:lnTo>
                  <a:pt x="705320" y="2049430"/>
                </a:lnTo>
                <a:close/>
              </a:path>
            </a:pathLst>
          </a:custGeom>
          <a:solidFill>
            <a:srgbClr val="000000"/>
          </a:solidFill>
        </p:spPr>
        <p:txBody>
          <a:bodyPr wrap="square" lIns="0" tIns="0" rIns="0" bIns="0" rtlCol="0"/>
          <a:lstStyle/>
          <a:p>
            <a:endParaRPr/>
          </a:p>
        </p:txBody>
      </p:sp>
      <p:sp>
        <p:nvSpPr>
          <p:cNvPr id="95" name="object 95"/>
          <p:cNvSpPr/>
          <p:nvPr/>
        </p:nvSpPr>
        <p:spPr>
          <a:xfrm>
            <a:off x="5618479" y="6278359"/>
            <a:ext cx="1947545" cy="159588"/>
          </a:xfrm>
          <a:prstGeom prst="rect">
            <a:avLst/>
          </a:prstGeom>
          <a:blipFill>
            <a:blip r:embed="rId41" cstate="print"/>
            <a:stretch>
              <a:fillRect/>
            </a:stretch>
          </a:blipFill>
        </p:spPr>
        <p:txBody>
          <a:bodyPr wrap="square" lIns="0" tIns="0" rIns="0" bIns="0" rtlCol="0"/>
          <a:lstStyle/>
          <a:p>
            <a:endParaRPr/>
          </a:p>
        </p:txBody>
      </p:sp>
      <p:sp>
        <p:nvSpPr>
          <p:cNvPr id="96" name="object 96"/>
          <p:cNvSpPr/>
          <p:nvPr/>
        </p:nvSpPr>
        <p:spPr>
          <a:xfrm>
            <a:off x="7693532" y="6375260"/>
            <a:ext cx="48514" cy="48488"/>
          </a:xfrm>
          <a:prstGeom prst="rect">
            <a:avLst/>
          </a:prstGeom>
          <a:blipFill>
            <a:blip r:embed="rId42" cstate="print"/>
            <a:stretch>
              <a:fillRect/>
            </a:stretch>
          </a:blipFill>
        </p:spPr>
        <p:txBody>
          <a:bodyPr wrap="square" lIns="0" tIns="0" rIns="0" bIns="0" rtlCol="0"/>
          <a:lstStyle/>
          <a:p>
            <a:endParaRPr/>
          </a:p>
        </p:txBody>
      </p:sp>
      <p:sp>
        <p:nvSpPr>
          <p:cNvPr id="97" name="object 97"/>
          <p:cNvSpPr/>
          <p:nvPr/>
        </p:nvSpPr>
        <p:spPr>
          <a:xfrm>
            <a:off x="7883906" y="6287579"/>
            <a:ext cx="351917" cy="115798"/>
          </a:xfrm>
          <a:prstGeom prst="rect">
            <a:avLst/>
          </a:prstGeom>
          <a:blipFill>
            <a:blip r:embed="rId43" cstate="print"/>
            <a:stretch>
              <a:fillRect/>
            </a:stretch>
          </a:blipFill>
        </p:spPr>
        <p:txBody>
          <a:bodyPr wrap="square" lIns="0" tIns="0" rIns="0" bIns="0" rtlCol="0"/>
          <a:lstStyle/>
          <a:p>
            <a:endParaRPr/>
          </a:p>
        </p:txBody>
      </p:sp>
      <p:sp>
        <p:nvSpPr>
          <p:cNvPr id="98" name="object 98"/>
          <p:cNvSpPr/>
          <p:nvPr/>
        </p:nvSpPr>
        <p:spPr>
          <a:xfrm>
            <a:off x="8347582" y="6285674"/>
            <a:ext cx="670814" cy="117703"/>
          </a:xfrm>
          <a:prstGeom prst="rect">
            <a:avLst/>
          </a:prstGeom>
          <a:blipFill>
            <a:blip r:embed="rId44" cstate="print"/>
            <a:stretch>
              <a:fillRect/>
            </a:stretch>
          </a:blipFill>
        </p:spPr>
        <p:txBody>
          <a:bodyPr wrap="square" lIns="0" tIns="0" rIns="0" bIns="0" rtlCol="0"/>
          <a:lstStyle/>
          <a:p>
            <a:endParaRPr/>
          </a:p>
        </p:txBody>
      </p:sp>
      <p:sp>
        <p:nvSpPr>
          <p:cNvPr id="99" name="object 99"/>
          <p:cNvSpPr/>
          <p:nvPr/>
        </p:nvSpPr>
        <p:spPr>
          <a:xfrm>
            <a:off x="9143745" y="6274790"/>
            <a:ext cx="658713" cy="128587"/>
          </a:xfrm>
          <a:prstGeom prst="rect">
            <a:avLst/>
          </a:prstGeom>
          <a:blipFill>
            <a:blip r:embed="rId45" cstate="print"/>
            <a:stretch>
              <a:fillRect/>
            </a:stretch>
          </a:blipFill>
        </p:spPr>
        <p:txBody>
          <a:bodyPr wrap="square" lIns="0" tIns="0" rIns="0" bIns="0" rtlCol="0"/>
          <a:lstStyle/>
          <a:p>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C910C6-CCFE-4F51-8362-5787D6567DED}"/>
              </a:ext>
            </a:extLst>
          </p:cNvPr>
          <p:cNvSpPr txBox="1">
            <a:spLocks/>
          </p:cNvSpPr>
          <p:nvPr/>
        </p:nvSpPr>
        <p:spPr>
          <a:xfrm>
            <a:off x="13216490" y="260861"/>
            <a:ext cx="9440707" cy="663057"/>
          </a:xfrm>
          <a:prstGeom prst="rect">
            <a:avLst/>
          </a:prstGeom>
        </p:spPr>
        <p:txBody>
          <a:bodyPr vert="horz" wrap="square" lIns="73152" tIns="45720" rIns="73152" bIns="45720" rtlCol="0" anchor="t">
            <a:noAutofit/>
          </a:bodyPr>
          <a:lstStyle>
            <a:lvl1pPr algn="l" defTabSz="1828734"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sz="4706" spc="-100" dirty="0">
                <a:solidFill>
                  <a:srgbClr val="2D2D30"/>
                </a:solidFill>
                <a:latin typeface="Segoe UI Light"/>
              </a:rPr>
              <a:t>Agenda</a:t>
            </a:r>
          </a:p>
        </p:txBody>
      </p:sp>
      <p:sp>
        <p:nvSpPr>
          <p:cNvPr id="2" name="Title 1">
            <a:extLst>
              <a:ext uri="{FF2B5EF4-FFF2-40B4-BE49-F238E27FC236}">
                <a16:creationId xmlns:a16="http://schemas.microsoft.com/office/drawing/2014/main" id="{A286E489-17FA-4E90-9FE9-AFF24A5FC276}"/>
              </a:ext>
            </a:extLst>
          </p:cNvPr>
          <p:cNvSpPr>
            <a:spLocks noGrp="1"/>
          </p:cNvSpPr>
          <p:nvPr>
            <p:ph type="title"/>
          </p:nvPr>
        </p:nvSpPr>
        <p:spPr/>
        <p:txBody>
          <a:bodyPr/>
          <a:lstStyle/>
          <a:p>
            <a:r>
              <a:rPr lang="zh-CN" altLang="en-US" dirty="0"/>
              <a:t>议题</a:t>
            </a:r>
            <a:endParaRPr lang="en-US" dirty="0"/>
          </a:p>
        </p:txBody>
      </p:sp>
      <p:sp>
        <p:nvSpPr>
          <p:cNvPr id="3" name="Text Placeholder 2">
            <a:extLst>
              <a:ext uri="{FF2B5EF4-FFF2-40B4-BE49-F238E27FC236}">
                <a16:creationId xmlns:a16="http://schemas.microsoft.com/office/drawing/2014/main" id="{F7E3C0F7-B11E-4A0C-9573-D0C290F83B83}"/>
              </a:ext>
            </a:extLst>
          </p:cNvPr>
          <p:cNvSpPr>
            <a:spLocks noGrp="1"/>
          </p:cNvSpPr>
          <p:nvPr>
            <p:ph type="body" sz="quarter" idx="10"/>
          </p:nvPr>
        </p:nvSpPr>
        <p:spPr>
          <a:xfrm>
            <a:off x="586390" y="1434370"/>
            <a:ext cx="11018520" cy="2416046"/>
          </a:xfrm>
        </p:spPr>
        <p:txBody>
          <a:bodyPr/>
          <a:lstStyle/>
          <a:p>
            <a:pPr>
              <a:spcBef>
                <a:spcPts val="1800"/>
              </a:spcBef>
            </a:pPr>
            <a:r>
              <a:rPr lang="en-US" altLang="zh-CN" b="1" dirty="0" err="1">
                <a:latin typeface="Segoe UI" panose="020B0502040204020203" pitchFamily="34" charset="0"/>
                <a:cs typeface="Segoe UI" panose="020B0502040204020203" pitchFamily="34" charset="0"/>
              </a:rPr>
              <a:t>eShopOnContainer</a:t>
            </a:r>
            <a:r>
              <a:rPr lang="zh-CN" altLang="en-US" b="1" dirty="0">
                <a:latin typeface="Segoe UI" panose="020B0502040204020203" pitchFamily="34" charset="0"/>
                <a:cs typeface="Segoe UI" panose="020B0502040204020203" pitchFamily="34" charset="0"/>
              </a:rPr>
              <a:t>介绍</a:t>
            </a:r>
            <a:endParaRPr lang="en-US" altLang="zh-CN" b="1" dirty="0">
              <a:latin typeface="Segoe UI" panose="020B0502040204020203" pitchFamily="34" charset="0"/>
              <a:cs typeface="Segoe UI" panose="020B0502040204020203" pitchFamily="34" charset="0"/>
            </a:endParaRPr>
          </a:p>
          <a:p>
            <a:pPr>
              <a:spcBef>
                <a:spcPts val="1800"/>
              </a:spcBef>
            </a:pPr>
            <a:r>
              <a:rPr lang="zh-CN" altLang="en-US" b="1" dirty="0">
                <a:latin typeface="Segoe UI" panose="020B0502040204020203" pitchFamily="34" charset="0"/>
                <a:cs typeface="Segoe UI" panose="020B0502040204020203" pitchFamily="34" charset="0"/>
              </a:rPr>
              <a:t>微服务模式</a:t>
            </a:r>
            <a:endParaRPr lang="en-US" sz="2000" i="1" dirty="0">
              <a:latin typeface="+mn-lt"/>
            </a:endParaRPr>
          </a:p>
          <a:p>
            <a:pPr>
              <a:spcBef>
                <a:spcPts val="1800"/>
              </a:spcBef>
            </a:pPr>
            <a:r>
              <a:rPr lang="zh-CN" altLang="en-US" b="1" dirty="0">
                <a:latin typeface="Segoe UI" panose="020B0502040204020203" pitchFamily="34" charset="0"/>
                <a:cs typeface="Segoe UI" panose="020B0502040204020203" pitchFamily="34" charset="0"/>
              </a:rPr>
              <a:t>微服务协调器</a:t>
            </a:r>
            <a:endParaRPr lang="en-US" altLang="zh-CN" b="1" dirty="0">
              <a:latin typeface="Segoe UI" panose="020B0502040204020203" pitchFamily="34" charset="0"/>
              <a:cs typeface="Segoe UI" panose="020B0502040204020203" pitchFamily="34" charset="0"/>
            </a:endParaRPr>
          </a:p>
          <a:p>
            <a:pPr>
              <a:spcBef>
                <a:spcPts val="1800"/>
              </a:spcBef>
            </a:pPr>
            <a:r>
              <a:rPr lang="zh-CN" altLang="en-US" b="1" dirty="0">
                <a:latin typeface="Segoe UI" panose="020B0502040204020203" pitchFamily="34" charset="0"/>
                <a:cs typeface="Segoe UI" panose="020B0502040204020203" pitchFamily="34" charset="0"/>
              </a:rPr>
              <a:t>将 </a:t>
            </a:r>
            <a:r>
              <a:rPr lang="en-US" altLang="zh-CN" b="1" dirty="0">
                <a:latin typeface="Segoe UI" panose="020B0502040204020203" pitchFamily="34" charset="0"/>
                <a:cs typeface="Segoe UI" panose="020B0502040204020203" pitchFamily="34" charset="0"/>
              </a:rPr>
              <a:t>AI/</a:t>
            </a:r>
            <a:r>
              <a:rPr lang="zh-CN" altLang="en-US" b="1" dirty="0">
                <a:latin typeface="Segoe UI" panose="020B0502040204020203" pitchFamily="34" charset="0"/>
                <a:cs typeface="Segoe UI" panose="020B0502040204020203" pitchFamily="34" charset="0"/>
              </a:rPr>
              <a:t>机器学习注入云原生应用程序</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38763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8F8F8"/>
          </a:solidFill>
        </p:spPr>
        <p:txBody>
          <a:bodyPr wrap="square" lIns="0" tIns="0" rIns="0" bIns="0" rtlCol="0"/>
          <a:lstStyle/>
          <a:p>
            <a:endParaRPr/>
          </a:p>
        </p:txBody>
      </p:sp>
      <p:sp>
        <p:nvSpPr>
          <p:cNvPr id="3" name="object 3"/>
          <p:cNvSpPr/>
          <p:nvPr/>
        </p:nvSpPr>
        <p:spPr>
          <a:xfrm>
            <a:off x="256031" y="265175"/>
            <a:ext cx="11683365" cy="6332220"/>
          </a:xfrm>
          <a:custGeom>
            <a:avLst/>
            <a:gdLst/>
            <a:ahLst/>
            <a:cxnLst/>
            <a:rect l="l" t="t" r="r" b="b"/>
            <a:pathLst>
              <a:path w="11683365" h="6332220">
                <a:moveTo>
                  <a:pt x="0" y="6332220"/>
                </a:moveTo>
                <a:lnTo>
                  <a:pt x="11682984" y="6332220"/>
                </a:lnTo>
                <a:lnTo>
                  <a:pt x="11682984" y="0"/>
                </a:lnTo>
                <a:lnTo>
                  <a:pt x="0" y="0"/>
                </a:lnTo>
                <a:lnTo>
                  <a:pt x="0" y="6332220"/>
                </a:lnTo>
                <a:close/>
              </a:path>
            </a:pathLst>
          </a:custGeom>
          <a:solidFill>
            <a:srgbClr val="F5F5F5"/>
          </a:solidFill>
        </p:spPr>
        <p:txBody>
          <a:bodyPr wrap="square" lIns="0" tIns="0" rIns="0" bIns="0" rtlCol="0"/>
          <a:lstStyle/>
          <a:p>
            <a:endParaRPr/>
          </a:p>
        </p:txBody>
      </p:sp>
      <p:sp>
        <p:nvSpPr>
          <p:cNvPr id="4" name="object 4"/>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5" name="object 5"/>
          <p:cNvSpPr txBox="1">
            <a:spLocks noGrp="1"/>
          </p:cNvSpPr>
          <p:nvPr>
            <p:ph type="title"/>
          </p:nvPr>
        </p:nvSpPr>
        <p:spPr>
          <a:xfrm>
            <a:off x="699922" y="300355"/>
            <a:ext cx="3324225" cy="696595"/>
          </a:xfrm>
          <a:prstGeom prst="rect">
            <a:avLst/>
          </a:prstGeom>
        </p:spPr>
        <p:txBody>
          <a:bodyPr vert="horz" wrap="square" lIns="0" tIns="12700" rIns="0" bIns="0" rtlCol="0">
            <a:spAutoFit/>
          </a:bodyPr>
          <a:lstStyle/>
          <a:p>
            <a:pPr marL="12700">
              <a:lnSpc>
                <a:spcPct val="100000"/>
              </a:lnSpc>
              <a:spcBef>
                <a:spcPts val="100"/>
              </a:spcBef>
            </a:pPr>
            <a:r>
              <a:rPr u="none" spc="-45" dirty="0">
                <a:latin typeface="Calibri Light"/>
                <a:cs typeface="Calibri Light"/>
              </a:rPr>
              <a:t>Event</a:t>
            </a:r>
            <a:r>
              <a:rPr u="none" spc="-50" dirty="0">
                <a:latin typeface="Calibri Light"/>
                <a:cs typeface="Calibri Light"/>
              </a:rPr>
              <a:t> </a:t>
            </a:r>
            <a:r>
              <a:rPr u="none" dirty="0">
                <a:latin typeface="Calibri Light"/>
                <a:cs typeface="Calibri Light"/>
              </a:rPr>
              <a:t>Bus</a:t>
            </a:r>
            <a:r>
              <a:rPr u="none" dirty="0"/>
              <a:t>简介</a:t>
            </a:r>
          </a:p>
        </p:txBody>
      </p:sp>
      <p:sp>
        <p:nvSpPr>
          <p:cNvPr id="6" name="object 6"/>
          <p:cNvSpPr/>
          <p:nvPr/>
        </p:nvSpPr>
        <p:spPr>
          <a:xfrm>
            <a:off x="1395983" y="1871472"/>
            <a:ext cx="9400032" cy="311505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F28F4-7202-41C0-AC81-98C6AD7C52BC}"/>
              </a:ext>
            </a:extLst>
          </p:cNvPr>
          <p:cNvSpPr>
            <a:spLocks noGrp="1"/>
          </p:cNvSpPr>
          <p:nvPr>
            <p:ph type="title"/>
          </p:nvPr>
        </p:nvSpPr>
        <p:spPr>
          <a:xfrm>
            <a:off x="588263" y="457200"/>
            <a:ext cx="5507737" cy="492443"/>
          </a:xfrm>
        </p:spPr>
        <p:txBody>
          <a:bodyPr/>
          <a:lstStyle/>
          <a:p>
            <a:r>
              <a:rPr lang="zh-CN" altLang="en-US" sz="3200" dirty="0"/>
              <a:t>使用 </a:t>
            </a:r>
            <a:r>
              <a:rPr lang="en-US" sz="3200" dirty="0" err="1"/>
              <a:t>SignalR</a:t>
            </a:r>
            <a:r>
              <a:rPr lang="en-US" sz="3200" dirty="0"/>
              <a:t> </a:t>
            </a:r>
            <a:r>
              <a:rPr lang="zh-CN" altLang="en-US" sz="3200" dirty="0"/>
              <a:t>推送实时信息</a:t>
            </a:r>
            <a:endParaRPr lang="en-US" sz="3200" dirty="0"/>
          </a:p>
        </p:txBody>
      </p:sp>
      <p:sp>
        <p:nvSpPr>
          <p:cNvPr id="9" name="Rectangle 8">
            <a:extLst>
              <a:ext uri="{FF2B5EF4-FFF2-40B4-BE49-F238E27FC236}">
                <a16:creationId xmlns:a16="http://schemas.microsoft.com/office/drawing/2014/main" id="{B3C6B51B-98A7-4624-9B2E-869590D07BBD}"/>
              </a:ext>
            </a:extLst>
          </p:cNvPr>
          <p:cNvSpPr/>
          <p:nvPr/>
        </p:nvSpPr>
        <p:spPr>
          <a:xfrm>
            <a:off x="5016379" y="5628811"/>
            <a:ext cx="1634807" cy="523220"/>
          </a:xfrm>
          <a:prstGeom prst="rect">
            <a:avLst/>
          </a:prstGeom>
        </p:spPr>
        <p:txBody>
          <a:bodyPr wrap="none">
            <a:spAutoFit/>
          </a:bodyPr>
          <a:lstStyle/>
          <a:p>
            <a:pPr algn="ctr" defTabSz="456937">
              <a:defRPr/>
            </a:pPr>
            <a:r>
              <a:rPr lang="en-US" sz="1400" dirty="0">
                <a:gradFill>
                  <a:gsLst>
                    <a:gs pos="0">
                      <a:schemeClr val="tx1"/>
                    </a:gs>
                    <a:gs pos="100000">
                      <a:schemeClr val="tx1"/>
                    </a:gs>
                  </a:gsLst>
                  <a:lin ang="5400000" scaled="0"/>
                </a:gradFill>
              </a:rPr>
              <a:t>ASP.NET Core </a:t>
            </a:r>
          </a:p>
          <a:p>
            <a:pPr algn="ctr" defTabSz="456937">
              <a:defRPr/>
            </a:pPr>
            <a:r>
              <a:rPr lang="en-US" sz="1400" dirty="0">
                <a:gradFill>
                  <a:gsLst>
                    <a:gs pos="0">
                      <a:schemeClr val="tx1"/>
                    </a:gs>
                    <a:gs pos="100000">
                      <a:schemeClr val="tx1"/>
                    </a:gs>
                  </a:gsLst>
                  <a:lin ang="5400000" scaled="0"/>
                </a:gradFill>
              </a:rPr>
              <a:t>MVC or Razor app</a:t>
            </a:r>
          </a:p>
        </p:txBody>
      </p:sp>
      <p:grpSp>
        <p:nvGrpSpPr>
          <p:cNvPr id="10" name="Group 9">
            <a:extLst>
              <a:ext uri="{FF2B5EF4-FFF2-40B4-BE49-F238E27FC236}">
                <a16:creationId xmlns:a16="http://schemas.microsoft.com/office/drawing/2014/main" id="{7892C50C-E794-41CF-8843-EAD4AEAB2F9D}"/>
              </a:ext>
            </a:extLst>
          </p:cNvPr>
          <p:cNvGrpSpPr/>
          <p:nvPr/>
        </p:nvGrpSpPr>
        <p:grpSpPr>
          <a:xfrm>
            <a:off x="5137013" y="4914190"/>
            <a:ext cx="1264048" cy="714621"/>
            <a:chOff x="2240670" y="2657736"/>
            <a:chExt cx="601248" cy="337049"/>
          </a:xfrm>
        </p:grpSpPr>
        <p:grpSp>
          <p:nvGrpSpPr>
            <p:cNvPr id="11" name="Group 10">
              <a:extLst>
                <a:ext uri="{FF2B5EF4-FFF2-40B4-BE49-F238E27FC236}">
                  <a16:creationId xmlns:a16="http://schemas.microsoft.com/office/drawing/2014/main" id="{E9352F91-311B-4FCC-B608-643A06D6C9D2}"/>
                </a:ext>
              </a:extLst>
            </p:cNvPr>
            <p:cNvGrpSpPr/>
            <p:nvPr/>
          </p:nvGrpSpPr>
          <p:grpSpPr>
            <a:xfrm>
              <a:off x="2240670" y="2657736"/>
              <a:ext cx="601248" cy="337049"/>
              <a:chOff x="3523102" y="1791568"/>
              <a:chExt cx="6746733" cy="3782104"/>
            </a:xfrm>
            <a:solidFill>
              <a:srgbClr val="FFC000"/>
            </a:solidFill>
          </p:grpSpPr>
          <p:sp>
            <p:nvSpPr>
              <p:cNvPr id="13" name="Rectangle 12">
                <a:extLst>
                  <a:ext uri="{FF2B5EF4-FFF2-40B4-BE49-F238E27FC236}">
                    <a16:creationId xmlns:a16="http://schemas.microsoft.com/office/drawing/2014/main" id="{AC12C510-6BAF-410B-94B9-384DBEA0250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4" name="Freeform 104">
                <a:extLst>
                  <a:ext uri="{FF2B5EF4-FFF2-40B4-BE49-F238E27FC236}">
                    <a16:creationId xmlns:a16="http://schemas.microsoft.com/office/drawing/2014/main" id="{C98BF848-5BBE-4863-A385-2FE06D584E2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5" name="Freeform 105">
                <a:extLst>
                  <a:ext uri="{FF2B5EF4-FFF2-40B4-BE49-F238E27FC236}">
                    <a16:creationId xmlns:a16="http://schemas.microsoft.com/office/drawing/2014/main" id="{5ABF020D-0953-4B28-A5AD-3EC911D14BB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2" name="Hexagon 11">
              <a:extLst>
                <a:ext uri="{FF2B5EF4-FFF2-40B4-BE49-F238E27FC236}">
                  <a16:creationId xmlns:a16="http://schemas.microsoft.com/office/drawing/2014/main" id="{5ED0D99A-9962-4969-9C9E-7CD1772372A4}"/>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pic>
        <p:nvPicPr>
          <p:cNvPr id="16" name="Picture 15">
            <a:extLst>
              <a:ext uri="{FF2B5EF4-FFF2-40B4-BE49-F238E27FC236}">
                <a16:creationId xmlns:a16="http://schemas.microsoft.com/office/drawing/2014/main" id="{696EA1A7-C635-4300-B784-604C26773D33}"/>
              </a:ext>
            </a:extLst>
          </p:cNvPr>
          <p:cNvPicPr>
            <a:picLocks noChangeAspect="1"/>
          </p:cNvPicPr>
          <p:nvPr/>
        </p:nvPicPr>
        <p:blipFill>
          <a:blip r:embed="rId3"/>
          <a:stretch>
            <a:fillRect/>
          </a:stretch>
        </p:blipFill>
        <p:spPr>
          <a:xfrm>
            <a:off x="676075" y="2718171"/>
            <a:ext cx="2795291" cy="1795510"/>
          </a:xfrm>
          <a:prstGeom prst="rect">
            <a:avLst/>
          </a:prstGeom>
          <a:ln w="3175">
            <a:solidFill>
              <a:schemeClr val="bg1">
                <a:lumMod val="50000"/>
              </a:schemeClr>
            </a:solidFill>
          </a:ln>
        </p:spPr>
      </p:pic>
      <p:sp>
        <p:nvSpPr>
          <p:cNvPr id="18" name="Rectangle 17">
            <a:extLst>
              <a:ext uri="{FF2B5EF4-FFF2-40B4-BE49-F238E27FC236}">
                <a16:creationId xmlns:a16="http://schemas.microsoft.com/office/drawing/2014/main" id="{D015A4D0-5395-4ABF-BBCE-D5DB94076242}"/>
              </a:ext>
            </a:extLst>
          </p:cNvPr>
          <p:cNvSpPr/>
          <p:nvPr/>
        </p:nvSpPr>
        <p:spPr>
          <a:xfrm>
            <a:off x="351823" y="2228325"/>
            <a:ext cx="2281786" cy="461665"/>
          </a:xfrm>
          <a:prstGeom prst="rect">
            <a:avLst/>
          </a:prstGeom>
        </p:spPr>
        <p:txBody>
          <a:bodyPr wrap="square">
            <a:spAutoFit/>
          </a:bodyPr>
          <a:lstStyle/>
          <a:p>
            <a:pPr algn="ctr" defTabSz="456937">
              <a:defRPr/>
            </a:pPr>
            <a:r>
              <a:rPr lang="en-US" sz="1200" dirty="0">
                <a:gradFill>
                  <a:gsLst>
                    <a:gs pos="0">
                      <a:schemeClr val="tx1"/>
                    </a:gs>
                    <a:gs pos="100000">
                      <a:schemeClr val="tx1"/>
                    </a:gs>
                  </a:gsLst>
                  <a:lin ang="5400000" scaled="0"/>
                </a:gradFill>
              </a:rPr>
              <a:t>Client</a:t>
            </a:r>
          </a:p>
          <a:p>
            <a:pPr algn="ctr" defTabSz="456937">
              <a:defRPr/>
            </a:pPr>
            <a:r>
              <a:rPr lang="en-US" sz="1200" dirty="0">
                <a:gradFill>
                  <a:gsLst>
                    <a:gs pos="0">
                      <a:schemeClr val="tx1"/>
                    </a:gs>
                    <a:gs pos="100000">
                      <a:schemeClr val="tx1"/>
                    </a:gs>
                  </a:gsLst>
                  <a:lin ang="5400000" scaled="0"/>
                </a:gradFill>
              </a:rPr>
              <a:t>Web app on browser</a:t>
            </a:r>
          </a:p>
        </p:txBody>
      </p:sp>
      <p:sp>
        <p:nvSpPr>
          <p:cNvPr id="39" name="Rectangle 38">
            <a:extLst>
              <a:ext uri="{FF2B5EF4-FFF2-40B4-BE49-F238E27FC236}">
                <a16:creationId xmlns:a16="http://schemas.microsoft.com/office/drawing/2014/main" id="{9D20DF0B-1C17-477A-87B6-063885CF4226}"/>
              </a:ext>
            </a:extLst>
          </p:cNvPr>
          <p:cNvSpPr/>
          <p:nvPr/>
        </p:nvSpPr>
        <p:spPr>
          <a:xfrm>
            <a:off x="6298057" y="3754615"/>
            <a:ext cx="1233030" cy="338554"/>
          </a:xfrm>
          <a:prstGeom prst="rect">
            <a:avLst/>
          </a:prstGeom>
        </p:spPr>
        <p:txBody>
          <a:bodyPr wrap="square">
            <a:spAutoFit/>
          </a:bodyPr>
          <a:lstStyle/>
          <a:p>
            <a:pPr algn="ctr" defTabSz="456937"/>
            <a:r>
              <a:rPr lang="en-US" sz="1200" dirty="0">
                <a:gradFill>
                  <a:gsLst>
                    <a:gs pos="0">
                      <a:schemeClr val="tx1"/>
                    </a:gs>
                    <a:gs pos="100000">
                      <a:schemeClr val="tx1"/>
                    </a:gs>
                  </a:gsLst>
                  <a:lin ang="5400000" scaled="0"/>
                </a:gradFill>
              </a:rPr>
              <a:t>SignalR Hub</a:t>
            </a:r>
          </a:p>
        </p:txBody>
      </p:sp>
      <p:grpSp>
        <p:nvGrpSpPr>
          <p:cNvPr id="40" name="Group 39">
            <a:extLst>
              <a:ext uri="{FF2B5EF4-FFF2-40B4-BE49-F238E27FC236}">
                <a16:creationId xmlns:a16="http://schemas.microsoft.com/office/drawing/2014/main" id="{7BD5F2E0-59F5-41A6-914F-792817C69A41}"/>
              </a:ext>
            </a:extLst>
          </p:cNvPr>
          <p:cNvGrpSpPr>
            <a:grpSpLocks noChangeAspect="1"/>
          </p:cNvGrpSpPr>
          <p:nvPr/>
        </p:nvGrpSpPr>
        <p:grpSpPr>
          <a:xfrm>
            <a:off x="6210385" y="3032338"/>
            <a:ext cx="1274787" cy="714622"/>
            <a:chOff x="1596268" y="2657736"/>
            <a:chExt cx="601248" cy="337049"/>
          </a:xfrm>
        </p:grpSpPr>
        <p:grpSp>
          <p:nvGrpSpPr>
            <p:cNvPr id="41" name="Group 40">
              <a:extLst>
                <a:ext uri="{FF2B5EF4-FFF2-40B4-BE49-F238E27FC236}">
                  <a16:creationId xmlns:a16="http://schemas.microsoft.com/office/drawing/2014/main" id="{96DC99D6-0A41-4AAB-B353-8175B108C23B}"/>
                </a:ext>
              </a:extLst>
            </p:cNvPr>
            <p:cNvGrpSpPr/>
            <p:nvPr/>
          </p:nvGrpSpPr>
          <p:grpSpPr>
            <a:xfrm>
              <a:off x="1596268" y="2657736"/>
              <a:ext cx="601248" cy="337049"/>
              <a:chOff x="3523102" y="1791568"/>
              <a:chExt cx="6746733" cy="3782104"/>
            </a:xfrm>
            <a:solidFill>
              <a:srgbClr val="00B050"/>
            </a:solidFill>
          </p:grpSpPr>
          <p:sp>
            <p:nvSpPr>
              <p:cNvPr id="43" name="Rectangle 42">
                <a:extLst>
                  <a:ext uri="{FF2B5EF4-FFF2-40B4-BE49-F238E27FC236}">
                    <a16:creationId xmlns:a16="http://schemas.microsoft.com/office/drawing/2014/main" id="{AB64F951-C1CF-457E-B65C-C615CE69868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 name="Freeform 92">
                <a:extLst>
                  <a:ext uri="{FF2B5EF4-FFF2-40B4-BE49-F238E27FC236}">
                    <a16:creationId xmlns:a16="http://schemas.microsoft.com/office/drawing/2014/main" id="{7761D7BC-6128-46D7-9483-149B6226F79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 name="Freeform 93">
                <a:extLst>
                  <a:ext uri="{FF2B5EF4-FFF2-40B4-BE49-F238E27FC236}">
                    <a16:creationId xmlns:a16="http://schemas.microsoft.com/office/drawing/2014/main" id="{9E1B052A-FE22-4743-B1AE-50010E921FC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2" name="Hexagon 41">
              <a:extLst>
                <a:ext uri="{FF2B5EF4-FFF2-40B4-BE49-F238E27FC236}">
                  <a16:creationId xmlns:a16="http://schemas.microsoft.com/office/drawing/2014/main" id="{3E8FC49B-CD37-48EA-84D6-AFC02D1A5EDA}"/>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cxnSp>
        <p:nvCxnSpPr>
          <p:cNvPr id="47" name="Straight Arrow Connector 46">
            <a:extLst>
              <a:ext uri="{FF2B5EF4-FFF2-40B4-BE49-F238E27FC236}">
                <a16:creationId xmlns:a16="http://schemas.microsoft.com/office/drawing/2014/main" id="{BB1302D9-5BE0-4CC9-B64A-429B9F16F47E}"/>
              </a:ext>
            </a:extLst>
          </p:cNvPr>
          <p:cNvCxnSpPr/>
          <p:nvPr/>
        </p:nvCxnSpPr>
        <p:spPr>
          <a:xfrm flipH="1" flipV="1">
            <a:off x="3471366" y="4513680"/>
            <a:ext cx="1665647" cy="765684"/>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FC894BB-DBAA-46E5-88F8-BAA541ADB81B}"/>
              </a:ext>
            </a:extLst>
          </p:cNvPr>
          <p:cNvSpPr/>
          <p:nvPr/>
        </p:nvSpPr>
        <p:spPr>
          <a:xfrm>
            <a:off x="3614650" y="4967998"/>
            <a:ext cx="960519" cy="246221"/>
          </a:xfrm>
          <a:prstGeom prst="rect">
            <a:avLst/>
          </a:prstGeom>
        </p:spPr>
        <p:txBody>
          <a:bodyPr wrap="none">
            <a:spAutoFit/>
          </a:bodyPr>
          <a:lstStyle/>
          <a:p>
            <a:pPr defTabSz="914343">
              <a:defRPr/>
            </a:pPr>
            <a:r>
              <a:rPr lang="en-US" sz="1000" b="1" dirty="0">
                <a:gradFill>
                  <a:gsLst>
                    <a:gs pos="0">
                      <a:schemeClr val="tx1"/>
                    </a:gs>
                    <a:gs pos="100000">
                      <a:schemeClr val="tx1"/>
                    </a:gs>
                  </a:gsLst>
                  <a:lin ang="5400000" scaled="0"/>
                </a:gradFill>
                <a:latin typeface="Consolas" panose="020B0609020204030204" pitchFamily="49" charset="0"/>
              </a:rPr>
              <a:t>Web traffic</a:t>
            </a:r>
          </a:p>
        </p:txBody>
      </p:sp>
      <p:sp>
        <p:nvSpPr>
          <p:cNvPr id="49" name="Rectangle 48">
            <a:extLst>
              <a:ext uri="{FF2B5EF4-FFF2-40B4-BE49-F238E27FC236}">
                <a16:creationId xmlns:a16="http://schemas.microsoft.com/office/drawing/2014/main" id="{32191B82-F830-4951-A989-00B44C9E1CA0}"/>
              </a:ext>
            </a:extLst>
          </p:cNvPr>
          <p:cNvSpPr/>
          <p:nvPr/>
        </p:nvSpPr>
        <p:spPr>
          <a:xfrm>
            <a:off x="3051107" y="4561303"/>
            <a:ext cx="466794" cy="246221"/>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HTML</a:t>
            </a:r>
          </a:p>
        </p:txBody>
      </p:sp>
      <p:cxnSp>
        <p:nvCxnSpPr>
          <p:cNvPr id="50" name="Straight Arrow Connector 49">
            <a:extLst>
              <a:ext uri="{FF2B5EF4-FFF2-40B4-BE49-F238E27FC236}">
                <a16:creationId xmlns:a16="http://schemas.microsoft.com/office/drawing/2014/main" id="{6DD5B362-74D5-4F77-9210-628040A663AB}"/>
              </a:ext>
            </a:extLst>
          </p:cNvPr>
          <p:cNvCxnSpPr>
            <a:cxnSpLocks/>
          </p:cNvCxnSpPr>
          <p:nvPr/>
        </p:nvCxnSpPr>
        <p:spPr>
          <a:xfrm flipH="1" flipV="1">
            <a:off x="3496022" y="2980013"/>
            <a:ext cx="2714363" cy="386331"/>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CA7F4FD-80F7-4E0E-B49C-237749C5AF10}"/>
              </a:ext>
            </a:extLst>
          </p:cNvPr>
          <p:cNvSpPr/>
          <p:nvPr/>
        </p:nvSpPr>
        <p:spPr>
          <a:xfrm>
            <a:off x="2474834" y="2129034"/>
            <a:ext cx="1172116" cy="553998"/>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SignalR</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JavaScript</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client library</a:t>
            </a:r>
          </a:p>
        </p:txBody>
      </p:sp>
      <p:sp>
        <p:nvSpPr>
          <p:cNvPr id="54" name="Rectangle 53">
            <a:extLst>
              <a:ext uri="{FF2B5EF4-FFF2-40B4-BE49-F238E27FC236}">
                <a16:creationId xmlns:a16="http://schemas.microsoft.com/office/drawing/2014/main" id="{37A44B31-C54C-4F6F-9B14-2281294BE1E8}"/>
              </a:ext>
            </a:extLst>
          </p:cNvPr>
          <p:cNvSpPr/>
          <p:nvPr/>
        </p:nvSpPr>
        <p:spPr>
          <a:xfrm>
            <a:off x="3875383" y="5089663"/>
            <a:ext cx="466794" cy="246221"/>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HTTP</a:t>
            </a:r>
          </a:p>
        </p:txBody>
      </p:sp>
      <p:sp>
        <p:nvSpPr>
          <p:cNvPr id="55" name="Rectangle 54">
            <a:extLst>
              <a:ext uri="{FF2B5EF4-FFF2-40B4-BE49-F238E27FC236}">
                <a16:creationId xmlns:a16="http://schemas.microsoft.com/office/drawing/2014/main" id="{2D164327-15EA-4B16-9C2E-1FA0BB9FAF9B}"/>
              </a:ext>
            </a:extLst>
          </p:cNvPr>
          <p:cNvSpPr/>
          <p:nvPr/>
        </p:nvSpPr>
        <p:spPr>
          <a:xfrm>
            <a:off x="4479948" y="3375054"/>
            <a:ext cx="1736373" cy="553998"/>
          </a:xfrm>
          <a:prstGeom prst="rect">
            <a:avLst/>
          </a:prstGeom>
        </p:spPr>
        <p:txBody>
          <a:bodyPr wrap="none">
            <a:spAutoFit/>
          </a:bodyPr>
          <a:lstStyle/>
          <a:p>
            <a:pPr defTabSz="914343">
              <a:defRPr/>
            </a:pPr>
            <a:r>
              <a:rPr lang="en-US" sz="1000" b="1" dirty="0">
                <a:gradFill>
                  <a:gsLst>
                    <a:gs pos="0">
                      <a:schemeClr val="tx1"/>
                    </a:gs>
                    <a:gs pos="100000">
                      <a:schemeClr val="tx1"/>
                    </a:gs>
                  </a:gsLst>
                  <a:lin ang="5400000" scaled="0"/>
                </a:gradFill>
                <a:latin typeface="Consolas" panose="020B0609020204030204" pitchFamily="49" charset="0"/>
              </a:rPr>
              <a:t>SignalR traffic (Push)</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WebSockets or </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Http-Polling</a:t>
            </a:r>
          </a:p>
        </p:txBody>
      </p:sp>
      <p:grpSp>
        <p:nvGrpSpPr>
          <p:cNvPr id="81" name="Group 80">
            <a:extLst>
              <a:ext uri="{FF2B5EF4-FFF2-40B4-BE49-F238E27FC236}">
                <a16:creationId xmlns:a16="http://schemas.microsoft.com/office/drawing/2014/main" id="{0C4144BE-70C8-44F5-B176-885095894009}"/>
              </a:ext>
            </a:extLst>
          </p:cNvPr>
          <p:cNvGrpSpPr/>
          <p:nvPr/>
        </p:nvGrpSpPr>
        <p:grpSpPr>
          <a:xfrm>
            <a:off x="4363405" y="1662546"/>
            <a:ext cx="1877128" cy="1520479"/>
            <a:chOff x="9171184" y="2879923"/>
            <a:chExt cx="3754255" cy="3040957"/>
          </a:xfrm>
        </p:grpSpPr>
        <p:sp>
          <p:nvSpPr>
            <p:cNvPr id="56" name="Arrow: Left 55">
              <a:extLst>
                <a:ext uri="{FF2B5EF4-FFF2-40B4-BE49-F238E27FC236}">
                  <a16:creationId xmlns:a16="http://schemas.microsoft.com/office/drawing/2014/main" id="{8F4CDC17-725B-4218-8FBB-0DF927E84E6E}"/>
                </a:ext>
              </a:extLst>
            </p:cNvPr>
            <p:cNvSpPr/>
            <p:nvPr/>
          </p:nvSpPr>
          <p:spPr bwMode="auto">
            <a:xfrm rot="461196">
              <a:off x="9171184" y="3750537"/>
              <a:ext cx="3754255" cy="2170343"/>
            </a:xfrm>
            <a:prstGeom prst="lef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a:spcBef>
                  <a:spcPct val="0"/>
                </a:spcBef>
                <a:spcAft>
                  <a:spcPct val="0"/>
                </a:spcAft>
                <a:defRPr/>
              </a:pPr>
              <a:r>
                <a:rPr lang="en-US" sz="1200" dirty="0">
                  <a:gradFill>
                    <a:gsLst>
                      <a:gs pos="0">
                        <a:schemeClr val="bg1"/>
                      </a:gs>
                      <a:gs pos="100000">
                        <a:schemeClr val="bg1"/>
                      </a:gs>
                    </a:gsLst>
                    <a:lin ang="5400000" scaled="0"/>
                  </a:gradFill>
                  <a:latin typeface="Segoe UI"/>
                  <a:ea typeface="Segoe UI" pitchFamily="34" charset="0"/>
                  <a:cs typeface="Segoe UI" pitchFamily="34" charset="0"/>
                </a:rPr>
                <a:t>Push/broadcast</a:t>
              </a:r>
            </a:p>
            <a:p>
              <a:pPr algn="ctr" defTabSz="466236" fontAlgn="base">
                <a:spcBef>
                  <a:spcPct val="0"/>
                </a:spcBef>
                <a:spcAft>
                  <a:spcPct val="0"/>
                </a:spcAft>
                <a:defRPr/>
              </a:pPr>
              <a:r>
                <a:rPr lang="en-US" sz="1200" dirty="0">
                  <a:gradFill>
                    <a:gsLst>
                      <a:gs pos="0">
                        <a:schemeClr val="bg1"/>
                      </a:gs>
                      <a:gs pos="100000">
                        <a:schemeClr val="bg1"/>
                      </a:gs>
                    </a:gsLst>
                    <a:lin ang="5400000" scaled="0"/>
                  </a:gradFill>
                  <a:latin typeface="Segoe UI"/>
                  <a:ea typeface="Segoe UI" pitchFamily="34" charset="0"/>
                  <a:cs typeface="Segoe UI" pitchFamily="34" charset="0"/>
                </a:rPr>
                <a:t>WebSockets / Http</a:t>
              </a:r>
            </a:p>
          </p:txBody>
        </p:sp>
        <p:sp>
          <p:nvSpPr>
            <p:cNvPr id="57" name="Rectangle 56">
              <a:extLst>
                <a:ext uri="{FF2B5EF4-FFF2-40B4-BE49-F238E27FC236}">
                  <a16:creationId xmlns:a16="http://schemas.microsoft.com/office/drawing/2014/main" id="{77E17675-9F5E-420C-994B-5C30081BAF00}"/>
                </a:ext>
              </a:extLst>
            </p:cNvPr>
            <p:cNvSpPr/>
            <p:nvPr/>
          </p:nvSpPr>
          <p:spPr>
            <a:xfrm rot="456992">
              <a:off x="10499782" y="2879923"/>
              <a:ext cx="2218555" cy="1477328"/>
            </a:xfrm>
            <a:prstGeom prst="rect">
              <a:avLst/>
            </a:prstGeom>
          </p:spPr>
          <p:txBody>
            <a:bodyPr wrap="none">
              <a:spAutoFit/>
            </a:bodyPr>
            <a:lstStyle/>
            <a:p>
              <a:pPr defTabSz="914343">
                <a:defRPr/>
              </a:pPr>
              <a:r>
                <a:rPr lang="en-US" sz="1400" dirty="0">
                  <a:gradFill>
                    <a:gsLst>
                      <a:gs pos="0">
                        <a:schemeClr val="tx1"/>
                      </a:gs>
                      <a:gs pos="100000">
                        <a:schemeClr val="tx1"/>
                      </a:gs>
                    </a:gsLst>
                    <a:lin ang="5400000" scaled="0"/>
                  </a:gradFill>
                  <a:latin typeface="Segoe UI"/>
                </a:rPr>
                <a:t>Push</a:t>
              </a:r>
            </a:p>
            <a:p>
              <a:pPr defTabSz="914343">
                <a:defRPr/>
              </a:pPr>
              <a:r>
                <a:rPr lang="en-US" sz="1400" dirty="0">
                  <a:gradFill>
                    <a:gsLst>
                      <a:gs pos="0">
                        <a:schemeClr val="tx1"/>
                      </a:gs>
                      <a:gs pos="100000">
                        <a:schemeClr val="tx1"/>
                      </a:gs>
                    </a:gsLst>
                    <a:lin ang="5400000" scaled="0"/>
                  </a:gradFill>
                  <a:latin typeface="Segoe UI"/>
                </a:rPr>
                <a:t>real-time </a:t>
              </a:r>
            </a:p>
            <a:p>
              <a:pPr defTabSz="914343">
                <a:defRPr/>
              </a:pPr>
              <a:r>
                <a:rPr lang="en-US" sz="1400" dirty="0">
                  <a:gradFill>
                    <a:gsLst>
                      <a:gs pos="0">
                        <a:schemeClr val="tx1"/>
                      </a:gs>
                      <a:gs pos="100000">
                        <a:schemeClr val="tx1"/>
                      </a:gs>
                    </a:gsLst>
                    <a:lin ang="5400000" scaled="0"/>
                  </a:gradFill>
                  <a:latin typeface="Segoe UI"/>
                </a:rPr>
                <a:t>information</a:t>
              </a:r>
            </a:p>
          </p:txBody>
        </p:sp>
      </p:grpSp>
      <p:grpSp>
        <p:nvGrpSpPr>
          <p:cNvPr id="79" name="Group 78">
            <a:extLst>
              <a:ext uri="{FF2B5EF4-FFF2-40B4-BE49-F238E27FC236}">
                <a16:creationId xmlns:a16="http://schemas.microsoft.com/office/drawing/2014/main" id="{83BB7D0E-7A35-4A8E-ABAD-2E7896CE1BD0}"/>
              </a:ext>
            </a:extLst>
          </p:cNvPr>
          <p:cNvGrpSpPr/>
          <p:nvPr/>
        </p:nvGrpSpPr>
        <p:grpSpPr>
          <a:xfrm>
            <a:off x="8333232" y="1917021"/>
            <a:ext cx="663466" cy="3949920"/>
            <a:chOff x="17622389" y="3733839"/>
            <a:chExt cx="1326931" cy="7899840"/>
          </a:xfrm>
        </p:grpSpPr>
        <p:pic>
          <p:nvPicPr>
            <p:cNvPr id="59" name="Picture 58">
              <a:extLst>
                <a:ext uri="{FF2B5EF4-FFF2-40B4-BE49-F238E27FC236}">
                  <a16:creationId xmlns:a16="http://schemas.microsoft.com/office/drawing/2014/main" id="{EFA86CEE-8836-4991-83A7-95A15232AFA7}"/>
                </a:ext>
              </a:extLst>
            </p:cNvPr>
            <p:cNvPicPr>
              <a:picLocks noChangeAspect="1"/>
            </p:cNvPicPr>
            <p:nvPr/>
          </p:nvPicPr>
          <p:blipFill>
            <a:blip r:embed="rId4"/>
            <a:stretch>
              <a:fillRect/>
            </a:stretch>
          </p:blipFill>
          <p:spPr>
            <a:xfrm>
              <a:off x="17622389" y="3733839"/>
              <a:ext cx="1277489" cy="4818600"/>
            </a:xfrm>
            <a:prstGeom prst="rect">
              <a:avLst/>
            </a:prstGeom>
          </p:spPr>
        </p:pic>
        <p:pic>
          <p:nvPicPr>
            <p:cNvPr id="71" name="Picture 70">
              <a:extLst>
                <a:ext uri="{FF2B5EF4-FFF2-40B4-BE49-F238E27FC236}">
                  <a16:creationId xmlns:a16="http://schemas.microsoft.com/office/drawing/2014/main" id="{52F20895-CE3E-4768-AF25-BB48085C096C}"/>
                </a:ext>
              </a:extLst>
            </p:cNvPr>
            <p:cNvPicPr>
              <a:picLocks noChangeAspect="1"/>
            </p:cNvPicPr>
            <p:nvPr/>
          </p:nvPicPr>
          <p:blipFill>
            <a:blip r:embed="rId5"/>
            <a:stretch>
              <a:fillRect/>
            </a:stretch>
          </p:blipFill>
          <p:spPr>
            <a:xfrm>
              <a:off x="17700580" y="8624971"/>
              <a:ext cx="1248740" cy="3008708"/>
            </a:xfrm>
            <a:prstGeom prst="rect">
              <a:avLst/>
            </a:prstGeom>
          </p:spPr>
        </p:pic>
      </p:grpSp>
      <p:grpSp>
        <p:nvGrpSpPr>
          <p:cNvPr id="80" name="Group 79">
            <a:extLst>
              <a:ext uri="{FF2B5EF4-FFF2-40B4-BE49-F238E27FC236}">
                <a16:creationId xmlns:a16="http://schemas.microsoft.com/office/drawing/2014/main" id="{2D6188FC-943F-486E-8BBF-6E92CF69E998}"/>
              </a:ext>
            </a:extLst>
          </p:cNvPr>
          <p:cNvGrpSpPr/>
          <p:nvPr/>
        </p:nvGrpSpPr>
        <p:grpSpPr>
          <a:xfrm>
            <a:off x="7477038" y="3029112"/>
            <a:ext cx="1187927" cy="606757"/>
            <a:chOff x="15398450" y="5613052"/>
            <a:chExt cx="2375854" cy="1213512"/>
          </a:xfrm>
        </p:grpSpPr>
        <p:cxnSp>
          <p:nvCxnSpPr>
            <p:cNvPr id="72" name="Straight Arrow Connector 71">
              <a:extLst>
                <a:ext uri="{FF2B5EF4-FFF2-40B4-BE49-F238E27FC236}">
                  <a16:creationId xmlns:a16="http://schemas.microsoft.com/office/drawing/2014/main" id="{A9613BE2-4FD3-4910-9331-7E0CA20D3808}"/>
                </a:ext>
              </a:extLst>
            </p:cNvPr>
            <p:cNvCxnSpPr>
              <a:cxnSpLocks/>
            </p:cNvCxnSpPr>
            <p:nvPr/>
          </p:nvCxnSpPr>
          <p:spPr>
            <a:xfrm flipH="1">
              <a:off x="15398450" y="6056111"/>
              <a:ext cx="2375854" cy="330189"/>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99CDCA95-C2C5-4A5F-B527-B88BAE99A7DB}"/>
                </a:ext>
              </a:extLst>
            </p:cNvPr>
            <p:cNvPicPr>
              <a:picLocks noChangeAspect="1"/>
            </p:cNvPicPr>
            <p:nvPr/>
          </p:nvPicPr>
          <p:blipFill>
            <a:blip r:embed="rId6"/>
            <a:stretch>
              <a:fillRect/>
            </a:stretch>
          </p:blipFill>
          <p:spPr>
            <a:xfrm>
              <a:off x="16094862" y="5613052"/>
              <a:ext cx="700978" cy="549151"/>
            </a:xfrm>
            <a:prstGeom prst="rect">
              <a:avLst/>
            </a:prstGeom>
          </p:spPr>
        </p:pic>
        <p:sp>
          <p:nvSpPr>
            <p:cNvPr id="76" name="Rectangle 75">
              <a:extLst>
                <a:ext uri="{FF2B5EF4-FFF2-40B4-BE49-F238E27FC236}">
                  <a16:creationId xmlns:a16="http://schemas.microsoft.com/office/drawing/2014/main" id="{903851AD-6358-41DD-AF74-6BD6FA4C29DB}"/>
                </a:ext>
              </a:extLst>
            </p:cNvPr>
            <p:cNvSpPr/>
            <p:nvPr/>
          </p:nvSpPr>
          <p:spPr>
            <a:xfrm>
              <a:off x="15555364" y="6334123"/>
              <a:ext cx="1779974" cy="492441"/>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Subscribed</a:t>
              </a:r>
            </a:p>
          </p:txBody>
        </p:sp>
      </p:grpSp>
      <p:grpSp>
        <p:nvGrpSpPr>
          <p:cNvPr id="78" name="Group 77">
            <a:extLst>
              <a:ext uri="{FF2B5EF4-FFF2-40B4-BE49-F238E27FC236}">
                <a16:creationId xmlns:a16="http://schemas.microsoft.com/office/drawing/2014/main" id="{A40E8EC6-EEF3-44A7-BE21-4FDDC5FBEF0E}"/>
              </a:ext>
            </a:extLst>
          </p:cNvPr>
          <p:cNvGrpSpPr/>
          <p:nvPr/>
        </p:nvGrpSpPr>
        <p:grpSpPr>
          <a:xfrm>
            <a:off x="9175154" y="1587966"/>
            <a:ext cx="2727778" cy="1402704"/>
            <a:chOff x="18794683" y="2730763"/>
            <a:chExt cx="5455556" cy="2805407"/>
          </a:xfrm>
        </p:grpSpPr>
        <p:pic>
          <p:nvPicPr>
            <p:cNvPr id="25" name="Picture 24">
              <a:extLst>
                <a:ext uri="{FF2B5EF4-FFF2-40B4-BE49-F238E27FC236}">
                  <a16:creationId xmlns:a16="http://schemas.microsoft.com/office/drawing/2014/main" id="{D3EE1B37-1123-4960-922E-34B7C67C9A6B}"/>
                </a:ext>
              </a:extLst>
            </p:cNvPr>
            <p:cNvPicPr>
              <a:picLocks noChangeAspect="1"/>
            </p:cNvPicPr>
            <p:nvPr/>
          </p:nvPicPr>
          <p:blipFill>
            <a:blip r:embed="rId7"/>
            <a:stretch>
              <a:fillRect/>
            </a:stretch>
          </p:blipFill>
          <p:spPr>
            <a:xfrm>
              <a:off x="19469519" y="3855168"/>
              <a:ext cx="700977" cy="549152"/>
            </a:xfrm>
            <a:prstGeom prst="rect">
              <a:avLst/>
            </a:prstGeom>
          </p:spPr>
        </p:pic>
        <p:cxnSp>
          <p:nvCxnSpPr>
            <p:cNvPr id="62" name="Straight Arrow Connector 61">
              <a:extLst>
                <a:ext uri="{FF2B5EF4-FFF2-40B4-BE49-F238E27FC236}">
                  <a16:creationId xmlns:a16="http://schemas.microsoft.com/office/drawing/2014/main" id="{58A0982C-1F13-48F8-8EC7-27D323C73C1C}"/>
                </a:ext>
              </a:extLst>
            </p:cNvPr>
            <p:cNvCxnSpPr>
              <a:cxnSpLocks/>
            </p:cNvCxnSpPr>
            <p:nvPr/>
          </p:nvCxnSpPr>
          <p:spPr>
            <a:xfrm flipH="1">
              <a:off x="18794683" y="4098957"/>
              <a:ext cx="2069431" cy="809794"/>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5B2CE085-6A5A-4C27-B2D5-ACC1571A60B0}"/>
                </a:ext>
              </a:extLst>
            </p:cNvPr>
            <p:cNvGrpSpPr>
              <a:grpSpLocks noChangeAspect="1"/>
            </p:cNvGrpSpPr>
            <p:nvPr/>
          </p:nvGrpSpPr>
          <p:grpSpPr>
            <a:xfrm>
              <a:off x="20881960" y="3749260"/>
              <a:ext cx="1228461" cy="688653"/>
              <a:chOff x="2886562" y="2288295"/>
              <a:chExt cx="601248" cy="337049"/>
            </a:xfrm>
          </p:grpSpPr>
          <p:grpSp>
            <p:nvGrpSpPr>
              <p:cNvPr id="66" name="Group 65">
                <a:extLst>
                  <a:ext uri="{FF2B5EF4-FFF2-40B4-BE49-F238E27FC236}">
                    <a16:creationId xmlns:a16="http://schemas.microsoft.com/office/drawing/2014/main" id="{D6DABF7E-577D-4C37-92B3-2F3BDAB45F74}"/>
                  </a:ext>
                </a:extLst>
              </p:cNvPr>
              <p:cNvGrpSpPr/>
              <p:nvPr/>
            </p:nvGrpSpPr>
            <p:grpSpPr>
              <a:xfrm>
                <a:off x="2886562" y="2288295"/>
                <a:ext cx="601248" cy="337049"/>
                <a:chOff x="3523102" y="1791568"/>
                <a:chExt cx="6746733" cy="3782104"/>
              </a:xfrm>
              <a:solidFill>
                <a:srgbClr val="7030A0"/>
              </a:solidFill>
            </p:grpSpPr>
            <p:sp>
              <p:nvSpPr>
                <p:cNvPr id="68" name="Rectangle 67">
                  <a:extLst>
                    <a:ext uri="{FF2B5EF4-FFF2-40B4-BE49-F238E27FC236}">
                      <a16:creationId xmlns:a16="http://schemas.microsoft.com/office/drawing/2014/main" id="{C638C2FD-61E6-46FE-B521-1E4D11380454}"/>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69" name="Freeform 108">
                  <a:extLst>
                    <a:ext uri="{FF2B5EF4-FFF2-40B4-BE49-F238E27FC236}">
                      <a16:creationId xmlns:a16="http://schemas.microsoft.com/office/drawing/2014/main" id="{D2CBDE81-2E00-4F51-9419-52C0EFDB4C1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70" name="Freeform 109">
                  <a:extLst>
                    <a:ext uri="{FF2B5EF4-FFF2-40B4-BE49-F238E27FC236}">
                      <a16:creationId xmlns:a16="http://schemas.microsoft.com/office/drawing/2014/main" id="{486D55E6-752B-4EA2-BEE4-0228AEA253F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67" name="Hexagon 66">
                <a:extLst>
                  <a:ext uri="{FF2B5EF4-FFF2-40B4-BE49-F238E27FC236}">
                    <a16:creationId xmlns:a16="http://schemas.microsoft.com/office/drawing/2014/main" id="{3B971076-1569-4320-9659-21D9CE75D23D}"/>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75" name="Rectangle 74">
              <a:extLst>
                <a:ext uri="{FF2B5EF4-FFF2-40B4-BE49-F238E27FC236}">
                  <a16:creationId xmlns:a16="http://schemas.microsoft.com/office/drawing/2014/main" id="{20F235E5-2D60-48AC-881F-D9F2612779D6}"/>
                </a:ext>
              </a:extLst>
            </p:cNvPr>
            <p:cNvSpPr/>
            <p:nvPr/>
          </p:nvSpPr>
          <p:spPr>
            <a:xfrm>
              <a:off x="20072173" y="4428174"/>
              <a:ext cx="4178066" cy="1107996"/>
            </a:xfrm>
            <a:prstGeom prst="rect">
              <a:avLst/>
            </a:prstGeom>
          </p:spPr>
          <p:txBody>
            <a:bodyPr wrap="none">
              <a:spAutoFit/>
            </a:bodyPr>
            <a:lstStyle/>
            <a:p>
              <a:pPr defTabSz="914343">
                <a:defRPr/>
              </a:pPr>
              <a:r>
                <a:rPr lang="en-US" sz="1000" dirty="0">
                  <a:gradFill>
                    <a:gsLst>
                      <a:gs pos="0">
                        <a:schemeClr val="tx1"/>
                      </a:gs>
                      <a:gs pos="100000">
                        <a:schemeClr val="tx1"/>
                      </a:gs>
                    </a:gsLst>
                    <a:lin ang="5400000" scaled="0"/>
                  </a:gradFill>
                  <a:latin typeface="Consolas" panose="020B0609020204030204" pitchFamily="49" charset="0"/>
                </a:rPr>
                <a:t>Publish </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Event</a:t>
              </a:r>
            </a:p>
            <a:p>
              <a:pPr defTabSz="914343">
                <a:defRPr/>
              </a:pPr>
              <a:r>
                <a:rPr lang="en-US" sz="1000" dirty="0">
                  <a:gradFill>
                    <a:gsLst>
                      <a:gs pos="0">
                        <a:schemeClr val="tx1"/>
                      </a:gs>
                      <a:gs pos="100000">
                        <a:schemeClr val="tx1"/>
                      </a:gs>
                    </a:gsLst>
                    <a:lin ang="5400000" scaled="0"/>
                  </a:gradFill>
                  <a:latin typeface="Consolas" panose="020B0609020204030204" pitchFamily="49" charset="0"/>
                </a:rPr>
                <a:t>(Order-State-change-to-XXX)</a:t>
              </a:r>
            </a:p>
          </p:txBody>
        </p:sp>
        <p:sp>
          <p:nvSpPr>
            <p:cNvPr id="77" name="Rectangle 76">
              <a:extLst>
                <a:ext uri="{FF2B5EF4-FFF2-40B4-BE49-F238E27FC236}">
                  <a16:creationId xmlns:a16="http://schemas.microsoft.com/office/drawing/2014/main" id="{18C4A3C5-FACA-493D-BF0A-6E083203C02A}"/>
                </a:ext>
              </a:extLst>
            </p:cNvPr>
            <p:cNvSpPr/>
            <p:nvPr/>
          </p:nvSpPr>
          <p:spPr>
            <a:xfrm>
              <a:off x="19214405" y="2730763"/>
              <a:ext cx="4563572" cy="923330"/>
            </a:xfrm>
            <a:prstGeom prst="rect">
              <a:avLst/>
            </a:prstGeom>
          </p:spPr>
          <p:txBody>
            <a:bodyPr wrap="square">
              <a:spAutoFit/>
            </a:bodyPr>
            <a:lstStyle/>
            <a:p>
              <a:pPr algn="ctr" defTabSz="456937">
                <a:defRPr/>
              </a:pPr>
              <a:r>
                <a:rPr lang="en-US" sz="1200" dirty="0">
                  <a:gradFill>
                    <a:gsLst>
                      <a:gs pos="0">
                        <a:schemeClr val="tx1"/>
                      </a:gs>
                      <a:gs pos="100000">
                        <a:schemeClr val="tx1"/>
                      </a:gs>
                    </a:gsLst>
                    <a:lin ang="5400000" scaled="0"/>
                  </a:gradFill>
                </a:rPr>
                <a:t>Ordering </a:t>
              </a:r>
            </a:p>
            <a:p>
              <a:pPr algn="ctr" defTabSz="456937">
                <a:defRPr/>
              </a:pPr>
              <a:r>
                <a:rPr lang="en-US" sz="1200" dirty="0">
                  <a:gradFill>
                    <a:gsLst>
                      <a:gs pos="0">
                        <a:schemeClr val="tx1"/>
                      </a:gs>
                      <a:gs pos="100000">
                        <a:schemeClr val="tx1"/>
                      </a:gs>
                    </a:gsLst>
                    <a:lin ang="5400000" scaled="0"/>
                  </a:gradFill>
                </a:rPr>
                <a:t>microservice</a:t>
              </a:r>
            </a:p>
          </p:txBody>
        </p:sp>
      </p:grpSp>
      <p:pic>
        <p:nvPicPr>
          <p:cNvPr id="82" name="Picture 81">
            <a:extLst>
              <a:ext uri="{FF2B5EF4-FFF2-40B4-BE49-F238E27FC236}">
                <a16:creationId xmlns:a16="http://schemas.microsoft.com/office/drawing/2014/main" id="{86400DAD-E52A-4599-AFBC-FBF3B1440C63}"/>
              </a:ext>
            </a:extLst>
          </p:cNvPr>
          <p:cNvPicPr>
            <a:picLocks noChangeAspect="1"/>
          </p:cNvPicPr>
          <p:nvPr/>
        </p:nvPicPr>
        <p:blipFill rotWithShape="1">
          <a:blip r:embed="rId8"/>
          <a:srcRect l="2657"/>
          <a:stretch/>
        </p:blipFill>
        <p:spPr>
          <a:xfrm>
            <a:off x="2081860" y="2728559"/>
            <a:ext cx="1395035" cy="473777"/>
          </a:xfrm>
          <a:prstGeom prst="rect">
            <a:avLst/>
          </a:prstGeom>
        </p:spPr>
      </p:pic>
      <p:grpSp>
        <p:nvGrpSpPr>
          <p:cNvPr id="88" name="Group 87">
            <a:extLst>
              <a:ext uri="{FF2B5EF4-FFF2-40B4-BE49-F238E27FC236}">
                <a16:creationId xmlns:a16="http://schemas.microsoft.com/office/drawing/2014/main" id="{76F13E1B-A2FA-4013-8F56-98915FFE21D7}"/>
              </a:ext>
            </a:extLst>
          </p:cNvPr>
          <p:cNvGrpSpPr/>
          <p:nvPr/>
        </p:nvGrpSpPr>
        <p:grpSpPr>
          <a:xfrm>
            <a:off x="5304282" y="-108306"/>
            <a:ext cx="3028950" cy="1525030"/>
            <a:chOff x="0" y="1691909"/>
            <a:chExt cx="6057900" cy="3050059"/>
          </a:xfrm>
        </p:grpSpPr>
        <p:grpSp>
          <p:nvGrpSpPr>
            <p:cNvPr id="83" name="Group 82">
              <a:extLst>
                <a:ext uri="{FF2B5EF4-FFF2-40B4-BE49-F238E27FC236}">
                  <a16:creationId xmlns:a16="http://schemas.microsoft.com/office/drawing/2014/main" id="{AC891AC1-84F7-48B4-98AE-3DA5DC62D8D7}"/>
                </a:ext>
              </a:extLst>
            </p:cNvPr>
            <p:cNvGrpSpPr/>
            <p:nvPr/>
          </p:nvGrpSpPr>
          <p:grpSpPr>
            <a:xfrm>
              <a:off x="0" y="1691909"/>
              <a:ext cx="6057900" cy="3050059"/>
              <a:chOff x="101600" y="124940"/>
              <a:chExt cx="6057900" cy="3050059"/>
            </a:xfrm>
          </p:grpSpPr>
          <p:sp>
            <p:nvSpPr>
              <p:cNvPr id="84" name="Explosion: 14 Points 83">
                <a:extLst>
                  <a:ext uri="{FF2B5EF4-FFF2-40B4-BE49-F238E27FC236}">
                    <a16:creationId xmlns:a16="http://schemas.microsoft.com/office/drawing/2014/main" id="{8260F887-BC8A-47CF-B2C3-78C13619A18C}"/>
                  </a:ext>
                </a:extLst>
              </p:cNvPr>
              <p:cNvSpPr/>
              <p:nvPr/>
            </p:nvSpPr>
            <p:spPr bwMode="auto">
              <a:xfrm>
                <a:off x="101600" y="124940"/>
                <a:ext cx="6057900" cy="3050059"/>
              </a:xfrm>
              <a:prstGeom prst="irregularSeal2">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675B0A2-7E03-42FC-92B8-765E89FF860A}"/>
                  </a:ext>
                </a:extLst>
              </p:cNvPr>
              <p:cNvSpPr/>
              <p:nvPr/>
            </p:nvSpPr>
            <p:spPr>
              <a:xfrm>
                <a:off x="1538640" y="1126750"/>
                <a:ext cx="3183822" cy="1046440"/>
              </a:xfrm>
              <a:prstGeom prst="rect">
                <a:avLst/>
              </a:prstGeom>
            </p:spPr>
            <p:txBody>
              <a:bodyPr wrap="none">
                <a:spAutoFit/>
              </a:bodyPr>
              <a:lstStyle/>
              <a:p>
                <a:pPr defTabSz="914343">
                  <a:defRPr/>
                </a:pPr>
                <a:r>
                  <a:rPr lang="en-US" sz="14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New! Released in </a:t>
                </a:r>
              </a:p>
              <a:p>
                <a:pPr defTabSz="914343">
                  <a:defRPr/>
                </a:pPr>
                <a:r>
                  <a:rPr lang="en-US" sz="14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ASP.NET Core 2.1</a:t>
                </a:r>
              </a:p>
            </p:txBody>
          </p:sp>
        </p:grpSp>
        <p:pic>
          <p:nvPicPr>
            <p:cNvPr id="86" name="Picture 2" descr="Image result for windows icon">
              <a:extLst>
                <a:ext uri="{FF2B5EF4-FFF2-40B4-BE49-F238E27FC236}">
                  <a16:creationId xmlns:a16="http://schemas.microsoft.com/office/drawing/2014/main" id="{376093F1-4FF0-45F4-9D2C-212F0E3990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6249" y="3738570"/>
              <a:ext cx="809465" cy="80946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Image result for Linux logo ">
              <a:extLst>
                <a:ext uri="{FF2B5EF4-FFF2-40B4-BE49-F238E27FC236}">
                  <a16:creationId xmlns:a16="http://schemas.microsoft.com/office/drawing/2014/main" id="{08D12BD2-A71F-46CF-9D90-D587585E84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38698" y="3826544"/>
              <a:ext cx="583638" cy="685288"/>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Rectangle 88">
            <a:extLst>
              <a:ext uri="{FF2B5EF4-FFF2-40B4-BE49-F238E27FC236}">
                <a16:creationId xmlns:a16="http://schemas.microsoft.com/office/drawing/2014/main" id="{22D7998D-324C-43A1-BC6A-CF909B22240C}"/>
              </a:ext>
            </a:extLst>
          </p:cNvPr>
          <p:cNvSpPr/>
          <p:nvPr/>
        </p:nvSpPr>
        <p:spPr bwMode="auto">
          <a:xfrm>
            <a:off x="592823" y="1550895"/>
            <a:ext cx="7005143" cy="3010394"/>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dirty="0">
              <a:gradFill>
                <a:gsLst>
                  <a:gs pos="5439">
                    <a:srgbClr val="F8F8F8"/>
                  </a:gs>
                  <a:gs pos="10000">
                    <a:srgbClr val="F8F8F8"/>
                  </a:gs>
                </a:gsLst>
                <a:lin ang="5400000" scaled="0"/>
              </a:gradFill>
              <a:latin typeface="Segoe UI"/>
            </a:endParaRPr>
          </a:p>
        </p:txBody>
      </p:sp>
      <p:sp>
        <p:nvSpPr>
          <p:cNvPr id="90" name="Rectangle 89">
            <a:extLst>
              <a:ext uri="{FF2B5EF4-FFF2-40B4-BE49-F238E27FC236}">
                <a16:creationId xmlns:a16="http://schemas.microsoft.com/office/drawing/2014/main" id="{B52C80BE-4439-4F8D-B69F-D76FB8BB5A0C}"/>
              </a:ext>
            </a:extLst>
          </p:cNvPr>
          <p:cNvSpPr/>
          <p:nvPr/>
        </p:nvSpPr>
        <p:spPr>
          <a:xfrm>
            <a:off x="676075" y="1621507"/>
            <a:ext cx="2371162" cy="307777"/>
          </a:xfrm>
          <a:prstGeom prst="rect">
            <a:avLst/>
          </a:prstGeom>
        </p:spPr>
        <p:txBody>
          <a:bodyPr wrap="none">
            <a:spAutoFit/>
          </a:bodyPr>
          <a:lstStyle/>
          <a:p>
            <a:pPr defTabSz="914343">
              <a:defRPr/>
            </a:pPr>
            <a:r>
              <a:rPr lang="en-US" sz="1400" b="1" dirty="0">
                <a:gradFill>
                  <a:gsLst>
                    <a:gs pos="0">
                      <a:schemeClr val="tx1"/>
                    </a:gs>
                    <a:gs pos="100000">
                      <a:schemeClr val="tx1"/>
                    </a:gs>
                  </a:gsLst>
                  <a:lin ang="5400000" scaled="0"/>
                </a:gradFill>
                <a:latin typeface="Consolas" panose="020B0609020204030204" pitchFamily="49" charset="0"/>
              </a:rPr>
              <a:t>SignalR traffic (Push)</a:t>
            </a:r>
          </a:p>
        </p:txBody>
      </p:sp>
      <p:grpSp>
        <p:nvGrpSpPr>
          <p:cNvPr id="104" name="Group 103">
            <a:extLst>
              <a:ext uri="{FF2B5EF4-FFF2-40B4-BE49-F238E27FC236}">
                <a16:creationId xmlns:a16="http://schemas.microsoft.com/office/drawing/2014/main" id="{E6A0100A-736D-46CA-BC25-594CC7934B5A}"/>
              </a:ext>
            </a:extLst>
          </p:cNvPr>
          <p:cNvGrpSpPr/>
          <p:nvPr/>
        </p:nvGrpSpPr>
        <p:grpSpPr>
          <a:xfrm>
            <a:off x="5515778" y="4031614"/>
            <a:ext cx="3762568" cy="2465706"/>
            <a:chOff x="11030761" y="8063228"/>
            <a:chExt cx="7525136" cy="4931412"/>
          </a:xfrm>
        </p:grpSpPr>
        <p:cxnSp>
          <p:nvCxnSpPr>
            <p:cNvPr id="91" name="Straight Arrow Connector 90">
              <a:extLst>
                <a:ext uri="{FF2B5EF4-FFF2-40B4-BE49-F238E27FC236}">
                  <a16:creationId xmlns:a16="http://schemas.microsoft.com/office/drawing/2014/main" id="{38914040-CDC4-4818-B3F0-A257D5571FF9}"/>
                </a:ext>
              </a:extLst>
            </p:cNvPr>
            <p:cNvCxnSpPr>
              <a:cxnSpLocks/>
              <a:stCxn id="39" idx="2"/>
            </p:cNvCxnSpPr>
            <p:nvPr/>
          </p:nvCxnSpPr>
          <p:spPr>
            <a:xfrm flipH="1">
              <a:off x="13812081" y="8063228"/>
              <a:ext cx="16268" cy="4315858"/>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5B9D82-F347-4A2C-95FC-CC022847736C}"/>
                </a:ext>
              </a:extLst>
            </p:cNvPr>
            <p:cNvCxnSpPr>
              <a:cxnSpLocks/>
              <a:stCxn id="39" idx="2"/>
            </p:cNvCxnSpPr>
            <p:nvPr/>
          </p:nvCxnSpPr>
          <p:spPr>
            <a:xfrm>
              <a:off x="13828349" y="8063228"/>
              <a:ext cx="432036" cy="4315858"/>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5942C92-CA2F-44F9-AD4D-D82930EB216C}"/>
                </a:ext>
              </a:extLst>
            </p:cNvPr>
            <p:cNvCxnSpPr>
              <a:cxnSpLocks/>
              <a:stCxn id="39" idx="2"/>
              <a:endCxn id="103" idx="0"/>
            </p:cNvCxnSpPr>
            <p:nvPr/>
          </p:nvCxnSpPr>
          <p:spPr>
            <a:xfrm>
              <a:off x="13828349" y="8063228"/>
              <a:ext cx="964980" cy="4315858"/>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CF52209-2254-4906-964F-EDF3F282D6B0}"/>
                </a:ext>
              </a:extLst>
            </p:cNvPr>
            <p:cNvCxnSpPr>
              <a:cxnSpLocks/>
              <a:stCxn id="39" idx="2"/>
            </p:cNvCxnSpPr>
            <p:nvPr/>
          </p:nvCxnSpPr>
          <p:spPr>
            <a:xfrm>
              <a:off x="13828349" y="8063228"/>
              <a:ext cx="1396500" cy="4240834"/>
            </a:xfrm>
            <a:prstGeom prst="straightConnector1">
              <a:avLst/>
            </a:prstGeom>
            <a:ln w="317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01E20016-8215-490E-97E3-FF1EFBE3F5E7}"/>
                </a:ext>
              </a:extLst>
            </p:cNvPr>
            <p:cNvSpPr/>
            <p:nvPr/>
          </p:nvSpPr>
          <p:spPr>
            <a:xfrm>
              <a:off x="11030761" y="12379086"/>
              <a:ext cx="7525136" cy="615554"/>
            </a:xfrm>
            <a:prstGeom prst="rect">
              <a:avLst/>
            </a:prstGeom>
          </p:spPr>
          <p:txBody>
            <a:bodyPr wrap="none">
              <a:spAutoFit/>
            </a:bodyPr>
            <a:lstStyle/>
            <a:p>
              <a:pPr defTabSz="914343">
                <a:defRPr/>
              </a:pPr>
              <a:r>
                <a:rPr lang="en-US" sz="1400" b="1" dirty="0">
                  <a:gradFill>
                    <a:gsLst>
                      <a:gs pos="0">
                        <a:schemeClr val="tx1"/>
                      </a:gs>
                      <a:gs pos="100000">
                        <a:schemeClr val="tx1"/>
                      </a:gs>
                    </a:gsLst>
                    <a:lin ang="5400000" scaled="0"/>
                  </a:gradFill>
                  <a:latin typeface="Consolas" panose="020B0609020204030204" pitchFamily="49" charset="0"/>
                </a:rPr>
                <a:t>Broadcast to many JS or .NET clients</a:t>
              </a:r>
            </a:p>
          </p:txBody>
        </p:sp>
      </p:grpSp>
    </p:spTree>
    <p:extLst>
      <p:ext uri="{BB962C8B-B14F-4D97-AF65-F5344CB8AC3E}">
        <p14:creationId xmlns:p14="http://schemas.microsoft.com/office/powerpoint/2010/main" val="1744986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1000"/>
                                  </p:stCondLst>
                                  <p:childTnLst>
                                    <p:set>
                                      <p:cBhvr>
                                        <p:cTn id="6" dur="1" fill="hold">
                                          <p:stCondLst>
                                            <p:cond delay="0"/>
                                          </p:stCondLst>
                                        </p:cTn>
                                        <p:tgtEl>
                                          <p:spTgt spid="88"/>
                                        </p:tgtEl>
                                        <p:attrNameLst>
                                          <p:attrName>style.visibility</p:attrName>
                                        </p:attrNameLst>
                                      </p:cBhvr>
                                      <p:to>
                                        <p:strVal val="visible"/>
                                      </p:to>
                                    </p:set>
                                    <p:anim calcmode="lin" valueType="num">
                                      <p:cBhvr>
                                        <p:cTn id="7" dur="1000" fill="hold"/>
                                        <p:tgtEl>
                                          <p:spTgt spid="88"/>
                                        </p:tgtEl>
                                        <p:attrNameLst>
                                          <p:attrName>ppt_w</p:attrName>
                                        </p:attrNameLst>
                                      </p:cBhvr>
                                      <p:tavLst>
                                        <p:tav tm="0">
                                          <p:val>
                                            <p:fltVal val="0"/>
                                          </p:val>
                                        </p:tav>
                                        <p:tav tm="100000">
                                          <p:val>
                                            <p:strVal val="#ppt_w"/>
                                          </p:val>
                                        </p:tav>
                                      </p:tavLst>
                                    </p:anim>
                                    <p:anim calcmode="lin" valueType="num">
                                      <p:cBhvr>
                                        <p:cTn id="8" dur="1000" fill="hold"/>
                                        <p:tgtEl>
                                          <p:spTgt spid="88"/>
                                        </p:tgtEl>
                                        <p:attrNameLst>
                                          <p:attrName>ppt_h</p:attrName>
                                        </p:attrNameLst>
                                      </p:cBhvr>
                                      <p:tavLst>
                                        <p:tav tm="0">
                                          <p:val>
                                            <p:fltVal val="0"/>
                                          </p:val>
                                        </p:tav>
                                        <p:tav tm="100000">
                                          <p:val>
                                            <p:strVal val="#ppt_h"/>
                                          </p:val>
                                        </p:tav>
                                      </p:tavLst>
                                    </p:anim>
                                    <p:anim calcmode="lin" valueType="num">
                                      <p:cBhvr>
                                        <p:cTn id="9" dur="1000" fill="hold"/>
                                        <p:tgtEl>
                                          <p:spTgt spid="88"/>
                                        </p:tgtEl>
                                        <p:attrNameLst>
                                          <p:attrName>style.rotation</p:attrName>
                                        </p:attrNameLst>
                                      </p:cBhvr>
                                      <p:tavLst>
                                        <p:tav tm="0">
                                          <p:val>
                                            <p:fltVal val="90"/>
                                          </p:val>
                                        </p:tav>
                                        <p:tav tm="100000">
                                          <p:val>
                                            <p:fltVal val="0"/>
                                          </p:val>
                                        </p:tav>
                                      </p:tavLst>
                                    </p:anim>
                                    <p:animEffect transition="in" filter="fade">
                                      <p:cBhvr>
                                        <p:cTn id="10" dur="1000"/>
                                        <p:tgtEl>
                                          <p:spTgt spid="8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wipe(up)">
                                      <p:cBhvr>
                                        <p:cTn id="15" dur="500"/>
                                        <p:tgtEl>
                                          <p:spTgt spid="1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right)">
                                      <p:cBhvr>
                                        <p:cTn id="25" dur="5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250"/>
                                  </p:stCondLst>
                                  <p:childTnLst>
                                    <p:set>
                                      <p:cBhvr>
                                        <p:cTn id="29" dur="1" fill="hold">
                                          <p:stCondLst>
                                            <p:cond delay="0"/>
                                          </p:stCondLst>
                                        </p:cTn>
                                        <p:tgtEl>
                                          <p:spTgt spid="80"/>
                                        </p:tgtEl>
                                        <p:attrNameLst>
                                          <p:attrName>style.visibility</p:attrName>
                                        </p:attrNameLst>
                                      </p:cBhvr>
                                      <p:to>
                                        <p:strVal val="visible"/>
                                      </p:to>
                                    </p:set>
                                    <p:animEffect transition="in" filter="wipe(right)">
                                      <p:cBhvr>
                                        <p:cTn id="30" dur="500"/>
                                        <p:tgtEl>
                                          <p:spTgt spid="80"/>
                                        </p:tgtEl>
                                      </p:cBhvr>
                                    </p:animEffect>
                                  </p:childTnLst>
                                </p:cTn>
                              </p:par>
                            </p:childTnLst>
                          </p:cTn>
                        </p:par>
                        <p:par>
                          <p:cTn id="31" fill="hold">
                            <p:stCondLst>
                              <p:cond delay="750"/>
                            </p:stCondLst>
                            <p:childTnLst>
                              <p:par>
                                <p:cTn id="32" presetID="22" presetClass="entr" presetSubtype="2" fill="hold" nodeType="after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ipe(right)">
                                      <p:cBhvr>
                                        <p:cTn id="34" dur="500"/>
                                        <p:tgtEl>
                                          <p:spTgt spid="81"/>
                                        </p:tgtEl>
                                      </p:cBhvr>
                                    </p:animEffect>
                                  </p:childTnLst>
                                </p:cTn>
                              </p:par>
                            </p:childTnLst>
                          </p:cTn>
                        </p:par>
                        <p:par>
                          <p:cTn id="35" fill="hold">
                            <p:stCondLst>
                              <p:cond delay="1250"/>
                            </p:stCondLst>
                            <p:childTnLst>
                              <p:par>
                                <p:cTn id="36" presetID="31" presetClass="entr" presetSubtype="0" fill="hold" nodeType="afterEffect">
                                  <p:stCondLst>
                                    <p:cond delay="250"/>
                                  </p:stCondLst>
                                  <p:childTnLst>
                                    <p:set>
                                      <p:cBhvr>
                                        <p:cTn id="37" dur="1" fill="hold">
                                          <p:stCondLst>
                                            <p:cond delay="0"/>
                                          </p:stCondLst>
                                        </p:cTn>
                                        <p:tgtEl>
                                          <p:spTgt spid="82"/>
                                        </p:tgtEl>
                                        <p:attrNameLst>
                                          <p:attrName>style.visibility</p:attrName>
                                        </p:attrNameLst>
                                      </p:cBhvr>
                                      <p:to>
                                        <p:strVal val="visible"/>
                                      </p:to>
                                    </p:set>
                                    <p:anim calcmode="lin" valueType="num">
                                      <p:cBhvr>
                                        <p:cTn id="38" dur="1000" fill="hold"/>
                                        <p:tgtEl>
                                          <p:spTgt spid="82"/>
                                        </p:tgtEl>
                                        <p:attrNameLst>
                                          <p:attrName>ppt_w</p:attrName>
                                        </p:attrNameLst>
                                      </p:cBhvr>
                                      <p:tavLst>
                                        <p:tav tm="0">
                                          <p:val>
                                            <p:fltVal val="0"/>
                                          </p:val>
                                        </p:tav>
                                        <p:tav tm="100000">
                                          <p:val>
                                            <p:strVal val="#ppt_w"/>
                                          </p:val>
                                        </p:tav>
                                      </p:tavLst>
                                    </p:anim>
                                    <p:anim calcmode="lin" valueType="num">
                                      <p:cBhvr>
                                        <p:cTn id="39" dur="1000" fill="hold"/>
                                        <p:tgtEl>
                                          <p:spTgt spid="82"/>
                                        </p:tgtEl>
                                        <p:attrNameLst>
                                          <p:attrName>ppt_h</p:attrName>
                                        </p:attrNameLst>
                                      </p:cBhvr>
                                      <p:tavLst>
                                        <p:tav tm="0">
                                          <p:val>
                                            <p:fltVal val="0"/>
                                          </p:val>
                                        </p:tav>
                                        <p:tav tm="100000">
                                          <p:val>
                                            <p:strVal val="#ppt_h"/>
                                          </p:val>
                                        </p:tav>
                                      </p:tavLst>
                                    </p:anim>
                                    <p:anim calcmode="lin" valueType="num">
                                      <p:cBhvr>
                                        <p:cTn id="40" dur="1000" fill="hold"/>
                                        <p:tgtEl>
                                          <p:spTgt spid="82"/>
                                        </p:tgtEl>
                                        <p:attrNameLst>
                                          <p:attrName>style.rotation</p:attrName>
                                        </p:attrNameLst>
                                      </p:cBhvr>
                                      <p:tavLst>
                                        <p:tav tm="0">
                                          <p:val>
                                            <p:fltVal val="90"/>
                                          </p:val>
                                        </p:tav>
                                        <p:tav tm="100000">
                                          <p:val>
                                            <p:fltVal val="0"/>
                                          </p:val>
                                        </p:tav>
                                      </p:tavLst>
                                    </p:anim>
                                    <p:animEffect transition="in" filter="fade">
                                      <p:cBhvr>
                                        <p:cTn id="41"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微服务的主要模式</a:t>
            </a:r>
            <a:endParaRPr lang="en-US" dirty="0"/>
          </a:p>
        </p:txBody>
      </p:sp>
    </p:spTree>
    <p:extLst>
      <p:ext uri="{BB962C8B-B14F-4D97-AF65-F5344CB8AC3E}">
        <p14:creationId xmlns:p14="http://schemas.microsoft.com/office/powerpoint/2010/main" val="4094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36F1A5-B032-4AF5-BD1D-4105365952D2}"/>
              </a:ext>
            </a:extLst>
          </p:cNvPr>
          <p:cNvSpPr>
            <a:spLocks noGrp="1"/>
          </p:cNvSpPr>
          <p:nvPr>
            <p:ph type="title"/>
          </p:nvPr>
        </p:nvSpPr>
        <p:spPr/>
        <p:txBody>
          <a:bodyPr/>
          <a:lstStyle/>
          <a:p>
            <a:r>
              <a:rPr lang="zh-CN" altLang="en-US" dirty="0"/>
              <a:t>微服务主要模式</a:t>
            </a:r>
            <a:endParaRPr lang="en-US" dirty="0"/>
          </a:p>
        </p:txBody>
      </p:sp>
      <p:sp>
        <p:nvSpPr>
          <p:cNvPr id="15" name="Text Placeholder 14">
            <a:extLst>
              <a:ext uri="{FF2B5EF4-FFF2-40B4-BE49-F238E27FC236}">
                <a16:creationId xmlns:a16="http://schemas.microsoft.com/office/drawing/2014/main" id="{BFDB27C9-620C-4B5E-8746-66DFCD70C581}"/>
              </a:ext>
            </a:extLst>
          </p:cNvPr>
          <p:cNvSpPr>
            <a:spLocks noGrp="1"/>
          </p:cNvSpPr>
          <p:nvPr>
            <p:ph type="body" sz="quarter" idx="10"/>
          </p:nvPr>
        </p:nvSpPr>
        <p:spPr>
          <a:xfrm>
            <a:off x="1591408" y="1435497"/>
            <a:ext cx="10011312" cy="4779770"/>
          </a:xfrm>
        </p:spPr>
        <p:txBody>
          <a:bodyPr/>
          <a:lstStyle/>
          <a:p>
            <a:pPr marL="465138" indent="-465138">
              <a:spcBef>
                <a:spcPts val="1800"/>
              </a:spcBef>
              <a:buFont typeface="+mj-lt"/>
              <a:buAutoNum type="arabicPeriod"/>
            </a:pPr>
            <a:r>
              <a:rPr lang="zh-CN" altLang="en-US" dirty="0"/>
              <a:t>异步通信</a:t>
            </a:r>
            <a:r>
              <a:rPr lang="en-US" dirty="0"/>
              <a:t>. pub/subs (</a:t>
            </a:r>
            <a:r>
              <a:rPr lang="zh-CN" altLang="en-US" dirty="0"/>
              <a:t>事件总线</a:t>
            </a:r>
            <a:r>
              <a:rPr lang="en-US" dirty="0"/>
              <a:t>)</a:t>
            </a:r>
          </a:p>
          <a:p>
            <a:pPr marL="465138" indent="-465138">
              <a:spcBef>
                <a:spcPts val="1800"/>
              </a:spcBef>
              <a:buFont typeface="+mj-lt"/>
              <a:buAutoNum type="arabicPeriod"/>
            </a:pPr>
            <a:r>
              <a:rPr lang="zh-CN" altLang="en-US" dirty="0"/>
              <a:t>健康检查</a:t>
            </a:r>
            <a:endParaRPr lang="en-US" altLang="zh-CN" dirty="0"/>
          </a:p>
          <a:p>
            <a:pPr marL="465138" indent="-465138">
              <a:spcBef>
                <a:spcPts val="1800"/>
              </a:spcBef>
              <a:buFont typeface="+mj-lt"/>
              <a:buAutoNum type="arabicPeriod"/>
            </a:pPr>
            <a:r>
              <a:rPr lang="zh-CN" altLang="en-US" dirty="0"/>
              <a:t>弹性云应用程序</a:t>
            </a:r>
            <a:r>
              <a:rPr lang="en-US" dirty="0"/>
              <a:t>:</a:t>
            </a:r>
          </a:p>
          <a:p>
            <a:pPr marL="465138" lvl="1" indent="0">
              <a:buNone/>
            </a:pPr>
            <a:r>
              <a:rPr lang="zh-CN" altLang="en-US" dirty="0"/>
              <a:t>使用新的 </a:t>
            </a:r>
            <a:r>
              <a:rPr lang="en-US" altLang="zh-CN" i="1" dirty="0" err="1"/>
              <a:t>HttpClientFactory</a:t>
            </a:r>
            <a:r>
              <a:rPr lang="en-US" altLang="zh-CN" i="1" dirty="0"/>
              <a:t> </a:t>
            </a:r>
            <a:r>
              <a:rPr lang="zh-CN" altLang="en-US" dirty="0"/>
              <a:t>进行指数回退和断路器</a:t>
            </a:r>
            <a:r>
              <a:rPr lang="en-US" i="1" dirty="0"/>
              <a:t> </a:t>
            </a:r>
          </a:p>
          <a:p>
            <a:pPr marL="465138" lvl="1" indent="0">
              <a:buNone/>
            </a:pPr>
            <a:endParaRPr lang="en-US" i="1" dirty="0"/>
          </a:p>
          <a:p>
            <a:pPr marL="465138" indent="-465138">
              <a:spcBef>
                <a:spcPts val="0"/>
              </a:spcBef>
              <a:buFont typeface="+mj-lt"/>
              <a:buAutoNum type="arabicPeriod"/>
            </a:pPr>
            <a:r>
              <a:rPr lang="en-US" dirty="0"/>
              <a:t>API </a:t>
            </a:r>
            <a:r>
              <a:rPr lang="zh-CN" altLang="en-US" dirty="0"/>
              <a:t>网关和直接通信</a:t>
            </a:r>
            <a:endParaRPr lang="en-US" dirty="0"/>
          </a:p>
          <a:p>
            <a:pPr marL="228600" lvl="1" indent="0">
              <a:spcBef>
                <a:spcPts val="0"/>
              </a:spcBef>
              <a:buNone/>
            </a:pPr>
            <a:r>
              <a:rPr lang="en-US" dirty="0"/>
              <a:t>       </a:t>
            </a:r>
            <a:r>
              <a:rPr lang="zh-CN" altLang="en-US" dirty="0"/>
              <a:t>使用</a:t>
            </a:r>
            <a:r>
              <a:rPr lang="en-US" altLang="zh-CN" dirty="0"/>
              <a:t>Ocelot </a:t>
            </a:r>
            <a:r>
              <a:rPr lang="zh-CN" altLang="en-US" dirty="0"/>
              <a:t>实现的 </a:t>
            </a:r>
            <a:r>
              <a:rPr lang="en-US" dirty="0"/>
              <a:t>API Gateways</a:t>
            </a:r>
            <a:endParaRPr lang="en-US" i="1" dirty="0"/>
          </a:p>
          <a:p>
            <a:pPr marL="465138" indent="-465138">
              <a:spcBef>
                <a:spcPts val="1800"/>
              </a:spcBef>
              <a:buFont typeface="+mj-lt"/>
              <a:buAutoNum type="arabicPeriod"/>
            </a:pPr>
            <a:r>
              <a:rPr lang="en-US" dirty="0"/>
              <a:t> </a:t>
            </a:r>
            <a:r>
              <a:rPr lang="zh-CN" altLang="en-US" dirty="0"/>
              <a:t>协调器</a:t>
            </a:r>
            <a:r>
              <a:rPr lang="en-US" dirty="0"/>
              <a:t>: </a:t>
            </a:r>
            <a:r>
              <a:rPr lang="zh-CN" altLang="en-US" dirty="0"/>
              <a:t>横向扩展和开发协作</a:t>
            </a:r>
            <a:endParaRPr lang="en-US" dirty="0"/>
          </a:p>
          <a:p>
            <a:pPr marL="465138" lvl="1" indent="0">
              <a:buNone/>
            </a:pPr>
            <a:r>
              <a:rPr lang="en-US" dirty="0"/>
              <a:t>    </a:t>
            </a:r>
            <a:r>
              <a:rPr lang="en-US" i="1" dirty="0"/>
              <a:t>AKS, Azure Dev Spaces</a:t>
            </a:r>
            <a:r>
              <a:rPr lang="en-US" dirty="0"/>
              <a:t>, </a:t>
            </a:r>
            <a:r>
              <a:rPr lang="zh-CN" altLang="en-US" dirty="0"/>
              <a:t>等</a:t>
            </a:r>
            <a:r>
              <a:rPr lang="en-US" dirty="0"/>
              <a:t>.</a:t>
            </a:r>
          </a:p>
          <a:p>
            <a:pPr marL="0" indent="0">
              <a:buNone/>
            </a:pPr>
            <a:r>
              <a:rPr lang="en-US" dirty="0"/>
              <a:t>…</a:t>
            </a:r>
          </a:p>
        </p:txBody>
      </p:sp>
      <p:sp>
        <p:nvSpPr>
          <p:cNvPr id="2" name="Right Brace 1">
            <a:extLst>
              <a:ext uri="{FF2B5EF4-FFF2-40B4-BE49-F238E27FC236}">
                <a16:creationId xmlns:a16="http://schemas.microsoft.com/office/drawing/2014/main" id="{2F6E8B63-52E9-4490-AD36-332504CF0E08}"/>
              </a:ext>
            </a:extLst>
          </p:cNvPr>
          <p:cNvSpPr/>
          <p:nvPr/>
        </p:nvSpPr>
        <p:spPr>
          <a:xfrm>
            <a:off x="8840645" y="1352099"/>
            <a:ext cx="182013" cy="1291395"/>
          </a:xfrm>
          <a:prstGeom prst="rightBrac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F18B4DCD-8844-4E90-83BF-B8D256934DC3}"/>
              </a:ext>
            </a:extLst>
          </p:cNvPr>
          <p:cNvGrpSpPr/>
          <p:nvPr/>
        </p:nvGrpSpPr>
        <p:grpSpPr>
          <a:xfrm rot="10800000">
            <a:off x="9108936" y="1528501"/>
            <a:ext cx="3042616" cy="938583"/>
            <a:chOff x="9938" y="5702301"/>
            <a:chExt cx="2451066" cy="1397000"/>
          </a:xfrm>
        </p:grpSpPr>
        <p:sp>
          <p:nvSpPr>
            <p:cNvPr id="21" name="Arrow: Right 20">
              <a:extLst>
                <a:ext uri="{FF2B5EF4-FFF2-40B4-BE49-F238E27FC236}">
                  <a16:creationId xmlns:a16="http://schemas.microsoft.com/office/drawing/2014/main" id="{F9A3930D-09E6-4466-BB34-853A3D0A3D4A}"/>
                </a:ext>
              </a:extLst>
            </p:cNvPr>
            <p:cNvSpPr/>
            <p:nvPr/>
          </p:nvSpPr>
          <p:spPr bwMode="auto">
            <a:xfrm>
              <a:off x="830346" y="5702301"/>
              <a:ext cx="1630658" cy="1397000"/>
            </a:xfrm>
            <a:prstGeom prst="rightArrow">
              <a:avLst/>
            </a:prstGeom>
            <a:solidFill>
              <a:srgbClr val="00B050"/>
            </a:solidFill>
            <a:ln w="10795" cap="flat" cmpd="sng" algn="ctr">
              <a:noFill/>
              <a:prstDash val="solid"/>
              <a:headEnd type="none" w="med" len="med"/>
              <a:tailEnd type="none" w="med" len="med"/>
            </a:ln>
            <a:effectLst/>
          </p:spPr>
          <p:txBody>
            <a:bodyPr vert="horz" wrap="square" lIns="0" tIns="23319" rIns="0" bIns="23319" numCol="1" rtlCol="0" anchor="ctr" anchorCtr="0" compatLnSpc="1">
              <a:prstTxWarp prst="textNoShape">
                <a:avLst/>
              </a:prstTxWarp>
            </a:bodyPr>
            <a:lstStyle/>
            <a:p>
              <a:pPr marL="0" marR="0" lvl="0" indent="0" algn="ctr"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ea typeface="+mn-ea"/>
                <a:cs typeface="+mn-cs"/>
              </a:endParaRPr>
            </a:p>
          </p:txBody>
        </p:sp>
        <p:sp>
          <p:nvSpPr>
            <p:cNvPr id="22" name="Rectangle 21">
              <a:extLst>
                <a:ext uri="{FF2B5EF4-FFF2-40B4-BE49-F238E27FC236}">
                  <a16:creationId xmlns:a16="http://schemas.microsoft.com/office/drawing/2014/main" id="{DC0FFF03-05C8-4C35-AB7D-8E0F7D5EC7B1}"/>
                </a:ext>
              </a:extLst>
            </p:cNvPr>
            <p:cNvSpPr/>
            <p:nvPr/>
          </p:nvSpPr>
          <p:spPr>
            <a:xfrm rot="10800000">
              <a:off x="9938" y="6103035"/>
              <a:ext cx="2366418" cy="595529"/>
            </a:xfrm>
            <a:prstGeom prst="rect">
              <a:avLst/>
            </a:prstGeom>
          </p:spPr>
          <p:txBody>
            <a:bodyPr wrap="square">
              <a:spAutoFit/>
            </a:bodyPr>
            <a:lstStyle/>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See content and demos from </a:t>
              </a:r>
            </a:p>
            <a:p>
              <a:pPr marL="0" marR="0" lvl="0" indent="0" defTabSz="91434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rPr>
                <a:t>my IGNITE 2017 session </a:t>
              </a:r>
              <a:r>
                <a:rPr lang="en-US" sz="1000" kern="0" dirty="0">
                  <a:gradFill>
                    <a:gsLst>
                      <a:gs pos="0">
                        <a:schemeClr val="bg1"/>
                      </a:gs>
                      <a:gs pos="100000">
                        <a:schemeClr val="bg1"/>
                      </a:gs>
                    </a:gsLst>
                    <a:lin ang="5400000" scaled="0"/>
                  </a:gradFill>
                  <a:latin typeface="+mj-lt"/>
                  <a:hlinkClick r:id="rId3"/>
                </a:rPr>
                <a:t>here</a:t>
              </a:r>
              <a:endParaRPr kumimoji="0" lang="en-US" sz="1000" b="0" i="0" u="none" strike="noStrike" kern="0" cap="none" spc="0" normalizeH="0" baseline="0" noProof="0" dirty="0">
                <a:ln>
                  <a:noFill/>
                </a:ln>
                <a:gradFill>
                  <a:gsLst>
                    <a:gs pos="0">
                      <a:schemeClr val="bg1"/>
                    </a:gs>
                    <a:gs pos="100000">
                      <a:schemeClr val="bg1"/>
                    </a:gs>
                  </a:gsLst>
                  <a:lin ang="5400000" scaled="0"/>
                </a:gradFill>
                <a:effectLst/>
                <a:uLnTx/>
                <a:uFillTx/>
                <a:latin typeface="+mj-lt"/>
              </a:endParaRPr>
            </a:p>
          </p:txBody>
        </p:sp>
      </p:grpSp>
      <p:sp>
        <p:nvSpPr>
          <p:cNvPr id="3" name="Rectangle 2">
            <a:extLst>
              <a:ext uri="{FF2B5EF4-FFF2-40B4-BE49-F238E27FC236}">
                <a16:creationId xmlns:a16="http://schemas.microsoft.com/office/drawing/2014/main" id="{923FDE43-C0F1-457B-9EA4-AEDBAE96662A}"/>
              </a:ext>
            </a:extLst>
          </p:cNvPr>
          <p:cNvSpPr/>
          <p:nvPr/>
        </p:nvSpPr>
        <p:spPr>
          <a:xfrm>
            <a:off x="9090743" y="2400784"/>
            <a:ext cx="2696572" cy="307777"/>
          </a:xfrm>
          <a:prstGeom prst="rect">
            <a:avLst/>
          </a:prstGeom>
        </p:spPr>
        <p:txBody>
          <a:bodyPr wrap="none">
            <a:spAutoFit/>
          </a:bodyPr>
          <a:lstStyle/>
          <a:p>
            <a:r>
              <a:rPr lang="en-US" sz="1400" b="1" i="1" dirty="0"/>
              <a:t>+ Basics on Docker containers</a:t>
            </a:r>
          </a:p>
        </p:txBody>
      </p:sp>
    </p:spTree>
    <p:extLst>
      <p:ext uri="{BB962C8B-B14F-4D97-AF65-F5344CB8AC3E}">
        <p14:creationId xmlns:p14="http://schemas.microsoft.com/office/powerpoint/2010/main" val="2521480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829253" y="1897812"/>
            <a:ext cx="11017803" cy="1531188"/>
          </a:xfrm>
        </p:spPr>
        <p:txBody>
          <a:bodyPr/>
          <a:lstStyle/>
          <a:p>
            <a:r>
              <a:rPr lang="zh-CN" altLang="en-US" sz="9950" dirty="0"/>
              <a:t>异步通信</a:t>
            </a:r>
            <a:endParaRPr lang="en-US" sz="9950" dirty="0"/>
          </a:p>
        </p:txBody>
      </p:sp>
    </p:spTree>
    <p:extLst>
      <p:ext uri="{BB962C8B-B14F-4D97-AF65-F5344CB8AC3E}">
        <p14:creationId xmlns:p14="http://schemas.microsoft.com/office/powerpoint/2010/main" val="11852211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66"/>
          <p:cNvSpPr/>
          <p:nvPr/>
        </p:nvSpPr>
        <p:spPr bwMode="auto">
          <a:xfrm>
            <a:off x="288461" y="3058880"/>
            <a:ext cx="1988683" cy="1600675"/>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372349" y="1363181"/>
            <a:ext cx="8251245" cy="4605524"/>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cxnSp>
        <p:nvCxnSpPr>
          <p:cNvPr id="396" name="Straight Arrow Connector 395"/>
          <p:cNvCxnSpPr>
            <a:cxnSpLocks/>
            <a:stCxn id="13" idx="3"/>
          </p:cNvCxnSpPr>
          <p:nvPr/>
        </p:nvCxnSpPr>
        <p:spPr>
          <a:xfrm>
            <a:off x="1826480" y="3848632"/>
            <a:ext cx="1895021" cy="1"/>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2239299" y="3605553"/>
            <a:ext cx="1096775" cy="454612"/>
          </a:xfrm>
          <a:prstGeom prst="rect">
            <a:avLst/>
          </a:prstGeom>
        </p:spPr>
        <p:txBody>
          <a:bodyPr wrap="none">
            <a:spAutoFit/>
          </a:bodyPr>
          <a:lstStyle/>
          <a:p>
            <a:pPr algn="ctr" defTabSz="913873">
              <a:defRPr/>
            </a:pPr>
            <a:r>
              <a:rPr lang="en-US" sz="1177" dirty="0">
                <a:solidFill>
                  <a:srgbClr val="505050"/>
                </a:solidFill>
                <a:latin typeface="Segoe UI Light" pitchFamily="34" charset="0"/>
              </a:rPr>
              <a:t>Multiple</a:t>
            </a:r>
          </a:p>
          <a:p>
            <a:pPr algn="ctr" defTabSz="913873">
              <a:defRPr/>
            </a:pPr>
            <a:r>
              <a:rPr lang="en-US" sz="1177" dirty="0">
                <a:solidFill>
                  <a:srgbClr val="505050"/>
                </a:solidFill>
                <a:latin typeface="Segoe UI Light" pitchFamily="34" charset="0"/>
              </a:rPr>
              <a:t>HTTP requests</a:t>
            </a:r>
          </a:p>
        </p:txBody>
      </p:sp>
      <p:grpSp>
        <p:nvGrpSpPr>
          <p:cNvPr id="94" name="Group 93"/>
          <p:cNvGrpSpPr>
            <a:grpSpLocks noChangeAspect="1"/>
          </p:cNvGrpSpPr>
          <p:nvPr/>
        </p:nvGrpSpPr>
        <p:grpSpPr>
          <a:xfrm>
            <a:off x="3761309" y="3615309"/>
            <a:ext cx="832431" cy="466646"/>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sp>
        <p:nvSpPr>
          <p:cNvPr id="107" name="Rectangle 106"/>
          <p:cNvSpPr/>
          <p:nvPr/>
        </p:nvSpPr>
        <p:spPr>
          <a:xfrm>
            <a:off x="794318" y="3030552"/>
            <a:ext cx="953338" cy="333809"/>
          </a:xfrm>
          <a:prstGeom prst="rect">
            <a:avLst/>
          </a:prstGeom>
        </p:spPr>
        <p:txBody>
          <a:bodyPr wrap="none">
            <a:spAutoFit/>
          </a:bodyPr>
          <a:lstStyle/>
          <a:p>
            <a:pPr defTabSz="913873">
              <a:defRPr/>
            </a:pPr>
            <a:r>
              <a:rPr lang="en-US" sz="1569" b="1" dirty="0">
                <a:solidFill>
                  <a:srgbClr val="505050"/>
                </a:solidFill>
                <a:cs typeface="Segoe UI" panose="020B0502040204020203" pitchFamily="34" charset="0"/>
              </a:rPr>
              <a:t>Browser</a:t>
            </a:r>
          </a:p>
        </p:txBody>
      </p:sp>
      <p:sp>
        <p:nvSpPr>
          <p:cNvPr id="108" name="Rectangle 107"/>
          <p:cNvSpPr/>
          <p:nvPr/>
        </p:nvSpPr>
        <p:spPr>
          <a:xfrm>
            <a:off x="419013" y="4283379"/>
            <a:ext cx="1604606" cy="303609"/>
          </a:xfrm>
          <a:prstGeom prst="rect">
            <a:avLst/>
          </a:prstGeom>
        </p:spPr>
        <p:txBody>
          <a:bodyPr wrap="none">
            <a:spAutoFit/>
          </a:bodyPr>
          <a:lstStyle/>
          <a:p>
            <a:pPr defTabSz="913873">
              <a:defRPr/>
            </a:pPr>
            <a:r>
              <a:rPr lang="en-US" sz="1373" dirty="0">
                <a:solidFill>
                  <a:srgbClr val="505050"/>
                </a:solidFill>
                <a:latin typeface="Segoe UI Light" pitchFamily="34" charset="0"/>
              </a:rPr>
              <a:t>Submit Order page</a:t>
            </a:r>
          </a:p>
        </p:txBody>
      </p:sp>
      <p:pic>
        <p:nvPicPr>
          <p:cNvPr id="13" name="Picture 12"/>
          <p:cNvPicPr>
            <a:picLocks noChangeAspect="1"/>
          </p:cNvPicPr>
          <p:nvPr/>
        </p:nvPicPr>
        <p:blipFill>
          <a:blip r:embed="rId3"/>
          <a:stretch>
            <a:fillRect/>
          </a:stretch>
        </p:blipFill>
        <p:spPr>
          <a:xfrm>
            <a:off x="710775" y="3411293"/>
            <a:ext cx="1115705" cy="874677"/>
          </a:xfrm>
          <a:prstGeom prst="rect">
            <a:avLst/>
          </a:prstGeom>
          <a:ln w="3175">
            <a:solidFill>
              <a:schemeClr val="tx1">
                <a:lumMod val="50000"/>
              </a:schemeClr>
            </a:solidFill>
          </a:ln>
        </p:spPr>
      </p:pic>
      <p:sp>
        <p:nvSpPr>
          <p:cNvPr id="148" name="Rectangle 147"/>
          <p:cNvSpPr/>
          <p:nvPr/>
        </p:nvSpPr>
        <p:spPr>
          <a:xfrm>
            <a:off x="3516541" y="1497651"/>
            <a:ext cx="2921890" cy="394082"/>
          </a:xfrm>
          <a:prstGeom prst="rect">
            <a:avLst/>
          </a:prstGeom>
        </p:spPr>
        <p:txBody>
          <a:bodyPr wrap="none">
            <a:spAutoFit/>
          </a:bodyPr>
          <a:lstStyle/>
          <a:p>
            <a:pPr defTabSz="913873">
              <a:defRPr/>
            </a:pPr>
            <a:r>
              <a:rPr lang="en-US" sz="1961" b="1" dirty="0">
                <a:solidFill>
                  <a:srgbClr val="505050"/>
                </a:solidFill>
                <a:cs typeface="Segoe UI" panose="020B0502040204020203" pitchFamily="34" charset="0"/>
              </a:rPr>
              <a:t>Backend / Orchestrator</a:t>
            </a:r>
          </a:p>
        </p:txBody>
      </p:sp>
      <p:sp>
        <p:nvSpPr>
          <p:cNvPr id="76" name="Rectangle 75"/>
          <p:cNvSpPr/>
          <p:nvPr/>
        </p:nvSpPr>
        <p:spPr>
          <a:xfrm>
            <a:off x="3685125" y="3274946"/>
            <a:ext cx="975716" cy="333809"/>
          </a:xfrm>
          <a:prstGeom prst="rect">
            <a:avLst/>
          </a:prstGeom>
        </p:spPr>
        <p:txBody>
          <a:bodyPr wrap="none">
            <a:spAutoFit/>
          </a:bodyPr>
          <a:lstStyle/>
          <a:p>
            <a:pPr algn="ctr" defTabSz="913873">
              <a:defRPr/>
            </a:pPr>
            <a:r>
              <a:rPr lang="en-US" sz="1569" dirty="0">
                <a:solidFill>
                  <a:srgbClr val="505050"/>
                </a:solidFill>
                <a:latin typeface="Segoe UI Light" pitchFamily="34" charset="0"/>
              </a:rPr>
              <a:t>Web App</a:t>
            </a:r>
          </a:p>
        </p:txBody>
      </p:sp>
      <p:sp>
        <p:nvSpPr>
          <p:cNvPr id="126" name="Rectangle 125"/>
          <p:cNvSpPr/>
          <p:nvPr/>
        </p:nvSpPr>
        <p:spPr>
          <a:xfrm>
            <a:off x="854640" y="2556247"/>
            <a:ext cx="856325" cy="454612"/>
          </a:xfrm>
          <a:prstGeom prst="rect">
            <a:avLst/>
          </a:prstGeom>
        </p:spPr>
        <p:txBody>
          <a:bodyPr wrap="none">
            <a:spAutoFit/>
          </a:bodyPr>
          <a:lstStyle/>
          <a:p>
            <a:pPr algn="ctr" defTabSz="913873">
              <a:defRPr/>
            </a:pPr>
            <a:r>
              <a:rPr lang="en-US" sz="1177" dirty="0">
                <a:solidFill>
                  <a:srgbClr val="505050"/>
                </a:solidFill>
                <a:latin typeface="Segoe UI Light" pitchFamily="34" charset="0"/>
              </a:rPr>
              <a:t>Multiple</a:t>
            </a:r>
          </a:p>
          <a:p>
            <a:pPr algn="ctr" defTabSz="913873">
              <a:defRPr/>
            </a:pPr>
            <a:r>
              <a:rPr lang="en-US" sz="1177" dirty="0">
                <a:solidFill>
                  <a:srgbClr val="505050"/>
                </a:solidFill>
                <a:latin typeface="Segoe UI Light" pitchFamily="34" charset="0"/>
              </a:rPr>
              <a:t>Customers</a:t>
            </a:r>
          </a:p>
        </p:txBody>
      </p:sp>
      <p:grpSp>
        <p:nvGrpSpPr>
          <p:cNvPr id="127" name="Group 126"/>
          <p:cNvGrpSpPr>
            <a:grpSpLocks noChangeAspect="1"/>
          </p:cNvGrpSpPr>
          <p:nvPr/>
        </p:nvGrpSpPr>
        <p:grpSpPr>
          <a:xfrm>
            <a:off x="7421252" y="3281171"/>
            <a:ext cx="1696246" cy="927066"/>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56" name="Group 155"/>
              <p:cNvGrpSpPr/>
              <p:nvPr/>
            </p:nvGrpSpPr>
            <p:grpSpPr>
              <a:xfrm>
                <a:off x="1601399" y="2288295"/>
                <a:ext cx="601248" cy="337049"/>
                <a:chOff x="3523102" y="1791568"/>
                <a:chExt cx="6746733" cy="3782104"/>
              </a:xfrm>
              <a:solidFill>
                <a:srgbClr val="002060"/>
              </a:solidFill>
            </p:grpSpPr>
            <p:sp>
              <p:nvSpPr>
                <p:cNvPr id="158" name="Rectangle 1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59"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60"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57" name="Hexagon 1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29" name="Group 128"/>
            <p:cNvGrpSpPr/>
            <p:nvPr/>
          </p:nvGrpSpPr>
          <p:grpSpPr>
            <a:xfrm>
              <a:off x="4966685" y="2805221"/>
              <a:ext cx="601248" cy="337049"/>
              <a:chOff x="2886562" y="2288295"/>
              <a:chExt cx="601248" cy="337049"/>
            </a:xfrm>
          </p:grpSpPr>
          <p:grpSp>
            <p:nvGrpSpPr>
              <p:cNvPr id="149" name="Group 148"/>
              <p:cNvGrpSpPr/>
              <p:nvPr/>
            </p:nvGrpSpPr>
            <p:grpSpPr>
              <a:xfrm>
                <a:off x="2886562" y="2288295"/>
                <a:ext cx="601248" cy="337049"/>
                <a:chOff x="3523102" y="1791568"/>
                <a:chExt cx="6746733" cy="3782104"/>
              </a:xfrm>
              <a:solidFill>
                <a:srgbClr val="7030A0"/>
              </a:solidFill>
            </p:grpSpPr>
            <p:sp>
              <p:nvSpPr>
                <p:cNvPr id="153" name="Rectangle 1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54"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55"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52" name="Hexagon 15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30" name="Group 129"/>
            <p:cNvGrpSpPr/>
            <p:nvPr/>
          </p:nvGrpSpPr>
          <p:grpSpPr>
            <a:xfrm>
              <a:off x="4316582" y="3153953"/>
              <a:ext cx="601248" cy="337049"/>
              <a:chOff x="2240670" y="2657736"/>
              <a:chExt cx="601248" cy="337049"/>
            </a:xfrm>
          </p:grpSpPr>
          <p:grpSp>
            <p:nvGrpSpPr>
              <p:cNvPr id="141" name="Group 140"/>
              <p:cNvGrpSpPr/>
              <p:nvPr/>
            </p:nvGrpSpPr>
            <p:grpSpPr>
              <a:xfrm>
                <a:off x="2240670" y="2657736"/>
                <a:ext cx="601248" cy="337049"/>
                <a:chOff x="3523102" y="1791568"/>
                <a:chExt cx="6746733" cy="3782104"/>
              </a:xfrm>
              <a:solidFill>
                <a:srgbClr val="FFC000"/>
              </a:solidFill>
            </p:grpSpPr>
            <p:sp>
              <p:nvSpPr>
                <p:cNvPr id="143" name="Rectangle 1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44"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45"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42" name="Hexagon 14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31" name="Group 130"/>
            <p:cNvGrpSpPr/>
            <p:nvPr/>
          </p:nvGrpSpPr>
          <p:grpSpPr>
            <a:xfrm>
              <a:off x="4970094" y="3153953"/>
              <a:ext cx="601248" cy="337049"/>
              <a:chOff x="1596268" y="2657736"/>
              <a:chExt cx="601248" cy="337049"/>
            </a:xfrm>
          </p:grpSpPr>
          <p:grpSp>
            <p:nvGrpSpPr>
              <p:cNvPr id="132" name="Group 131"/>
              <p:cNvGrpSpPr/>
              <p:nvPr/>
            </p:nvGrpSpPr>
            <p:grpSpPr>
              <a:xfrm>
                <a:off x="1596268" y="2657736"/>
                <a:ext cx="601248" cy="337049"/>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39"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40"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33" name="Hexagon 13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161" name="Group 160"/>
          <p:cNvGrpSpPr>
            <a:grpSpLocks noChangeAspect="1"/>
          </p:cNvGrpSpPr>
          <p:nvPr/>
        </p:nvGrpSpPr>
        <p:grpSpPr>
          <a:xfrm>
            <a:off x="5640244" y="2267301"/>
            <a:ext cx="1707515" cy="941357"/>
            <a:chOff x="5920701" y="3649757"/>
            <a:chExt cx="1263104" cy="696352"/>
          </a:xfrm>
        </p:grpSpPr>
        <p:grpSp>
          <p:nvGrpSpPr>
            <p:cNvPr id="162" name="Group 161"/>
            <p:cNvGrpSpPr/>
            <p:nvPr/>
          </p:nvGrpSpPr>
          <p:grpSpPr>
            <a:xfrm>
              <a:off x="5924671" y="3655788"/>
              <a:ext cx="601248" cy="337049"/>
              <a:chOff x="1601399" y="2288295"/>
              <a:chExt cx="601248" cy="337049"/>
            </a:xfrm>
          </p:grpSpPr>
          <p:grpSp>
            <p:nvGrpSpPr>
              <p:cNvPr id="182" name="Group 181"/>
              <p:cNvGrpSpPr/>
              <p:nvPr/>
            </p:nvGrpSpPr>
            <p:grpSpPr>
              <a:xfrm>
                <a:off x="1601399" y="2288295"/>
                <a:ext cx="601248" cy="337049"/>
                <a:chOff x="3523102" y="1791568"/>
                <a:chExt cx="6746733" cy="3782104"/>
              </a:xfrm>
              <a:solidFill>
                <a:srgbClr val="002060"/>
              </a:solidFill>
            </p:grpSpPr>
            <p:sp>
              <p:nvSpPr>
                <p:cNvPr id="184" name="Rectangle 1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85"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86"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83" name="Hexagon 18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63" name="Group 162"/>
            <p:cNvGrpSpPr/>
            <p:nvPr/>
          </p:nvGrpSpPr>
          <p:grpSpPr>
            <a:xfrm>
              <a:off x="5920701" y="4009060"/>
              <a:ext cx="601248" cy="337049"/>
              <a:chOff x="2886562" y="2288295"/>
              <a:chExt cx="601248" cy="337049"/>
            </a:xfrm>
          </p:grpSpPr>
          <p:grpSp>
            <p:nvGrpSpPr>
              <p:cNvPr id="177" name="Group 176"/>
              <p:cNvGrpSpPr/>
              <p:nvPr/>
            </p:nvGrpSpPr>
            <p:grpSpPr>
              <a:xfrm>
                <a:off x="2886562" y="2288295"/>
                <a:ext cx="601248" cy="337049"/>
                <a:chOff x="3523102" y="1791568"/>
                <a:chExt cx="6746733" cy="3782104"/>
              </a:xfrm>
              <a:solidFill>
                <a:srgbClr val="7030A0"/>
              </a:solidFill>
            </p:grpSpPr>
            <p:sp>
              <p:nvSpPr>
                <p:cNvPr id="179" name="Rectangle 1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80"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81"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78" name="Hexagon 1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64" name="Group 163"/>
            <p:cNvGrpSpPr/>
            <p:nvPr/>
          </p:nvGrpSpPr>
          <p:grpSpPr>
            <a:xfrm>
              <a:off x="6582557" y="3649757"/>
              <a:ext cx="601248" cy="337049"/>
              <a:chOff x="2240670" y="2657736"/>
              <a:chExt cx="601248" cy="337049"/>
            </a:xfrm>
          </p:grpSpPr>
          <p:grpSp>
            <p:nvGrpSpPr>
              <p:cNvPr id="172" name="Group 171"/>
              <p:cNvGrpSpPr/>
              <p:nvPr/>
            </p:nvGrpSpPr>
            <p:grpSpPr>
              <a:xfrm>
                <a:off x="2240670" y="2657736"/>
                <a:ext cx="601248" cy="337049"/>
                <a:chOff x="3523102" y="1791568"/>
                <a:chExt cx="6746733" cy="3782104"/>
              </a:xfrm>
              <a:solidFill>
                <a:srgbClr val="FFC00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75"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76"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73" name="Hexagon 17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65" name="Group 164"/>
            <p:cNvGrpSpPr/>
            <p:nvPr/>
          </p:nvGrpSpPr>
          <p:grpSpPr>
            <a:xfrm>
              <a:off x="6578192" y="4004520"/>
              <a:ext cx="601248" cy="337049"/>
              <a:chOff x="1596268" y="2657736"/>
              <a:chExt cx="601248" cy="337049"/>
            </a:xfrm>
          </p:grpSpPr>
          <p:grpSp>
            <p:nvGrpSpPr>
              <p:cNvPr id="166" name="Group 165"/>
              <p:cNvGrpSpPr/>
              <p:nvPr/>
            </p:nvGrpSpPr>
            <p:grpSpPr>
              <a:xfrm>
                <a:off x="1596268" y="2657736"/>
                <a:ext cx="601248" cy="337049"/>
                <a:chOff x="3523102" y="1791568"/>
                <a:chExt cx="6746733" cy="3782104"/>
              </a:xfrm>
              <a:solidFill>
                <a:srgbClr val="00B050"/>
              </a:solidFill>
            </p:grpSpPr>
            <p:sp>
              <p:nvSpPr>
                <p:cNvPr id="169" name="Rectangle 1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70"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71"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67" name="Hexagon 166"/>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187" name="Group 186"/>
          <p:cNvGrpSpPr>
            <a:grpSpLocks noChangeAspect="1"/>
          </p:cNvGrpSpPr>
          <p:nvPr/>
        </p:nvGrpSpPr>
        <p:grpSpPr>
          <a:xfrm>
            <a:off x="7429808" y="2267557"/>
            <a:ext cx="1696246" cy="927066"/>
            <a:chOff x="5916784" y="4687983"/>
            <a:chExt cx="1254769" cy="685781"/>
          </a:xfrm>
        </p:grpSpPr>
        <p:grpSp>
          <p:nvGrpSpPr>
            <p:cNvPr id="188" name="Group 187"/>
            <p:cNvGrpSpPr/>
            <p:nvPr/>
          </p:nvGrpSpPr>
          <p:grpSpPr>
            <a:xfrm>
              <a:off x="5916784" y="4687983"/>
              <a:ext cx="601248" cy="337049"/>
              <a:chOff x="1601399" y="2288295"/>
              <a:chExt cx="601248" cy="337049"/>
            </a:xfrm>
          </p:grpSpPr>
          <p:grpSp>
            <p:nvGrpSpPr>
              <p:cNvPr id="207" name="Group 206"/>
              <p:cNvGrpSpPr/>
              <p:nvPr/>
            </p:nvGrpSpPr>
            <p:grpSpPr>
              <a:xfrm>
                <a:off x="1601399" y="2288295"/>
                <a:ext cx="601248" cy="337049"/>
                <a:chOff x="3523102" y="1791568"/>
                <a:chExt cx="6746733" cy="3782104"/>
              </a:xfrm>
              <a:solidFill>
                <a:srgbClr val="002060"/>
              </a:solidFill>
            </p:grpSpPr>
            <p:sp>
              <p:nvSpPr>
                <p:cNvPr id="209" name="Rectangle 2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10"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11"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08" name="Hexagon 2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89" name="Group 188"/>
            <p:cNvGrpSpPr/>
            <p:nvPr/>
          </p:nvGrpSpPr>
          <p:grpSpPr>
            <a:xfrm>
              <a:off x="6566896" y="4687983"/>
              <a:ext cx="601248" cy="337049"/>
              <a:chOff x="2886562" y="2288295"/>
              <a:chExt cx="601248" cy="337049"/>
            </a:xfrm>
          </p:grpSpPr>
          <p:grpSp>
            <p:nvGrpSpPr>
              <p:cNvPr id="202" name="Group 201"/>
              <p:cNvGrpSpPr/>
              <p:nvPr/>
            </p:nvGrpSpPr>
            <p:grpSpPr>
              <a:xfrm>
                <a:off x="2886562" y="2288295"/>
                <a:ext cx="601248" cy="337049"/>
                <a:chOff x="3523102" y="1791568"/>
                <a:chExt cx="6746733" cy="3782104"/>
              </a:xfrm>
              <a:solidFill>
                <a:srgbClr val="7030A0"/>
              </a:solidFill>
            </p:grpSpPr>
            <p:sp>
              <p:nvSpPr>
                <p:cNvPr id="204" name="Rectangle 2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05"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06"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03" name="Hexagon 2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90" name="Group 189"/>
            <p:cNvGrpSpPr/>
            <p:nvPr/>
          </p:nvGrpSpPr>
          <p:grpSpPr>
            <a:xfrm>
              <a:off x="5916793" y="5036715"/>
              <a:ext cx="601248" cy="337049"/>
              <a:chOff x="2240670" y="2657736"/>
              <a:chExt cx="601248" cy="337049"/>
            </a:xfrm>
          </p:grpSpPr>
          <p:grpSp>
            <p:nvGrpSpPr>
              <p:cNvPr id="197" name="Group 196"/>
              <p:cNvGrpSpPr/>
              <p:nvPr/>
            </p:nvGrpSpPr>
            <p:grpSpPr>
              <a:xfrm>
                <a:off x="2240670" y="2657736"/>
                <a:ext cx="601248" cy="337049"/>
                <a:chOff x="3523102" y="1791568"/>
                <a:chExt cx="6746733" cy="3782104"/>
              </a:xfrm>
              <a:solidFill>
                <a:srgbClr val="FFC000"/>
              </a:solidFill>
            </p:grpSpPr>
            <p:sp>
              <p:nvSpPr>
                <p:cNvPr id="199" name="Rectangle 1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00"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01"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98" name="Hexagon 1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91" name="Group 190"/>
            <p:cNvGrpSpPr/>
            <p:nvPr/>
          </p:nvGrpSpPr>
          <p:grpSpPr>
            <a:xfrm>
              <a:off x="6570305" y="5036715"/>
              <a:ext cx="601248" cy="337049"/>
              <a:chOff x="1596268" y="2657736"/>
              <a:chExt cx="601248" cy="337049"/>
            </a:xfrm>
          </p:grpSpPr>
          <p:grpSp>
            <p:nvGrpSpPr>
              <p:cNvPr id="192" name="Group 191"/>
              <p:cNvGrpSpPr/>
              <p:nvPr/>
            </p:nvGrpSpPr>
            <p:grpSpPr>
              <a:xfrm>
                <a:off x="1596268" y="2657736"/>
                <a:ext cx="601248" cy="337049"/>
                <a:chOff x="3523102" y="1791568"/>
                <a:chExt cx="6746733" cy="3782104"/>
              </a:xfrm>
              <a:solidFill>
                <a:srgbClr val="00B050"/>
              </a:solidFill>
            </p:grpSpPr>
            <p:sp>
              <p:nvSpPr>
                <p:cNvPr id="194" name="Rectangle 1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95"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96"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93" name="Hexagon 1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212" name="Group 211"/>
          <p:cNvGrpSpPr>
            <a:grpSpLocks noChangeAspect="1"/>
          </p:cNvGrpSpPr>
          <p:nvPr/>
        </p:nvGrpSpPr>
        <p:grpSpPr>
          <a:xfrm>
            <a:off x="5650699" y="4266299"/>
            <a:ext cx="1682622" cy="935692"/>
            <a:chOff x="2704478" y="3656382"/>
            <a:chExt cx="1244691" cy="692161"/>
          </a:xfrm>
        </p:grpSpPr>
        <p:grpSp>
          <p:nvGrpSpPr>
            <p:cNvPr id="213" name="Group 212"/>
            <p:cNvGrpSpPr/>
            <p:nvPr/>
          </p:nvGrpSpPr>
          <p:grpSpPr>
            <a:xfrm>
              <a:off x="2711483" y="3656382"/>
              <a:ext cx="601248" cy="337049"/>
              <a:chOff x="2886562" y="2288295"/>
              <a:chExt cx="601248" cy="337049"/>
            </a:xfrm>
          </p:grpSpPr>
          <p:grpSp>
            <p:nvGrpSpPr>
              <p:cNvPr id="232" name="Group 231"/>
              <p:cNvGrpSpPr/>
              <p:nvPr/>
            </p:nvGrpSpPr>
            <p:grpSpPr>
              <a:xfrm>
                <a:off x="2886562" y="2288295"/>
                <a:ext cx="601248" cy="337049"/>
                <a:chOff x="3523102" y="1791568"/>
                <a:chExt cx="6746733" cy="3782104"/>
              </a:xfrm>
              <a:solidFill>
                <a:srgbClr val="7030A0"/>
              </a:solidFill>
            </p:grpSpPr>
            <p:sp>
              <p:nvSpPr>
                <p:cNvPr id="234" name="Rectangle 2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33" name="Hexagon 2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14" name="Group 213"/>
            <p:cNvGrpSpPr/>
            <p:nvPr/>
          </p:nvGrpSpPr>
          <p:grpSpPr>
            <a:xfrm>
              <a:off x="2704478" y="4008867"/>
              <a:ext cx="601248" cy="337049"/>
              <a:chOff x="2240670" y="2657736"/>
              <a:chExt cx="601248" cy="337049"/>
            </a:xfrm>
          </p:grpSpPr>
          <p:grpSp>
            <p:nvGrpSpPr>
              <p:cNvPr id="227" name="Group 226"/>
              <p:cNvGrpSpPr/>
              <p:nvPr/>
            </p:nvGrpSpPr>
            <p:grpSpPr>
              <a:xfrm>
                <a:off x="2240670" y="2657736"/>
                <a:ext cx="601248" cy="337049"/>
                <a:chOff x="3523102" y="1791568"/>
                <a:chExt cx="6746733" cy="3782104"/>
              </a:xfrm>
              <a:solidFill>
                <a:srgbClr val="FFC000"/>
              </a:solidFill>
            </p:grpSpPr>
            <p:sp>
              <p:nvSpPr>
                <p:cNvPr id="229" name="Rectangle 2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28" name="Hexagon 2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15" name="Group 214"/>
            <p:cNvGrpSpPr/>
            <p:nvPr/>
          </p:nvGrpSpPr>
          <p:grpSpPr>
            <a:xfrm>
              <a:off x="3347921" y="3660280"/>
              <a:ext cx="601248" cy="337049"/>
              <a:chOff x="1596268" y="2657736"/>
              <a:chExt cx="601248" cy="337049"/>
            </a:xfrm>
          </p:grpSpPr>
          <p:grpSp>
            <p:nvGrpSpPr>
              <p:cNvPr id="222" name="Group 221"/>
              <p:cNvGrpSpPr/>
              <p:nvPr/>
            </p:nvGrpSpPr>
            <p:grpSpPr>
              <a:xfrm>
                <a:off x="1596268" y="2657736"/>
                <a:ext cx="601248" cy="337049"/>
                <a:chOff x="3523102" y="1791568"/>
                <a:chExt cx="6746733" cy="3782104"/>
              </a:xfrm>
              <a:solidFill>
                <a:srgbClr val="00B050"/>
              </a:solidFill>
            </p:grpSpPr>
            <p:sp>
              <p:nvSpPr>
                <p:cNvPr id="224" name="Rectangle 2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23" name="Hexagon 2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16" name="Group 215"/>
            <p:cNvGrpSpPr/>
            <p:nvPr/>
          </p:nvGrpSpPr>
          <p:grpSpPr>
            <a:xfrm>
              <a:off x="3344923" y="4011494"/>
              <a:ext cx="601248" cy="337049"/>
              <a:chOff x="1601399" y="2288295"/>
              <a:chExt cx="601248" cy="337049"/>
            </a:xfrm>
          </p:grpSpPr>
          <p:grpSp>
            <p:nvGrpSpPr>
              <p:cNvPr id="217" name="Group 216"/>
              <p:cNvGrpSpPr/>
              <p:nvPr/>
            </p:nvGrpSpPr>
            <p:grpSpPr>
              <a:xfrm>
                <a:off x="1601399" y="2288295"/>
                <a:ext cx="601248" cy="337049"/>
                <a:chOff x="3523102" y="1791568"/>
                <a:chExt cx="6746733" cy="3782104"/>
              </a:xfrm>
              <a:solidFill>
                <a:srgbClr val="00206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18" name="Hexagon 2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237" name="Group 236"/>
          <p:cNvGrpSpPr>
            <a:grpSpLocks noChangeAspect="1"/>
          </p:cNvGrpSpPr>
          <p:nvPr/>
        </p:nvGrpSpPr>
        <p:grpSpPr>
          <a:xfrm>
            <a:off x="7417871" y="4267894"/>
            <a:ext cx="1703575" cy="939030"/>
            <a:chOff x="4290296" y="5553872"/>
            <a:chExt cx="1260190" cy="694632"/>
          </a:xfrm>
        </p:grpSpPr>
        <p:grpSp>
          <p:nvGrpSpPr>
            <p:cNvPr id="238" name="Group 237"/>
            <p:cNvGrpSpPr/>
            <p:nvPr/>
          </p:nvGrpSpPr>
          <p:grpSpPr>
            <a:xfrm>
              <a:off x="4290296" y="5554695"/>
              <a:ext cx="601248" cy="337049"/>
              <a:chOff x="2886562" y="2288295"/>
              <a:chExt cx="601248" cy="337049"/>
            </a:xfrm>
          </p:grpSpPr>
          <p:grpSp>
            <p:nvGrpSpPr>
              <p:cNvPr id="257" name="Group 256"/>
              <p:cNvGrpSpPr/>
              <p:nvPr/>
            </p:nvGrpSpPr>
            <p:grpSpPr>
              <a:xfrm>
                <a:off x="2886562" y="2288295"/>
                <a:ext cx="601248" cy="337049"/>
                <a:chOff x="3523102" y="1791568"/>
                <a:chExt cx="6746733" cy="3782104"/>
              </a:xfrm>
              <a:solidFill>
                <a:srgbClr val="7030A0"/>
              </a:solidFill>
            </p:grpSpPr>
            <p:sp>
              <p:nvSpPr>
                <p:cNvPr id="259" name="Rectangle 25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60"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61"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58" name="Hexagon 25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39" name="Group 238"/>
            <p:cNvGrpSpPr/>
            <p:nvPr/>
          </p:nvGrpSpPr>
          <p:grpSpPr>
            <a:xfrm>
              <a:off x="4295726" y="5911455"/>
              <a:ext cx="601248" cy="337049"/>
              <a:chOff x="2240670" y="2657736"/>
              <a:chExt cx="601248" cy="337049"/>
            </a:xfrm>
          </p:grpSpPr>
          <p:grpSp>
            <p:nvGrpSpPr>
              <p:cNvPr id="252" name="Group 251"/>
              <p:cNvGrpSpPr/>
              <p:nvPr/>
            </p:nvGrpSpPr>
            <p:grpSpPr>
              <a:xfrm>
                <a:off x="2240670" y="2657736"/>
                <a:ext cx="601248" cy="337049"/>
                <a:chOff x="3523102" y="1791568"/>
                <a:chExt cx="6746733" cy="3782104"/>
              </a:xfrm>
              <a:solidFill>
                <a:srgbClr val="FFC000"/>
              </a:solidFill>
            </p:grpSpPr>
            <p:sp>
              <p:nvSpPr>
                <p:cNvPr id="254" name="Rectangle 2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55"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56"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53" name="Hexagon 2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7" name="Group 246"/>
              <p:cNvGrpSpPr/>
              <p:nvPr/>
            </p:nvGrpSpPr>
            <p:grpSpPr>
              <a:xfrm>
                <a:off x="1596268" y="2657736"/>
                <a:ext cx="601248" cy="337049"/>
                <a:chOff x="3523102" y="1791568"/>
                <a:chExt cx="6746733" cy="3782104"/>
              </a:xfrm>
              <a:solidFill>
                <a:srgbClr val="00B050"/>
              </a:solidFill>
            </p:grpSpPr>
            <p:sp>
              <p:nvSpPr>
                <p:cNvPr id="249" name="Rectangle 2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50"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51"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48" name="Hexagon 24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41" name="Group 240"/>
            <p:cNvGrpSpPr/>
            <p:nvPr/>
          </p:nvGrpSpPr>
          <p:grpSpPr>
            <a:xfrm>
              <a:off x="4946351" y="5553872"/>
              <a:ext cx="601248" cy="337049"/>
              <a:chOff x="1601399" y="2288295"/>
              <a:chExt cx="601248" cy="337049"/>
            </a:xfrm>
          </p:grpSpPr>
          <p:grpSp>
            <p:nvGrpSpPr>
              <p:cNvPr id="242" name="Group 241"/>
              <p:cNvGrpSpPr/>
              <p:nvPr/>
            </p:nvGrpSpPr>
            <p:grpSpPr>
              <a:xfrm>
                <a:off x="1601399" y="2288295"/>
                <a:ext cx="601248" cy="337049"/>
                <a:chOff x="3523102" y="1791568"/>
                <a:chExt cx="6746733" cy="3782104"/>
              </a:xfrm>
              <a:solidFill>
                <a:srgbClr val="002060"/>
              </a:solidFill>
            </p:grpSpPr>
            <p:sp>
              <p:nvSpPr>
                <p:cNvPr id="244" name="Rectangle 24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45"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46"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43" name="Hexagon 24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262" name="Group 261"/>
          <p:cNvGrpSpPr>
            <a:grpSpLocks noChangeAspect="1"/>
          </p:cNvGrpSpPr>
          <p:nvPr/>
        </p:nvGrpSpPr>
        <p:grpSpPr>
          <a:xfrm>
            <a:off x="5653905" y="3276126"/>
            <a:ext cx="1694995" cy="935875"/>
            <a:chOff x="2695358" y="4721483"/>
            <a:chExt cx="1253843" cy="692297"/>
          </a:xfrm>
        </p:grpSpPr>
        <p:grpSp>
          <p:nvGrpSpPr>
            <p:cNvPr id="263" name="Group 262"/>
            <p:cNvGrpSpPr/>
            <p:nvPr/>
          </p:nvGrpSpPr>
          <p:grpSpPr>
            <a:xfrm>
              <a:off x="2701658" y="4721483"/>
              <a:ext cx="601248" cy="337049"/>
              <a:chOff x="2240670" y="2657736"/>
              <a:chExt cx="601248" cy="337049"/>
            </a:xfrm>
          </p:grpSpPr>
          <p:grpSp>
            <p:nvGrpSpPr>
              <p:cNvPr id="282" name="Group 281"/>
              <p:cNvGrpSpPr/>
              <p:nvPr/>
            </p:nvGrpSpPr>
            <p:grpSpPr>
              <a:xfrm>
                <a:off x="2240670" y="2657736"/>
                <a:ext cx="601248" cy="337049"/>
                <a:chOff x="3523102" y="1791568"/>
                <a:chExt cx="6746733" cy="3782104"/>
              </a:xfrm>
              <a:solidFill>
                <a:srgbClr val="FFC000"/>
              </a:solidFill>
            </p:grpSpPr>
            <p:sp>
              <p:nvSpPr>
                <p:cNvPr id="284" name="Rectangle 2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85"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86"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83" name="Hexagon 28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77" name="Group 276"/>
              <p:cNvGrpSpPr/>
              <p:nvPr/>
            </p:nvGrpSpPr>
            <p:grpSpPr>
              <a:xfrm>
                <a:off x="1596268" y="2657736"/>
                <a:ext cx="601248" cy="337049"/>
                <a:chOff x="3523102" y="1791568"/>
                <a:chExt cx="6746733" cy="3782104"/>
              </a:xfrm>
              <a:solidFill>
                <a:srgbClr val="00B05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80"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81"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78" name="Hexagon 27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65" name="Group 264"/>
            <p:cNvGrpSpPr/>
            <p:nvPr/>
          </p:nvGrpSpPr>
          <p:grpSpPr>
            <a:xfrm>
              <a:off x="3347953" y="4728091"/>
              <a:ext cx="601248" cy="337049"/>
              <a:chOff x="2886562" y="2288295"/>
              <a:chExt cx="601248" cy="337049"/>
            </a:xfrm>
          </p:grpSpPr>
          <p:grpSp>
            <p:nvGrpSpPr>
              <p:cNvPr id="272" name="Group 271"/>
              <p:cNvGrpSpPr/>
              <p:nvPr/>
            </p:nvGrpSpPr>
            <p:grpSpPr>
              <a:xfrm>
                <a:off x="2886562" y="2288295"/>
                <a:ext cx="601248" cy="337049"/>
                <a:chOff x="3523102" y="1791568"/>
                <a:chExt cx="6746733" cy="3782104"/>
              </a:xfrm>
              <a:solidFill>
                <a:srgbClr val="7030A0"/>
              </a:solidFill>
            </p:grpSpPr>
            <p:sp>
              <p:nvSpPr>
                <p:cNvPr id="274" name="Rectangle 2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75"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76"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73" name="Hexagon 27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66" name="Group 265"/>
            <p:cNvGrpSpPr/>
            <p:nvPr/>
          </p:nvGrpSpPr>
          <p:grpSpPr>
            <a:xfrm>
              <a:off x="3344923" y="5076729"/>
              <a:ext cx="601248" cy="337049"/>
              <a:chOff x="1601399" y="2288295"/>
              <a:chExt cx="601248" cy="337049"/>
            </a:xfrm>
          </p:grpSpPr>
          <p:grpSp>
            <p:nvGrpSpPr>
              <p:cNvPr id="267" name="Group 266"/>
              <p:cNvGrpSpPr/>
              <p:nvPr/>
            </p:nvGrpSpPr>
            <p:grpSpPr>
              <a:xfrm>
                <a:off x="1601399" y="2288295"/>
                <a:ext cx="601248" cy="337049"/>
                <a:chOff x="3523102" y="1791568"/>
                <a:chExt cx="6746733" cy="3782104"/>
              </a:xfrm>
              <a:solidFill>
                <a:srgbClr val="002060"/>
              </a:solidFill>
            </p:grpSpPr>
            <p:sp>
              <p:nvSpPr>
                <p:cNvPr id="269" name="Rectangle 2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7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7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68" name="Hexagon 26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287" name="Group 286"/>
          <p:cNvGrpSpPr>
            <a:grpSpLocks noChangeAspect="1"/>
          </p:cNvGrpSpPr>
          <p:nvPr/>
        </p:nvGrpSpPr>
        <p:grpSpPr>
          <a:xfrm>
            <a:off x="9192440" y="2276205"/>
            <a:ext cx="1707515" cy="941357"/>
            <a:chOff x="5920701" y="3649757"/>
            <a:chExt cx="1263104" cy="696352"/>
          </a:xfrm>
        </p:grpSpPr>
        <p:grpSp>
          <p:nvGrpSpPr>
            <p:cNvPr id="288" name="Group 287"/>
            <p:cNvGrpSpPr/>
            <p:nvPr/>
          </p:nvGrpSpPr>
          <p:grpSpPr>
            <a:xfrm>
              <a:off x="5924671" y="3655788"/>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10"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11"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89" name="Group 288"/>
            <p:cNvGrpSpPr/>
            <p:nvPr/>
          </p:nvGrpSpPr>
          <p:grpSpPr>
            <a:xfrm>
              <a:off x="5920701" y="4009060"/>
              <a:ext cx="601248" cy="337049"/>
              <a:chOff x="2886562" y="2288295"/>
              <a:chExt cx="601248" cy="337049"/>
            </a:xfrm>
          </p:grpSpPr>
          <p:grpSp>
            <p:nvGrpSpPr>
              <p:cNvPr id="302" name="Group 301"/>
              <p:cNvGrpSpPr/>
              <p:nvPr/>
            </p:nvGrpSpPr>
            <p:grpSpPr>
              <a:xfrm>
                <a:off x="2886562" y="2288295"/>
                <a:ext cx="601248" cy="337049"/>
                <a:chOff x="3523102" y="1791568"/>
                <a:chExt cx="6746733" cy="3782104"/>
              </a:xfrm>
              <a:solidFill>
                <a:srgbClr val="7030A0"/>
              </a:solidFill>
            </p:grpSpPr>
            <p:sp>
              <p:nvSpPr>
                <p:cNvPr id="304" name="Rectangle 3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05"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06"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03" name="Hexagon 3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90" name="Group 289"/>
            <p:cNvGrpSpPr/>
            <p:nvPr/>
          </p:nvGrpSpPr>
          <p:grpSpPr>
            <a:xfrm>
              <a:off x="6582557" y="3649757"/>
              <a:ext cx="601248" cy="337049"/>
              <a:chOff x="2240670" y="2657736"/>
              <a:chExt cx="601248" cy="337049"/>
            </a:xfrm>
          </p:grpSpPr>
          <p:grpSp>
            <p:nvGrpSpPr>
              <p:cNvPr id="297" name="Group 296"/>
              <p:cNvGrpSpPr/>
              <p:nvPr/>
            </p:nvGrpSpPr>
            <p:grpSpPr>
              <a:xfrm>
                <a:off x="2240670" y="2657736"/>
                <a:ext cx="601248" cy="337049"/>
                <a:chOff x="3523102" y="1791568"/>
                <a:chExt cx="6746733" cy="3782104"/>
              </a:xfrm>
              <a:solidFill>
                <a:srgbClr val="FFC000"/>
              </a:solidFill>
            </p:grpSpPr>
            <p:sp>
              <p:nvSpPr>
                <p:cNvPr id="299" name="Rectangle 2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0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0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98" name="Hexagon 2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291" name="Group 290"/>
            <p:cNvGrpSpPr/>
            <p:nvPr/>
          </p:nvGrpSpPr>
          <p:grpSpPr>
            <a:xfrm>
              <a:off x="6578192" y="4004520"/>
              <a:ext cx="601248" cy="337049"/>
              <a:chOff x="1596268" y="2657736"/>
              <a:chExt cx="601248" cy="337049"/>
            </a:xfrm>
          </p:grpSpPr>
          <p:grpSp>
            <p:nvGrpSpPr>
              <p:cNvPr id="292" name="Group 291"/>
              <p:cNvGrpSpPr/>
              <p:nvPr/>
            </p:nvGrpSpPr>
            <p:grpSpPr>
              <a:xfrm>
                <a:off x="1596268" y="2657736"/>
                <a:ext cx="601248" cy="337049"/>
                <a:chOff x="3523102" y="1791568"/>
                <a:chExt cx="6746733" cy="3782104"/>
              </a:xfrm>
              <a:solidFill>
                <a:srgbClr val="00B050"/>
              </a:solidFill>
            </p:grpSpPr>
            <p:sp>
              <p:nvSpPr>
                <p:cNvPr id="294" name="Rectangle 2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95"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296"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293" name="Hexagon 2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312" name="Group 311"/>
          <p:cNvGrpSpPr>
            <a:grpSpLocks noChangeAspect="1"/>
          </p:cNvGrpSpPr>
          <p:nvPr/>
        </p:nvGrpSpPr>
        <p:grpSpPr>
          <a:xfrm>
            <a:off x="9202895" y="4275203"/>
            <a:ext cx="1682622" cy="935692"/>
            <a:chOff x="2704478" y="3656382"/>
            <a:chExt cx="1244691" cy="692161"/>
          </a:xfrm>
        </p:grpSpPr>
        <p:grpSp>
          <p:nvGrpSpPr>
            <p:cNvPr id="313" name="Group 312"/>
            <p:cNvGrpSpPr/>
            <p:nvPr/>
          </p:nvGrpSpPr>
          <p:grpSpPr>
            <a:xfrm>
              <a:off x="2711483" y="3656382"/>
              <a:ext cx="601248" cy="337049"/>
              <a:chOff x="2886562" y="2288295"/>
              <a:chExt cx="601248" cy="337049"/>
            </a:xfrm>
          </p:grpSpPr>
          <p:grpSp>
            <p:nvGrpSpPr>
              <p:cNvPr id="332" name="Group 331"/>
              <p:cNvGrpSpPr/>
              <p:nvPr/>
            </p:nvGrpSpPr>
            <p:grpSpPr>
              <a:xfrm>
                <a:off x="2886562" y="2288295"/>
                <a:ext cx="601248" cy="337049"/>
                <a:chOff x="3523102" y="1791568"/>
                <a:chExt cx="6746733" cy="3782104"/>
              </a:xfrm>
              <a:solidFill>
                <a:srgbClr val="7030A0"/>
              </a:solidFill>
            </p:grpSpPr>
            <p:sp>
              <p:nvSpPr>
                <p:cNvPr id="334" name="Rectangle 3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33" name="Hexagon 3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14" name="Group 313"/>
            <p:cNvGrpSpPr/>
            <p:nvPr/>
          </p:nvGrpSpPr>
          <p:grpSpPr>
            <a:xfrm>
              <a:off x="2704478" y="4008867"/>
              <a:ext cx="601248" cy="337049"/>
              <a:chOff x="2240670" y="2657736"/>
              <a:chExt cx="601248" cy="337049"/>
            </a:xfrm>
          </p:grpSpPr>
          <p:grpSp>
            <p:nvGrpSpPr>
              <p:cNvPr id="327" name="Group 326"/>
              <p:cNvGrpSpPr/>
              <p:nvPr/>
            </p:nvGrpSpPr>
            <p:grpSpPr>
              <a:xfrm>
                <a:off x="2240670" y="2657736"/>
                <a:ext cx="601248" cy="337049"/>
                <a:chOff x="3523102" y="1791568"/>
                <a:chExt cx="6746733" cy="3782104"/>
              </a:xfrm>
              <a:solidFill>
                <a:srgbClr val="FFC000"/>
              </a:solidFill>
            </p:grpSpPr>
            <p:sp>
              <p:nvSpPr>
                <p:cNvPr id="329" name="Rectangle 3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28" name="Hexagon 3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15" name="Group 314"/>
            <p:cNvGrpSpPr/>
            <p:nvPr/>
          </p:nvGrpSpPr>
          <p:grpSpPr>
            <a:xfrm>
              <a:off x="3347921" y="3660280"/>
              <a:ext cx="601248" cy="337049"/>
              <a:chOff x="1596268" y="2657736"/>
              <a:chExt cx="601248" cy="337049"/>
            </a:xfrm>
          </p:grpSpPr>
          <p:grpSp>
            <p:nvGrpSpPr>
              <p:cNvPr id="322" name="Group 321"/>
              <p:cNvGrpSpPr/>
              <p:nvPr/>
            </p:nvGrpSpPr>
            <p:grpSpPr>
              <a:xfrm>
                <a:off x="1596268" y="2657736"/>
                <a:ext cx="601248" cy="337049"/>
                <a:chOff x="3523102" y="1791568"/>
                <a:chExt cx="6746733" cy="3782104"/>
              </a:xfrm>
              <a:solidFill>
                <a:srgbClr val="00B050"/>
              </a:solidFill>
            </p:grpSpPr>
            <p:sp>
              <p:nvSpPr>
                <p:cNvPr id="324" name="Rectangle 3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23" name="Hexagon 3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16" name="Group 315"/>
            <p:cNvGrpSpPr/>
            <p:nvPr/>
          </p:nvGrpSpPr>
          <p:grpSpPr>
            <a:xfrm>
              <a:off x="3344923" y="4011494"/>
              <a:ext cx="601248" cy="337049"/>
              <a:chOff x="1601399" y="2288295"/>
              <a:chExt cx="601248" cy="337049"/>
            </a:xfrm>
          </p:grpSpPr>
          <p:grpSp>
            <p:nvGrpSpPr>
              <p:cNvPr id="317" name="Group 316"/>
              <p:cNvGrpSpPr/>
              <p:nvPr/>
            </p:nvGrpSpPr>
            <p:grpSpPr>
              <a:xfrm>
                <a:off x="1601399" y="2288295"/>
                <a:ext cx="601248" cy="337049"/>
                <a:chOff x="3523102" y="1791568"/>
                <a:chExt cx="6746733" cy="3782104"/>
              </a:xfrm>
              <a:solidFill>
                <a:srgbClr val="002060"/>
              </a:solidFill>
            </p:grpSpPr>
            <p:sp>
              <p:nvSpPr>
                <p:cNvPr id="319" name="Rectangle 3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18" name="Hexagon 3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grpSp>
        <p:nvGrpSpPr>
          <p:cNvPr id="338" name="Group 337"/>
          <p:cNvGrpSpPr>
            <a:grpSpLocks noChangeAspect="1"/>
          </p:cNvGrpSpPr>
          <p:nvPr/>
        </p:nvGrpSpPr>
        <p:grpSpPr>
          <a:xfrm>
            <a:off x="9206101" y="3285030"/>
            <a:ext cx="1694995" cy="935875"/>
            <a:chOff x="2695358" y="4721483"/>
            <a:chExt cx="1253843" cy="692297"/>
          </a:xfrm>
        </p:grpSpPr>
        <p:grpSp>
          <p:nvGrpSpPr>
            <p:cNvPr id="342" name="Group 341"/>
            <p:cNvGrpSpPr/>
            <p:nvPr/>
          </p:nvGrpSpPr>
          <p:grpSpPr>
            <a:xfrm>
              <a:off x="2701658" y="4721483"/>
              <a:ext cx="601248" cy="337049"/>
              <a:chOff x="2240670" y="2657736"/>
              <a:chExt cx="601248" cy="337049"/>
            </a:xfrm>
          </p:grpSpPr>
          <p:grpSp>
            <p:nvGrpSpPr>
              <p:cNvPr id="376" name="Group 375"/>
              <p:cNvGrpSpPr/>
              <p:nvPr/>
            </p:nvGrpSpPr>
            <p:grpSpPr>
              <a:xfrm>
                <a:off x="2240670" y="2657736"/>
                <a:ext cx="601248" cy="337049"/>
                <a:chOff x="3523102" y="1791568"/>
                <a:chExt cx="6746733" cy="3782104"/>
              </a:xfrm>
              <a:solidFill>
                <a:srgbClr val="FFC000"/>
              </a:solidFill>
            </p:grpSpPr>
            <p:sp>
              <p:nvSpPr>
                <p:cNvPr id="378" name="Rectangle 37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79"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80"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77" name="Hexagon 376"/>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43" name="Group 342"/>
            <p:cNvGrpSpPr/>
            <p:nvPr/>
          </p:nvGrpSpPr>
          <p:grpSpPr>
            <a:xfrm>
              <a:off x="2695358" y="5076731"/>
              <a:ext cx="601248" cy="337049"/>
              <a:chOff x="1596268" y="2657736"/>
              <a:chExt cx="601248" cy="337049"/>
            </a:xfrm>
          </p:grpSpPr>
          <p:grpSp>
            <p:nvGrpSpPr>
              <p:cNvPr id="370" name="Group 369"/>
              <p:cNvGrpSpPr/>
              <p:nvPr/>
            </p:nvGrpSpPr>
            <p:grpSpPr>
              <a:xfrm>
                <a:off x="1596268" y="2657736"/>
                <a:ext cx="601248" cy="337049"/>
                <a:chOff x="3523102" y="1791568"/>
                <a:chExt cx="6746733" cy="3782104"/>
              </a:xfrm>
              <a:solidFill>
                <a:srgbClr val="00B050"/>
              </a:solidFill>
            </p:grpSpPr>
            <p:sp>
              <p:nvSpPr>
                <p:cNvPr id="372" name="Rectangle 37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74"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75"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71" name="Hexagon 370"/>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44" name="Group 343"/>
            <p:cNvGrpSpPr/>
            <p:nvPr/>
          </p:nvGrpSpPr>
          <p:grpSpPr>
            <a:xfrm>
              <a:off x="3347953" y="4728091"/>
              <a:ext cx="601248" cy="337049"/>
              <a:chOff x="2886562" y="2288295"/>
              <a:chExt cx="601248" cy="337049"/>
            </a:xfrm>
          </p:grpSpPr>
          <p:grpSp>
            <p:nvGrpSpPr>
              <p:cNvPr id="361" name="Group 360"/>
              <p:cNvGrpSpPr/>
              <p:nvPr/>
            </p:nvGrpSpPr>
            <p:grpSpPr>
              <a:xfrm>
                <a:off x="2886562" y="2288295"/>
                <a:ext cx="601248" cy="337049"/>
                <a:chOff x="3523102" y="1791568"/>
                <a:chExt cx="6746733" cy="3782104"/>
              </a:xfrm>
              <a:solidFill>
                <a:srgbClr val="7030A0"/>
              </a:solidFill>
            </p:grpSpPr>
            <p:sp>
              <p:nvSpPr>
                <p:cNvPr id="363" name="Rectangle 36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68"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69"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62" name="Hexagon 36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50" name="Group 349"/>
            <p:cNvGrpSpPr/>
            <p:nvPr/>
          </p:nvGrpSpPr>
          <p:grpSpPr>
            <a:xfrm>
              <a:off x="3344923" y="5076729"/>
              <a:ext cx="601248" cy="337049"/>
              <a:chOff x="1601399" y="2288295"/>
              <a:chExt cx="601248" cy="337049"/>
            </a:xfrm>
          </p:grpSpPr>
          <p:grpSp>
            <p:nvGrpSpPr>
              <p:cNvPr id="356" name="Group 355"/>
              <p:cNvGrpSpPr/>
              <p:nvPr/>
            </p:nvGrpSpPr>
            <p:grpSpPr>
              <a:xfrm>
                <a:off x="1601399" y="2288295"/>
                <a:ext cx="601248" cy="337049"/>
                <a:chOff x="3523102" y="1791568"/>
                <a:chExt cx="6746733" cy="3782104"/>
              </a:xfrm>
              <a:solidFill>
                <a:srgbClr val="002060"/>
              </a:solidFill>
            </p:grpSpPr>
            <p:sp>
              <p:nvSpPr>
                <p:cNvPr id="358" name="Rectangle 3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59"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60"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57" name="Hexagon 3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cxnSp>
        <p:nvCxnSpPr>
          <p:cNvPr id="381" name="Straight Arrow Connector 380"/>
          <p:cNvCxnSpPr>
            <a:cxnSpLocks/>
          </p:cNvCxnSpPr>
          <p:nvPr/>
        </p:nvCxnSpPr>
        <p:spPr>
          <a:xfrm flipV="1">
            <a:off x="4608353" y="2984411"/>
            <a:ext cx="1038249" cy="847428"/>
          </a:xfrm>
          <a:prstGeom prst="straightConnector1">
            <a:avLst/>
          </a:prstGeom>
          <a:noFill/>
          <a:ln w="44450" cap="flat" cmpd="sng" algn="ctr">
            <a:solidFill>
              <a:srgbClr val="FF0000"/>
            </a:solidFill>
            <a:prstDash val="solid"/>
            <a:miter lim="800000"/>
            <a:tailEnd type="triangle"/>
          </a:ln>
          <a:effectLst/>
        </p:spPr>
      </p:cxnSp>
      <p:cxnSp>
        <p:nvCxnSpPr>
          <p:cNvPr id="382" name="Straight Arrow Connector 381"/>
          <p:cNvCxnSpPr>
            <a:cxnSpLocks/>
          </p:cNvCxnSpPr>
          <p:nvPr/>
        </p:nvCxnSpPr>
        <p:spPr>
          <a:xfrm>
            <a:off x="6453034" y="2957406"/>
            <a:ext cx="1876427" cy="1"/>
          </a:xfrm>
          <a:prstGeom prst="straightConnector1">
            <a:avLst/>
          </a:prstGeom>
          <a:noFill/>
          <a:ln w="44450" cap="flat" cmpd="sng" algn="ctr">
            <a:solidFill>
              <a:srgbClr val="FF0000"/>
            </a:solidFill>
            <a:prstDash val="solid"/>
            <a:miter lim="800000"/>
            <a:tailEnd type="triangle"/>
          </a:ln>
          <a:effectLst/>
        </p:spPr>
      </p:cxnSp>
      <p:cxnSp>
        <p:nvCxnSpPr>
          <p:cNvPr id="383" name="Straight Arrow Connector 382"/>
          <p:cNvCxnSpPr>
            <a:cxnSpLocks/>
          </p:cNvCxnSpPr>
          <p:nvPr/>
        </p:nvCxnSpPr>
        <p:spPr>
          <a:xfrm>
            <a:off x="4606657" y="3837360"/>
            <a:ext cx="1947241" cy="152147"/>
          </a:xfrm>
          <a:prstGeom prst="straightConnector1">
            <a:avLst/>
          </a:prstGeom>
          <a:noFill/>
          <a:ln w="44450" cap="flat" cmpd="sng" algn="ctr">
            <a:solidFill>
              <a:srgbClr val="FF0000"/>
            </a:solidFill>
            <a:prstDash val="solid"/>
            <a:miter lim="800000"/>
            <a:tailEnd type="triangle"/>
          </a:ln>
          <a:effectLst/>
        </p:spPr>
      </p:cxnSp>
      <p:cxnSp>
        <p:nvCxnSpPr>
          <p:cNvPr id="384" name="Straight Arrow Connector 383"/>
          <p:cNvCxnSpPr>
            <a:cxnSpLocks/>
          </p:cNvCxnSpPr>
          <p:nvPr/>
        </p:nvCxnSpPr>
        <p:spPr>
          <a:xfrm>
            <a:off x="4599347" y="3824832"/>
            <a:ext cx="1040897" cy="685846"/>
          </a:xfrm>
          <a:prstGeom prst="straightConnector1">
            <a:avLst/>
          </a:prstGeom>
          <a:noFill/>
          <a:ln w="44450" cap="flat" cmpd="sng" algn="ctr">
            <a:solidFill>
              <a:srgbClr val="FF0000"/>
            </a:solidFill>
            <a:prstDash val="solid"/>
            <a:miter lim="800000"/>
            <a:tailEnd type="triangle"/>
          </a:ln>
          <a:effectLst/>
        </p:spPr>
      </p:cxnSp>
      <p:cxnSp>
        <p:nvCxnSpPr>
          <p:cNvPr id="385" name="Straight Arrow Connector 384"/>
          <p:cNvCxnSpPr>
            <a:cxnSpLocks/>
          </p:cNvCxnSpPr>
          <p:nvPr/>
        </p:nvCxnSpPr>
        <p:spPr>
          <a:xfrm>
            <a:off x="4598130" y="3824832"/>
            <a:ext cx="1033437" cy="1166409"/>
          </a:xfrm>
          <a:prstGeom prst="straightConnector1">
            <a:avLst/>
          </a:prstGeom>
          <a:noFill/>
          <a:ln w="44450" cap="flat" cmpd="sng" algn="ctr">
            <a:solidFill>
              <a:srgbClr val="FF0000"/>
            </a:solidFill>
            <a:prstDash val="solid"/>
            <a:miter lim="800000"/>
            <a:tailEnd type="triangle"/>
          </a:ln>
          <a:effectLst/>
        </p:spPr>
      </p:cxnSp>
      <p:sp>
        <p:nvSpPr>
          <p:cNvPr id="40" name="Rectangle 39"/>
          <p:cNvSpPr/>
          <p:nvPr/>
        </p:nvSpPr>
        <p:spPr>
          <a:xfrm>
            <a:off x="5555587" y="2762577"/>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1</a:t>
            </a:r>
          </a:p>
        </p:txBody>
      </p:sp>
      <p:sp>
        <p:nvSpPr>
          <p:cNvPr id="389" name="Rectangle 388"/>
          <p:cNvSpPr/>
          <p:nvPr/>
        </p:nvSpPr>
        <p:spPr>
          <a:xfrm>
            <a:off x="8224140" y="2744061"/>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2</a:t>
            </a:r>
          </a:p>
        </p:txBody>
      </p:sp>
      <p:sp>
        <p:nvSpPr>
          <p:cNvPr id="390" name="Rectangle 389"/>
          <p:cNvSpPr/>
          <p:nvPr/>
        </p:nvSpPr>
        <p:spPr>
          <a:xfrm>
            <a:off x="6465461" y="3782010"/>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3</a:t>
            </a:r>
          </a:p>
        </p:txBody>
      </p:sp>
      <p:sp>
        <p:nvSpPr>
          <p:cNvPr id="393" name="Rectangle 392"/>
          <p:cNvSpPr/>
          <p:nvPr/>
        </p:nvSpPr>
        <p:spPr>
          <a:xfrm>
            <a:off x="5555587" y="4269846"/>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7</a:t>
            </a:r>
          </a:p>
        </p:txBody>
      </p:sp>
      <p:sp>
        <p:nvSpPr>
          <p:cNvPr id="394" name="Rectangle 393"/>
          <p:cNvSpPr/>
          <p:nvPr/>
        </p:nvSpPr>
        <p:spPr>
          <a:xfrm>
            <a:off x="5529689" y="4776055"/>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8</a:t>
            </a:r>
          </a:p>
        </p:txBody>
      </p:sp>
      <p:grpSp>
        <p:nvGrpSpPr>
          <p:cNvPr id="395" name="Group 394"/>
          <p:cNvGrpSpPr>
            <a:grpSpLocks noChangeAspect="1"/>
          </p:cNvGrpSpPr>
          <p:nvPr/>
        </p:nvGrpSpPr>
        <p:grpSpPr>
          <a:xfrm>
            <a:off x="3761766" y="4167755"/>
            <a:ext cx="832431" cy="466646"/>
            <a:chOff x="2240670" y="2657736"/>
            <a:chExt cx="601248" cy="337049"/>
          </a:xfrm>
        </p:grpSpPr>
        <p:grpSp>
          <p:nvGrpSpPr>
            <p:cNvPr id="400" name="Group 399"/>
            <p:cNvGrpSpPr/>
            <p:nvPr/>
          </p:nvGrpSpPr>
          <p:grpSpPr>
            <a:xfrm>
              <a:off x="2240670" y="2657736"/>
              <a:ext cx="601248" cy="337049"/>
              <a:chOff x="3523102" y="1791568"/>
              <a:chExt cx="6746733" cy="3782104"/>
            </a:xfrm>
            <a:solidFill>
              <a:srgbClr val="FFC000"/>
            </a:solidFill>
          </p:grpSpPr>
          <p:sp>
            <p:nvSpPr>
              <p:cNvPr id="405" name="Rectangle 4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406"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407"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403" name="Hexagon 40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408" name="Group 407"/>
          <p:cNvGrpSpPr>
            <a:grpSpLocks noChangeAspect="1"/>
          </p:cNvGrpSpPr>
          <p:nvPr/>
        </p:nvGrpSpPr>
        <p:grpSpPr>
          <a:xfrm>
            <a:off x="3769626" y="4962009"/>
            <a:ext cx="832431" cy="466646"/>
            <a:chOff x="2240670" y="2657736"/>
            <a:chExt cx="601248" cy="337049"/>
          </a:xfrm>
        </p:grpSpPr>
        <p:grpSp>
          <p:nvGrpSpPr>
            <p:cNvPr id="409" name="Group 408"/>
            <p:cNvGrpSpPr/>
            <p:nvPr/>
          </p:nvGrpSpPr>
          <p:grpSpPr>
            <a:xfrm>
              <a:off x="2240670" y="2657736"/>
              <a:ext cx="601248" cy="337049"/>
              <a:chOff x="3523102" y="1791568"/>
              <a:chExt cx="6746733" cy="3782104"/>
            </a:xfrm>
            <a:solidFill>
              <a:srgbClr val="FFC000"/>
            </a:solidFill>
          </p:grpSpPr>
          <p:sp>
            <p:nvSpPr>
              <p:cNvPr id="411" name="Rectangle 4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412"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413"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410" name="Hexagon 40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cxnSp>
        <p:nvCxnSpPr>
          <p:cNvPr id="42" name="Straight Connector 41"/>
          <p:cNvCxnSpPr>
            <a:cxnSpLocks/>
          </p:cNvCxnSpPr>
          <p:nvPr/>
        </p:nvCxnSpPr>
        <p:spPr>
          <a:xfrm flipH="1">
            <a:off x="4163348" y="4597816"/>
            <a:ext cx="2889" cy="425196"/>
          </a:xfrm>
          <a:prstGeom prst="line">
            <a:avLst/>
          </a:prstGeom>
          <a:ln w="15875">
            <a:solidFill>
              <a:schemeClr val="tx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cxnSpLocks/>
          </p:cNvCxnSpPr>
          <p:nvPr/>
        </p:nvCxnSpPr>
        <p:spPr>
          <a:xfrm>
            <a:off x="7352581" y="4002517"/>
            <a:ext cx="287518" cy="318348"/>
          </a:xfrm>
          <a:prstGeom prst="straightConnector1">
            <a:avLst/>
          </a:prstGeom>
          <a:noFill/>
          <a:ln w="44450" cap="flat" cmpd="sng" algn="ctr">
            <a:solidFill>
              <a:srgbClr val="FF0000"/>
            </a:solidFill>
            <a:prstDash val="solid"/>
            <a:miter lim="800000"/>
            <a:tailEnd type="triangle"/>
          </a:ln>
          <a:effectLst/>
        </p:spPr>
      </p:cxnSp>
      <p:sp>
        <p:nvSpPr>
          <p:cNvPr id="415" name="Rectangle 414"/>
          <p:cNvSpPr/>
          <p:nvPr/>
        </p:nvSpPr>
        <p:spPr>
          <a:xfrm>
            <a:off x="7269263" y="4296302"/>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4</a:t>
            </a:r>
          </a:p>
        </p:txBody>
      </p:sp>
      <p:cxnSp>
        <p:nvCxnSpPr>
          <p:cNvPr id="416" name="Straight Arrow Connector 415"/>
          <p:cNvCxnSpPr>
            <a:cxnSpLocks/>
            <a:endCxn id="133" idx="2"/>
          </p:cNvCxnSpPr>
          <p:nvPr/>
        </p:nvCxnSpPr>
        <p:spPr>
          <a:xfrm flipV="1">
            <a:off x="8161738" y="4148671"/>
            <a:ext cx="438968" cy="167094"/>
          </a:xfrm>
          <a:prstGeom prst="straightConnector1">
            <a:avLst/>
          </a:prstGeom>
          <a:noFill/>
          <a:ln w="44450" cap="flat" cmpd="sng" algn="ctr">
            <a:solidFill>
              <a:srgbClr val="FF0000"/>
            </a:solidFill>
            <a:prstDash val="solid"/>
            <a:miter lim="800000"/>
            <a:tailEnd type="triangle"/>
          </a:ln>
          <a:effectLst/>
        </p:spPr>
      </p:cxnSp>
      <p:sp>
        <p:nvSpPr>
          <p:cNvPr id="417" name="Rectangle 416"/>
          <p:cNvSpPr/>
          <p:nvPr/>
        </p:nvSpPr>
        <p:spPr>
          <a:xfrm>
            <a:off x="8246005" y="3770276"/>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5</a:t>
            </a:r>
          </a:p>
        </p:txBody>
      </p:sp>
      <p:sp>
        <p:nvSpPr>
          <p:cNvPr id="337" name="Rectangle 336"/>
          <p:cNvSpPr/>
          <p:nvPr/>
        </p:nvSpPr>
        <p:spPr>
          <a:xfrm>
            <a:off x="710775" y="161009"/>
            <a:ext cx="10722597" cy="635430"/>
          </a:xfrm>
          <a:prstGeom prst="rect">
            <a:avLst/>
          </a:prstGeom>
        </p:spPr>
        <p:txBody>
          <a:bodyPr wrap="square">
            <a:spAutoFit/>
          </a:bodyPr>
          <a:lstStyle/>
          <a:p>
            <a:pPr algn="ctr" defTabSz="913873">
              <a:defRPr/>
            </a:pPr>
            <a:r>
              <a:rPr lang="zh-CN" altLang="en-US" sz="3529" b="1" kern="0" dirty="0">
                <a:solidFill>
                  <a:sysClr val="windowText" lastClr="000000"/>
                </a:solidFill>
              </a:rPr>
              <a:t>微服务放大部分故障的风险</a:t>
            </a:r>
            <a:endParaRPr lang="en-US" sz="3529" kern="0" dirty="0">
              <a:solidFill>
                <a:sysClr val="windowText" lastClr="000000"/>
              </a:solidFill>
              <a:latin typeface="Segoe UI Light"/>
            </a:endParaRPr>
          </a:p>
        </p:txBody>
      </p:sp>
      <p:sp>
        <p:nvSpPr>
          <p:cNvPr id="339" name="Multiplication Sign 338"/>
          <p:cNvSpPr/>
          <p:nvPr/>
        </p:nvSpPr>
        <p:spPr bwMode="auto">
          <a:xfrm>
            <a:off x="6338111" y="3393857"/>
            <a:ext cx="1205806" cy="1159173"/>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2" name="Rectangle 1"/>
          <p:cNvSpPr/>
          <p:nvPr/>
        </p:nvSpPr>
        <p:spPr>
          <a:xfrm>
            <a:off x="3649676" y="684304"/>
            <a:ext cx="5171609" cy="454420"/>
          </a:xfrm>
          <a:prstGeom prst="rect">
            <a:avLst/>
          </a:prstGeom>
        </p:spPr>
        <p:txBody>
          <a:bodyPr wrap="none">
            <a:spAutoFit/>
          </a:bodyPr>
          <a:lstStyle/>
          <a:p>
            <a:pPr algn="ctr" defTabSz="913873">
              <a:defRPr/>
            </a:pPr>
            <a:r>
              <a:rPr lang="en-US" sz="2353" kern="0" dirty="0">
                <a:solidFill>
                  <a:sysClr val="windowText" lastClr="000000"/>
                </a:solidFill>
                <a:latin typeface="Segoe UI Light"/>
              </a:rPr>
              <a:t>HTTP request/response communication</a:t>
            </a:r>
          </a:p>
        </p:txBody>
      </p:sp>
      <p:cxnSp>
        <p:nvCxnSpPr>
          <p:cNvPr id="340" name="Straight Arrow Connector 339"/>
          <p:cNvCxnSpPr>
            <a:cxnSpLocks/>
          </p:cNvCxnSpPr>
          <p:nvPr/>
        </p:nvCxnSpPr>
        <p:spPr>
          <a:xfrm>
            <a:off x="6444765" y="2984411"/>
            <a:ext cx="472905" cy="811181"/>
          </a:xfrm>
          <a:prstGeom prst="straightConnector1">
            <a:avLst/>
          </a:prstGeom>
          <a:noFill/>
          <a:ln w="44450" cap="flat" cmpd="sng" algn="ctr">
            <a:solidFill>
              <a:srgbClr val="FF0000"/>
            </a:solidFill>
            <a:prstDash val="solid"/>
            <a:miter lim="800000"/>
            <a:tailEnd type="triangle"/>
          </a:ln>
          <a:effectLst/>
        </p:spPr>
      </p:cxnSp>
      <p:cxnSp>
        <p:nvCxnSpPr>
          <p:cNvPr id="341" name="Straight Arrow Connector 340"/>
          <p:cNvCxnSpPr>
            <a:cxnSpLocks/>
            <a:stCxn id="389" idx="2"/>
          </p:cNvCxnSpPr>
          <p:nvPr/>
        </p:nvCxnSpPr>
        <p:spPr>
          <a:xfrm flipH="1">
            <a:off x="7135339" y="3168536"/>
            <a:ext cx="1611682" cy="613473"/>
          </a:xfrm>
          <a:prstGeom prst="straightConnector1">
            <a:avLst/>
          </a:prstGeom>
          <a:noFill/>
          <a:ln w="44450" cap="flat" cmpd="sng" algn="ctr">
            <a:solidFill>
              <a:srgbClr val="FF0000"/>
            </a:solidFill>
            <a:prstDash val="solid"/>
            <a:miter lim="800000"/>
            <a:tailEnd type="triangle"/>
          </a:ln>
          <a:effectLst/>
        </p:spPr>
      </p:cxnSp>
      <p:cxnSp>
        <p:nvCxnSpPr>
          <p:cNvPr id="345" name="Straight Arrow Connector 344"/>
          <p:cNvCxnSpPr>
            <a:cxnSpLocks/>
          </p:cNvCxnSpPr>
          <p:nvPr/>
        </p:nvCxnSpPr>
        <p:spPr>
          <a:xfrm flipV="1">
            <a:off x="6472960" y="4148669"/>
            <a:ext cx="444710" cy="362010"/>
          </a:xfrm>
          <a:prstGeom prst="straightConnector1">
            <a:avLst/>
          </a:prstGeom>
          <a:noFill/>
          <a:ln w="44450" cap="flat" cmpd="sng" algn="ctr">
            <a:solidFill>
              <a:srgbClr val="FF0000"/>
            </a:solidFill>
            <a:prstDash val="solid"/>
            <a:miter lim="800000"/>
            <a:tailEnd type="triangle"/>
          </a:ln>
          <a:effectLst/>
        </p:spPr>
      </p:cxnSp>
      <p:cxnSp>
        <p:nvCxnSpPr>
          <p:cNvPr id="346" name="Straight Arrow Connector 345"/>
          <p:cNvCxnSpPr>
            <a:cxnSpLocks/>
          </p:cNvCxnSpPr>
          <p:nvPr/>
        </p:nvCxnSpPr>
        <p:spPr>
          <a:xfrm flipV="1">
            <a:off x="6463490" y="4510678"/>
            <a:ext cx="954382" cy="480563"/>
          </a:xfrm>
          <a:prstGeom prst="straightConnector1">
            <a:avLst/>
          </a:prstGeom>
          <a:noFill/>
          <a:ln w="44450" cap="flat" cmpd="sng" algn="ctr">
            <a:solidFill>
              <a:srgbClr val="FF0000"/>
            </a:solidFill>
            <a:prstDash val="solid"/>
            <a:miter lim="800000"/>
            <a:tailEnd type="triangle"/>
          </a:ln>
          <a:effectLst/>
        </p:spPr>
      </p:cxnSp>
      <p:sp>
        <p:nvSpPr>
          <p:cNvPr id="3" name="Right Brace 2"/>
          <p:cNvSpPr/>
          <p:nvPr/>
        </p:nvSpPr>
        <p:spPr>
          <a:xfrm rot="5400000">
            <a:off x="8596839" y="3275202"/>
            <a:ext cx="267192" cy="4282650"/>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srgbClr val="505050"/>
              </a:solidFill>
            </a:endParaRPr>
          </a:p>
        </p:txBody>
      </p:sp>
      <p:sp>
        <p:nvSpPr>
          <p:cNvPr id="347" name="Rectangle 346"/>
          <p:cNvSpPr/>
          <p:nvPr/>
        </p:nvSpPr>
        <p:spPr>
          <a:xfrm>
            <a:off x="9982320" y="3302440"/>
            <a:ext cx="1045761" cy="424475"/>
          </a:xfrm>
          <a:prstGeom prst="rect">
            <a:avLst/>
          </a:prstGeom>
          <a:solidFill>
            <a:schemeClr val="bg1">
              <a:alpha val="70000"/>
            </a:schemeClr>
          </a:solidFill>
        </p:spPr>
        <p:txBody>
          <a:bodyPr wrap="square">
            <a:spAutoFit/>
          </a:bodyPr>
          <a:lstStyle/>
          <a:p>
            <a:pPr algn="ctr" defTabSz="913873">
              <a:defRPr/>
            </a:pPr>
            <a:r>
              <a:rPr lang="en-US" sz="1079" b="1" dirty="0">
                <a:solidFill>
                  <a:srgbClr val="505050"/>
                </a:solidFill>
                <a:cs typeface="Segoe UI" panose="020B0502040204020203" pitchFamily="34" charset="0"/>
              </a:rPr>
              <a:t>Dependency</a:t>
            </a:r>
          </a:p>
          <a:p>
            <a:pPr algn="ctr" defTabSz="913873">
              <a:defRPr/>
            </a:pPr>
            <a:r>
              <a:rPr lang="en-US" sz="1079" b="1" dirty="0">
                <a:solidFill>
                  <a:srgbClr val="505050"/>
                </a:solidFill>
                <a:cs typeface="Segoe UI" panose="020B0502040204020203" pitchFamily="34" charset="0"/>
              </a:rPr>
              <a:t>6</a:t>
            </a:r>
          </a:p>
        </p:txBody>
      </p:sp>
      <p:cxnSp>
        <p:nvCxnSpPr>
          <p:cNvPr id="348" name="Straight Arrow Connector 347"/>
          <p:cNvCxnSpPr>
            <a:cxnSpLocks/>
          </p:cNvCxnSpPr>
          <p:nvPr/>
        </p:nvCxnSpPr>
        <p:spPr>
          <a:xfrm flipV="1">
            <a:off x="9088080" y="3523041"/>
            <a:ext cx="1077897" cy="478462"/>
          </a:xfrm>
          <a:prstGeom prst="straightConnector1">
            <a:avLst/>
          </a:prstGeom>
          <a:noFill/>
          <a:ln w="44450" cap="flat" cmpd="sng" algn="ctr">
            <a:solidFill>
              <a:srgbClr val="FF0000"/>
            </a:solidFill>
            <a:prstDash val="solid"/>
            <a:miter lim="800000"/>
            <a:tailEnd type="triangle"/>
          </a:ln>
          <a:effectLst/>
        </p:spPr>
      </p:cxnSp>
      <p:sp>
        <p:nvSpPr>
          <p:cNvPr id="349" name="Rectangle 348"/>
          <p:cNvSpPr/>
          <p:nvPr/>
        </p:nvSpPr>
        <p:spPr>
          <a:xfrm>
            <a:off x="7996976" y="5507189"/>
            <a:ext cx="1453668" cy="333809"/>
          </a:xfrm>
          <a:prstGeom prst="rect">
            <a:avLst/>
          </a:prstGeom>
        </p:spPr>
        <p:txBody>
          <a:bodyPr wrap="none">
            <a:spAutoFit/>
          </a:bodyPr>
          <a:lstStyle/>
          <a:p>
            <a:pPr defTabSz="913873">
              <a:defRPr/>
            </a:pPr>
            <a:r>
              <a:rPr lang="en-US" sz="1569" b="1" dirty="0">
                <a:solidFill>
                  <a:srgbClr val="FF0000"/>
                </a:solidFill>
                <a:cs typeface="Segoe UI" panose="020B0502040204020203" pitchFamily="34" charset="0"/>
              </a:rPr>
              <a:t>Anti-patterns</a:t>
            </a:r>
          </a:p>
        </p:txBody>
      </p:sp>
    </p:spTree>
    <p:extLst>
      <p:ext uri="{BB962C8B-B14F-4D97-AF65-F5344CB8AC3E}">
        <p14:creationId xmlns:p14="http://schemas.microsoft.com/office/powerpoint/2010/main" val="295512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p:cTn id="7" dur="500" fill="hold"/>
                                        <p:tgtEl>
                                          <p:spTgt spid="339"/>
                                        </p:tgtEl>
                                        <p:attrNameLst>
                                          <p:attrName>ppt_w</p:attrName>
                                        </p:attrNameLst>
                                      </p:cBhvr>
                                      <p:tavLst>
                                        <p:tav tm="0">
                                          <p:val>
                                            <p:fltVal val="0"/>
                                          </p:val>
                                        </p:tav>
                                        <p:tav tm="100000">
                                          <p:val>
                                            <p:strVal val="#ppt_w"/>
                                          </p:val>
                                        </p:tav>
                                      </p:tavLst>
                                    </p:anim>
                                    <p:anim calcmode="lin" valueType="num">
                                      <p:cBhvr>
                                        <p:cTn id="8" dur="500" fill="hold"/>
                                        <p:tgtEl>
                                          <p:spTgt spid="339"/>
                                        </p:tgtEl>
                                        <p:attrNameLst>
                                          <p:attrName>ppt_h</p:attrName>
                                        </p:attrNameLst>
                                      </p:cBhvr>
                                      <p:tavLst>
                                        <p:tav tm="0">
                                          <p:val>
                                            <p:fltVal val="0"/>
                                          </p:val>
                                        </p:tav>
                                        <p:tav tm="100000">
                                          <p:val>
                                            <p:strVal val="#ppt_h"/>
                                          </p:val>
                                        </p:tav>
                                      </p:tavLst>
                                    </p:anim>
                                    <p:animEffect transition="in" filter="fade">
                                      <p:cBhvr>
                                        <p:cTn id="9"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p:cNvSpPr/>
          <p:nvPr/>
        </p:nvSpPr>
        <p:spPr>
          <a:xfrm>
            <a:off x="120224" y="161009"/>
            <a:ext cx="11727461" cy="635430"/>
          </a:xfrm>
          <a:prstGeom prst="rect">
            <a:avLst/>
          </a:prstGeom>
        </p:spPr>
        <p:txBody>
          <a:bodyPr wrap="square">
            <a:spAutoFit/>
          </a:bodyPr>
          <a:lstStyle/>
          <a:p>
            <a:pPr algn="ctr" defTabSz="913873">
              <a:defRPr/>
            </a:pPr>
            <a:r>
              <a:rPr lang="zh-CN" altLang="en-US" sz="3529" b="1" kern="0" dirty="0">
                <a:solidFill>
                  <a:sysClr val="windowText" lastClr="000000"/>
                </a:solidFill>
              </a:rPr>
              <a:t>如何最大限度地减少微服务中的指数故障</a:t>
            </a:r>
            <a:endParaRPr lang="en-US" sz="3529" kern="0" dirty="0">
              <a:solidFill>
                <a:sysClr val="windowText" lastClr="000000"/>
              </a:solidFill>
              <a:latin typeface="Segoe UI Light"/>
            </a:endParaRPr>
          </a:p>
        </p:txBody>
      </p:sp>
      <p:sp>
        <p:nvSpPr>
          <p:cNvPr id="351" name="Text Placeholder 4"/>
          <p:cNvSpPr>
            <a:spLocks noGrp="1"/>
          </p:cNvSpPr>
          <p:nvPr>
            <p:ph type="body" sz="quarter" idx="10"/>
          </p:nvPr>
        </p:nvSpPr>
        <p:spPr>
          <a:xfrm>
            <a:off x="792499" y="2308542"/>
            <a:ext cx="10681700" cy="947952"/>
          </a:xfrm>
        </p:spPr>
        <p:txBody>
          <a:bodyPr/>
          <a:lstStyle/>
          <a:p>
            <a:pPr marL="560242" indent="-560242">
              <a:buFont typeface="Wingdings" panose="05000000000000000000" pitchFamily="2" charset="2"/>
              <a:buChar char="§"/>
            </a:pPr>
            <a:r>
              <a:rPr lang="en-US" dirty="0"/>
              <a:t>Circuit-Breakers (i.e. Polly’s policies, etc.)</a:t>
            </a:r>
          </a:p>
          <a:p>
            <a:pPr marL="560242" indent="-560242">
              <a:buFont typeface="Wingdings" panose="05000000000000000000" pitchFamily="2" charset="2"/>
              <a:buChar char="§"/>
            </a:pPr>
            <a:r>
              <a:rPr lang="zh-CN" altLang="en-US" dirty="0"/>
              <a:t>避免在相同的请求响应周期内使用长的 </a:t>
            </a:r>
            <a:r>
              <a:rPr lang="en-US" altLang="zh-CN" dirty="0"/>
              <a:t>Http </a:t>
            </a:r>
            <a:r>
              <a:rPr lang="zh-CN" altLang="en-US" dirty="0"/>
              <a:t>调用链</a:t>
            </a:r>
            <a:endParaRPr lang="en-US" dirty="0"/>
          </a:p>
        </p:txBody>
      </p:sp>
    </p:spTree>
    <p:extLst>
      <p:ext uri="{BB962C8B-B14F-4D97-AF65-F5344CB8AC3E}">
        <p14:creationId xmlns:p14="http://schemas.microsoft.com/office/powerpoint/2010/main" val="749538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 y="234268"/>
            <a:ext cx="11727461" cy="575094"/>
          </a:xfrm>
          <a:prstGeom prst="rect">
            <a:avLst/>
          </a:prstGeom>
        </p:spPr>
        <p:txBody>
          <a:bodyPr wrap="square">
            <a:spAutoFit/>
          </a:bodyPr>
          <a:lstStyle/>
          <a:p>
            <a:pPr algn="ctr" defTabSz="913873">
              <a:defRPr/>
            </a:pPr>
            <a:r>
              <a:rPr lang="zh-CN" altLang="en-US" sz="3137" kern="0" dirty="0">
                <a:solidFill>
                  <a:sysClr val="windowText" lastClr="000000"/>
                </a:solidFill>
              </a:rPr>
              <a:t>跨微服务的同步与异步通信</a:t>
            </a:r>
            <a:endParaRPr lang="en-US" sz="3137" kern="0" dirty="0">
              <a:solidFill>
                <a:sysClr val="windowText" lastClr="000000"/>
              </a:solidFill>
              <a:latin typeface="Segoe UI Light"/>
            </a:endParaRPr>
          </a:p>
        </p:txBody>
      </p:sp>
      <p:sp>
        <p:nvSpPr>
          <p:cNvPr id="26" name="Hexagon 25"/>
          <p:cNvSpPr>
            <a:spLocks noChangeAspect="1"/>
          </p:cNvSpPr>
          <p:nvPr/>
        </p:nvSpPr>
        <p:spPr bwMode="auto">
          <a:xfrm>
            <a:off x="7561377" y="1557131"/>
            <a:ext cx="756414" cy="676714"/>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21" name="Hexagon 20"/>
          <p:cNvSpPr>
            <a:spLocks noChangeAspect="1"/>
          </p:cNvSpPr>
          <p:nvPr/>
        </p:nvSpPr>
        <p:spPr bwMode="auto">
          <a:xfrm>
            <a:off x="9043398" y="1557131"/>
            <a:ext cx="756414" cy="676714"/>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16" name="Hexagon 15"/>
          <p:cNvSpPr>
            <a:spLocks noChangeAspect="1"/>
          </p:cNvSpPr>
          <p:nvPr/>
        </p:nvSpPr>
        <p:spPr bwMode="auto">
          <a:xfrm>
            <a:off x="6079356" y="1557131"/>
            <a:ext cx="756414" cy="676714"/>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11" name="Hexagon 10"/>
          <p:cNvSpPr>
            <a:spLocks noChangeAspect="1"/>
          </p:cNvSpPr>
          <p:nvPr/>
        </p:nvSpPr>
        <p:spPr bwMode="auto">
          <a:xfrm>
            <a:off x="10525419" y="1548635"/>
            <a:ext cx="756414" cy="676714"/>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rgbClr val="FFFFFF"/>
              </a:solidFill>
              <a:latin typeface="Segoe UI Light"/>
              <a:ea typeface="Segoe UI" pitchFamily="34" charset="0"/>
              <a:cs typeface="Segoe UI" pitchFamily="34" charset="0"/>
            </a:endParaRPr>
          </a:p>
        </p:txBody>
      </p:sp>
      <p:sp>
        <p:nvSpPr>
          <p:cNvPr id="37" name="Rectangle 36"/>
          <p:cNvSpPr/>
          <p:nvPr/>
        </p:nvSpPr>
        <p:spPr bwMode="auto">
          <a:xfrm>
            <a:off x="3108112" y="1561570"/>
            <a:ext cx="1344550" cy="67227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5439">
                      <a:srgbClr val="F8F8F8"/>
                    </a:gs>
                    <a:gs pos="10000">
                      <a:srgbClr val="F8F8F8"/>
                    </a:gs>
                  </a:gsLst>
                  <a:lin ang="5400000" scaled="0"/>
                </a:gradFill>
              </a:rPr>
              <a:t>Client</a:t>
            </a:r>
          </a:p>
        </p:txBody>
      </p:sp>
      <p:sp>
        <p:nvSpPr>
          <p:cNvPr id="44" name="Rectangle 43"/>
          <p:cNvSpPr/>
          <p:nvPr/>
        </p:nvSpPr>
        <p:spPr>
          <a:xfrm>
            <a:off x="3030614" y="2279752"/>
            <a:ext cx="1499513" cy="514885"/>
          </a:xfrm>
          <a:prstGeom prst="rect">
            <a:avLst/>
          </a:prstGeom>
        </p:spPr>
        <p:txBody>
          <a:bodyPr wrap="none">
            <a:spAutoFit/>
          </a:bodyPr>
          <a:lstStyle/>
          <a:p>
            <a:pPr>
              <a:defRPr/>
            </a:pPr>
            <a:r>
              <a:rPr lang="en-US" sz="1373" dirty="0">
                <a:solidFill>
                  <a:srgbClr val="505050"/>
                </a:solidFill>
              </a:rPr>
              <a:t>i.e. MVC app, </a:t>
            </a:r>
          </a:p>
          <a:p>
            <a:pPr>
              <a:defRPr/>
            </a:pPr>
            <a:r>
              <a:rPr lang="en-US" sz="1373" dirty="0">
                <a:solidFill>
                  <a:srgbClr val="505050"/>
                </a:solidFill>
              </a:rPr>
              <a:t>API Gateway, etc.</a:t>
            </a:r>
          </a:p>
        </p:txBody>
      </p:sp>
      <p:grpSp>
        <p:nvGrpSpPr>
          <p:cNvPr id="123" name="Group 122"/>
          <p:cNvGrpSpPr/>
          <p:nvPr/>
        </p:nvGrpSpPr>
        <p:grpSpPr>
          <a:xfrm>
            <a:off x="4452662" y="1434431"/>
            <a:ext cx="6127253" cy="473258"/>
            <a:chOff x="3604974" y="1462566"/>
            <a:chExt cx="6250524" cy="482779"/>
          </a:xfrm>
        </p:grpSpPr>
        <p:cxnSp>
          <p:nvCxnSpPr>
            <p:cNvPr id="46" name="Straight Arrow Connector 45"/>
            <p:cNvCxnSpPr>
              <a:stCxn id="37" idx="3"/>
              <a:endCxn id="16" idx="3"/>
            </p:cNvCxnSpPr>
            <p:nvPr/>
          </p:nvCxnSpPr>
          <p:spPr>
            <a:xfrm flipV="1">
              <a:off x="3604974" y="1932898"/>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16" idx="0"/>
              <a:endCxn id="26" idx="3"/>
            </p:cNvCxnSpPr>
            <p:nvPr/>
          </p:nvCxnSpPr>
          <p:spPr>
            <a:xfrm>
              <a:off x="6036027"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26" idx="0"/>
              <a:endCxn id="21" idx="3"/>
            </p:cNvCxnSpPr>
            <p:nvPr/>
          </p:nvCxnSpPr>
          <p:spPr>
            <a:xfrm>
              <a:off x="7547864"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1" idx="0"/>
              <a:endCxn id="11" idx="3"/>
            </p:cNvCxnSpPr>
            <p:nvPr/>
          </p:nvCxnSpPr>
          <p:spPr>
            <a:xfrm flipV="1">
              <a:off x="9059701" y="1924231"/>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942121" y="1470637"/>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sp>
          <p:nvSpPr>
            <p:cNvPr id="67" name="Rectangle 66"/>
            <p:cNvSpPr/>
            <p:nvPr/>
          </p:nvSpPr>
          <p:spPr>
            <a:xfrm>
              <a:off x="7489053" y="1462566"/>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sp>
          <p:nvSpPr>
            <p:cNvPr id="68" name="Rectangle 67"/>
            <p:cNvSpPr/>
            <p:nvPr/>
          </p:nvSpPr>
          <p:spPr>
            <a:xfrm>
              <a:off x="8990121" y="1462566"/>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sp>
          <p:nvSpPr>
            <p:cNvPr id="70" name="Rectangle 69"/>
            <p:cNvSpPr/>
            <p:nvPr/>
          </p:nvSpPr>
          <p:spPr>
            <a:xfrm>
              <a:off x="4113320" y="1481587"/>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grpSp>
      <p:grpSp>
        <p:nvGrpSpPr>
          <p:cNvPr id="124" name="Group 123"/>
          <p:cNvGrpSpPr/>
          <p:nvPr/>
        </p:nvGrpSpPr>
        <p:grpSpPr>
          <a:xfrm>
            <a:off x="4452662" y="2001781"/>
            <a:ext cx="6095161" cy="473258"/>
            <a:chOff x="3170237" y="2041328"/>
            <a:chExt cx="6217786" cy="482779"/>
          </a:xfrm>
        </p:grpSpPr>
        <p:cxnSp>
          <p:nvCxnSpPr>
            <p:cNvPr id="60" name="Straight Arrow Connector 59"/>
            <p:cNvCxnSpPr/>
            <p:nvPr/>
          </p:nvCxnSpPr>
          <p:spPr>
            <a:xfrm flipV="1">
              <a:off x="3170237" y="2051582"/>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5601290"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7113127"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p:cNvCxnSpPr>
            <p:nvPr/>
          </p:nvCxnSpPr>
          <p:spPr>
            <a:xfrm flipV="1">
              <a:off x="8624964" y="2042915"/>
              <a:ext cx="740205" cy="866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5502823" y="2049399"/>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sp>
          <p:nvSpPr>
            <p:cNvPr id="76" name="Rectangle 75"/>
            <p:cNvSpPr/>
            <p:nvPr/>
          </p:nvSpPr>
          <p:spPr>
            <a:xfrm>
              <a:off x="7022084" y="2041328"/>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sp>
          <p:nvSpPr>
            <p:cNvPr id="77" name="Rectangle 76"/>
            <p:cNvSpPr/>
            <p:nvPr/>
          </p:nvSpPr>
          <p:spPr>
            <a:xfrm>
              <a:off x="8522646" y="2041328"/>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sp>
          <p:nvSpPr>
            <p:cNvPr id="79" name="Rectangle 78"/>
            <p:cNvSpPr/>
            <p:nvPr/>
          </p:nvSpPr>
          <p:spPr>
            <a:xfrm>
              <a:off x="3633943" y="2060349"/>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grpSp>
      <p:grpSp>
        <p:nvGrpSpPr>
          <p:cNvPr id="125" name="Group 124"/>
          <p:cNvGrpSpPr/>
          <p:nvPr/>
        </p:nvGrpSpPr>
        <p:grpSpPr>
          <a:xfrm>
            <a:off x="4452663" y="2439204"/>
            <a:ext cx="6957203" cy="408509"/>
            <a:chOff x="3289058" y="2487550"/>
            <a:chExt cx="8349952" cy="416726"/>
          </a:xfrm>
        </p:grpSpPr>
        <p:sp>
          <p:nvSpPr>
            <p:cNvPr id="80" name="Rectangle 79"/>
            <p:cNvSpPr/>
            <p:nvPr/>
          </p:nvSpPr>
          <p:spPr>
            <a:xfrm>
              <a:off x="5155206" y="2563752"/>
              <a:ext cx="4289770" cy="340524"/>
            </a:xfrm>
            <a:prstGeom prst="rect">
              <a:avLst/>
            </a:prstGeom>
          </p:spPr>
          <p:txBody>
            <a:bodyPr wrap="none">
              <a:spAutoFit/>
            </a:bodyPr>
            <a:lstStyle/>
            <a:p>
              <a:pPr>
                <a:defRPr/>
              </a:pPr>
              <a:r>
                <a:rPr lang="en-US" sz="1569" b="1" dirty="0">
                  <a:solidFill>
                    <a:srgbClr val="FF0000"/>
                  </a:solidFill>
                </a:rPr>
                <a:t>Same Http Request/Response cycle!</a:t>
              </a:r>
            </a:p>
          </p:txBody>
        </p:sp>
        <p:sp>
          <p:nvSpPr>
            <p:cNvPr id="81" name="Right Brace 80"/>
            <p:cNvSpPr/>
            <p:nvPr/>
          </p:nvSpPr>
          <p:spPr>
            <a:xfrm rot="5400000">
              <a:off x="7364201" y="-1587593"/>
              <a:ext cx="199666" cy="8349952"/>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srgbClr val="505050"/>
                </a:solidFill>
              </a:endParaRPr>
            </a:p>
          </p:txBody>
        </p:sp>
      </p:grpSp>
      <p:sp>
        <p:nvSpPr>
          <p:cNvPr id="82" name="Rectangle 81"/>
          <p:cNvSpPr/>
          <p:nvPr/>
        </p:nvSpPr>
        <p:spPr>
          <a:xfrm>
            <a:off x="6140110" y="1753585"/>
            <a:ext cx="654346" cy="273473"/>
          </a:xfrm>
          <a:prstGeom prst="rect">
            <a:avLst/>
          </a:prstGeom>
        </p:spPr>
        <p:txBody>
          <a:bodyPr wrap="none">
            <a:spAutoFit/>
          </a:bodyPr>
          <a:lstStyle/>
          <a:p>
            <a:pPr>
              <a:defRPr/>
            </a:pPr>
            <a:r>
              <a:rPr lang="en-US" sz="1177" b="1" dirty="0">
                <a:solidFill>
                  <a:srgbClr val="505050"/>
                </a:solidFill>
              </a:rPr>
              <a:t>Basket</a:t>
            </a:r>
          </a:p>
        </p:txBody>
      </p:sp>
      <p:sp>
        <p:nvSpPr>
          <p:cNvPr id="83" name="Rectangle 82"/>
          <p:cNvSpPr/>
          <p:nvPr/>
        </p:nvSpPr>
        <p:spPr>
          <a:xfrm>
            <a:off x="7541726" y="1755292"/>
            <a:ext cx="819455" cy="273473"/>
          </a:xfrm>
          <a:prstGeom prst="rect">
            <a:avLst/>
          </a:prstGeom>
        </p:spPr>
        <p:txBody>
          <a:bodyPr wrap="none">
            <a:spAutoFit/>
          </a:bodyPr>
          <a:lstStyle/>
          <a:p>
            <a:pPr>
              <a:defRPr/>
            </a:pPr>
            <a:r>
              <a:rPr lang="en-US" sz="1177" b="1" dirty="0">
                <a:solidFill>
                  <a:srgbClr val="FFFFFF"/>
                </a:solidFill>
              </a:rPr>
              <a:t>Ordering</a:t>
            </a:r>
          </a:p>
        </p:txBody>
      </p:sp>
      <p:sp>
        <p:nvSpPr>
          <p:cNvPr id="84" name="Rectangle 83"/>
          <p:cNvSpPr/>
          <p:nvPr/>
        </p:nvSpPr>
        <p:spPr>
          <a:xfrm>
            <a:off x="9078927" y="1755292"/>
            <a:ext cx="731290" cy="273473"/>
          </a:xfrm>
          <a:prstGeom prst="rect">
            <a:avLst/>
          </a:prstGeom>
        </p:spPr>
        <p:txBody>
          <a:bodyPr wrap="none">
            <a:spAutoFit/>
          </a:bodyPr>
          <a:lstStyle/>
          <a:p>
            <a:pPr>
              <a:defRPr/>
            </a:pPr>
            <a:r>
              <a:rPr lang="en-US" sz="1177" b="1" dirty="0">
                <a:solidFill>
                  <a:srgbClr val="FFFFFF"/>
                </a:solidFill>
              </a:rPr>
              <a:t>Catalog</a:t>
            </a:r>
          </a:p>
        </p:txBody>
      </p:sp>
      <p:sp>
        <p:nvSpPr>
          <p:cNvPr id="85" name="Rectangle 84"/>
          <p:cNvSpPr/>
          <p:nvPr/>
        </p:nvSpPr>
        <p:spPr>
          <a:xfrm>
            <a:off x="10633745" y="1742515"/>
            <a:ext cx="590226" cy="273473"/>
          </a:xfrm>
          <a:prstGeom prst="rect">
            <a:avLst/>
          </a:prstGeom>
        </p:spPr>
        <p:txBody>
          <a:bodyPr wrap="none">
            <a:spAutoFit/>
          </a:bodyPr>
          <a:lstStyle/>
          <a:p>
            <a:pPr>
              <a:defRPr/>
            </a:pPr>
            <a:r>
              <a:rPr lang="en-US" sz="1177" b="1" dirty="0">
                <a:solidFill>
                  <a:srgbClr val="FFFFFF"/>
                </a:solidFill>
              </a:rPr>
              <a:t>Other</a:t>
            </a:r>
          </a:p>
        </p:txBody>
      </p:sp>
      <p:sp>
        <p:nvSpPr>
          <p:cNvPr id="89" name="Hexagon 88"/>
          <p:cNvSpPr>
            <a:spLocks noChangeAspect="1"/>
          </p:cNvSpPr>
          <p:nvPr/>
        </p:nvSpPr>
        <p:spPr bwMode="auto">
          <a:xfrm>
            <a:off x="7592226" y="3376254"/>
            <a:ext cx="756414" cy="676714"/>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0" name="Hexagon 89"/>
          <p:cNvSpPr>
            <a:spLocks noChangeAspect="1"/>
          </p:cNvSpPr>
          <p:nvPr/>
        </p:nvSpPr>
        <p:spPr bwMode="auto">
          <a:xfrm>
            <a:off x="9074247" y="3376254"/>
            <a:ext cx="756414" cy="676714"/>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1" name="Hexagon 90"/>
          <p:cNvSpPr>
            <a:spLocks noChangeAspect="1"/>
          </p:cNvSpPr>
          <p:nvPr/>
        </p:nvSpPr>
        <p:spPr bwMode="auto">
          <a:xfrm>
            <a:off x="6110206" y="3376254"/>
            <a:ext cx="756414" cy="676714"/>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2" name="Hexagon 91"/>
          <p:cNvSpPr>
            <a:spLocks noChangeAspect="1"/>
          </p:cNvSpPr>
          <p:nvPr/>
        </p:nvSpPr>
        <p:spPr bwMode="auto">
          <a:xfrm>
            <a:off x="10556268" y="3367758"/>
            <a:ext cx="756414" cy="676714"/>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rgbClr val="FFFFFF"/>
              </a:solidFill>
              <a:latin typeface="Segoe UI Light"/>
              <a:ea typeface="Segoe UI" pitchFamily="34" charset="0"/>
              <a:cs typeface="Segoe UI" pitchFamily="34" charset="0"/>
            </a:endParaRPr>
          </a:p>
        </p:txBody>
      </p:sp>
      <p:sp>
        <p:nvSpPr>
          <p:cNvPr id="94" name="Rectangle 93"/>
          <p:cNvSpPr/>
          <p:nvPr/>
        </p:nvSpPr>
        <p:spPr bwMode="auto">
          <a:xfrm>
            <a:off x="3138962" y="3380693"/>
            <a:ext cx="1344550" cy="67227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5439">
                      <a:srgbClr val="F8F8F8"/>
                    </a:gs>
                    <a:gs pos="10000">
                      <a:srgbClr val="F8F8F8"/>
                    </a:gs>
                  </a:gsLst>
                  <a:lin ang="5400000" scaled="0"/>
                </a:gradFill>
              </a:rPr>
              <a:t>Client</a:t>
            </a:r>
          </a:p>
        </p:txBody>
      </p:sp>
      <p:sp>
        <p:nvSpPr>
          <p:cNvPr id="95" name="Rectangle 94"/>
          <p:cNvSpPr/>
          <p:nvPr/>
        </p:nvSpPr>
        <p:spPr>
          <a:xfrm>
            <a:off x="3105984" y="4130436"/>
            <a:ext cx="1499513" cy="514885"/>
          </a:xfrm>
          <a:prstGeom prst="rect">
            <a:avLst/>
          </a:prstGeom>
        </p:spPr>
        <p:txBody>
          <a:bodyPr wrap="none">
            <a:spAutoFit/>
          </a:bodyPr>
          <a:lstStyle/>
          <a:p>
            <a:pPr>
              <a:defRPr/>
            </a:pPr>
            <a:r>
              <a:rPr lang="en-US" sz="1373" dirty="0">
                <a:solidFill>
                  <a:srgbClr val="505050"/>
                </a:solidFill>
              </a:rPr>
              <a:t>i.e. MVC app, </a:t>
            </a:r>
          </a:p>
          <a:p>
            <a:pPr>
              <a:defRPr/>
            </a:pPr>
            <a:r>
              <a:rPr lang="en-US" sz="1373" dirty="0">
                <a:solidFill>
                  <a:srgbClr val="505050"/>
                </a:solidFill>
              </a:rPr>
              <a:t>API Gateway, etc.</a:t>
            </a:r>
          </a:p>
        </p:txBody>
      </p:sp>
      <p:grpSp>
        <p:nvGrpSpPr>
          <p:cNvPr id="28" name="Group 27"/>
          <p:cNvGrpSpPr/>
          <p:nvPr/>
        </p:nvGrpSpPr>
        <p:grpSpPr>
          <a:xfrm>
            <a:off x="4483511" y="3272199"/>
            <a:ext cx="1626694" cy="454612"/>
            <a:chOff x="4573307" y="3337308"/>
            <a:chExt cx="1659421" cy="463758"/>
          </a:xfrm>
        </p:grpSpPr>
        <p:cxnSp>
          <p:nvCxnSpPr>
            <p:cNvPr id="96" name="Straight Arrow Connector 95"/>
            <p:cNvCxnSpPr>
              <a:stCxn id="94" idx="3"/>
              <a:endCxn id="91" idx="3"/>
            </p:cNvCxnSpPr>
            <p:nvPr/>
          </p:nvCxnSpPr>
          <p:spPr>
            <a:xfrm flipV="1">
              <a:off x="4573307" y="378861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049760" y="3337308"/>
              <a:ext cx="865377"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grpSp>
      <p:grpSp>
        <p:nvGrpSpPr>
          <p:cNvPr id="29" name="Group 28"/>
          <p:cNvGrpSpPr/>
          <p:nvPr/>
        </p:nvGrpSpPr>
        <p:grpSpPr>
          <a:xfrm>
            <a:off x="4483512" y="3830956"/>
            <a:ext cx="1626695" cy="463206"/>
            <a:chOff x="4573307" y="3907303"/>
            <a:chExt cx="1659421" cy="472525"/>
          </a:xfrm>
        </p:grpSpPr>
        <p:cxnSp>
          <p:nvCxnSpPr>
            <p:cNvPr id="101" name="Straight Arrow Connector 100"/>
            <p:cNvCxnSpPr/>
            <p:nvPr/>
          </p:nvCxnSpPr>
          <p:spPr>
            <a:xfrm flipV="1">
              <a:off x="4573307" y="3907303"/>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5037014" y="3916070"/>
              <a:ext cx="865376"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grpSp>
      <p:sp>
        <p:nvSpPr>
          <p:cNvPr id="118" name="Rectangle 117"/>
          <p:cNvSpPr/>
          <p:nvPr/>
        </p:nvSpPr>
        <p:spPr>
          <a:xfrm>
            <a:off x="6170960" y="3572708"/>
            <a:ext cx="654346" cy="273473"/>
          </a:xfrm>
          <a:prstGeom prst="rect">
            <a:avLst/>
          </a:prstGeom>
        </p:spPr>
        <p:txBody>
          <a:bodyPr wrap="none">
            <a:spAutoFit/>
          </a:bodyPr>
          <a:lstStyle/>
          <a:p>
            <a:pPr>
              <a:defRPr/>
            </a:pPr>
            <a:r>
              <a:rPr lang="en-US" sz="1177" b="1" dirty="0">
                <a:solidFill>
                  <a:srgbClr val="505050"/>
                </a:solidFill>
              </a:rPr>
              <a:t>Basket</a:t>
            </a:r>
          </a:p>
        </p:txBody>
      </p:sp>
      <p:sp>
        <p:nvSpPr>
          <p:cNvPr id="119" name="Rectangle 118"/>
          <p:cNvSpPr/>
          <p:nvPr/>
        </p:nvSpPr>
        <p:spPr>
          <a:xfrm>
            <a:off x="7572576" y="3574415"/>
            <a:ext cx="819455" cy="273473"/>
          </a:xfrm>
          <a:prstGeom prst="rect">
            <a:avLst/>
          </a:prstGeom>
        </p:spPr>
        <p:txBody>
          <a:bodyPr wrap="none">
            <a:spAutoFit/>
          </a:bodyPr>
          <a:lstStyle/>
          <a:p>
            <a:pPr>
              <a:defRPr/>
            </a:pPr>
            <a:r>
              <a:rPr lang="en-US" sz="1177" b="1" dirty="0">
                <a:solidFill>
                  <a:srgbClr val="FFFFFF"/>
                </a:solidFill>
              </a:rPr>
              <a:t>Ordering</a:t>
            </a:r>
          </a:p>
        </p:txBody>
      </p:sp>
      <p:sp>
        <p:nvSpPr>
          <p:cNvPr id="120" name="Rectangle 119"/>
          <p:cNvSpPr/>
          <p:nvPr/>
        </p:nvSpPr>
        <p:spPr>
          <a:xfrm>
            <a:off x="9109776" y="3574415"/>
            <a:ext cx="731290" cy="273473"/>
          </a:xfrm>
          <a:prstGeom prst="rect">
            <a:avLst/>
          </a:prstGeom>
        </p:spPr>
        <p:txBody>
          <a:bodyPr wrap="none">
            <a:spAutoFit/>
          </a:bodyPr>
          <a:lstStyle/>
          <a:p>
            <a:pPr>
              <a:defRPr/>
            </a:pPr>
            <a:r>
              <a:rPr lang="en-US" sz="1177" b="1" dirty="0">
                <a:solidFill>
                  <a:srgbClr val="FFFFFF"/>
                </a:solidFill>
              </a:rPr>
              <a:t>Catalog</a:t>
            </a:r>
          </a:p>
        </p:txBody>
      </p:sp>
      <p:sp>
        <p:nvSpPr>
          <p:cNvPr id="121" name="Rectangle 120"/>
          <p:cNvSpPr/>
          <p:nvPr/>
        </p:nvSpPr>
        <p:spPr>
          <a:xfrm>
            <a:off x="10657464" y="3554754"/>
            <a:ext cx="590226" cy="273473"/>
          </a:xfrm>
          <a:prstGeom prst="rect">
            <a:avLst/>
          </a:prstGeom>
        </p:spPr>
        <p:txBody>
          <a:bodyPr wrap="none">
            <a:spAutoFit/>
          </a:bodyPr>
          <a:lstStyle/>
          <a:p>
            <a:pPr>
              <a:defRPr/>
            </a:pPr>
            <a:r>
              <a:rPr lang="en-US" sz="1177" b="1" dirty="0">
                <a:solidFill>
                  <a:srgbClr val="FFFFFF"/>
                </a:solidFill>
              </a:rPr>
              <a:t>Other</a:t>
            </a:r>
          </a:p>
        </p:txBody>
      </p:sp>
      <p:grpSp>
        <p:nvGrpSpPr>
          <p:cNvPr id="23" name="Group 22"/>
          <p:cNvGrpSpPr/>
          <p:nvPr/>
        </p:nvGrpSpPr>
        <p:grpSpPr>
          <a:xfrm>
            <a:off x="9830662" y="3094086"/>
            <a:ext cx="894786" cy="620525"/>
            <a:chOff x="10028034" y="3155609"/>
            <a:chExt cx="912787" cy="633009"/>
          </a:xfrm>
        </p:grpSpPr>
        <p:cxnSp>
          <p:nvCxnSpPr>
            <p:cNvPr id="139" name="Connector: Curved 138"/>
            <p:cNvCxnSpPr>
              <a:cxnSpLocks/>
              <a:stCxn id="92" idx="4"/>
              <a:endCxn id="90" idx="0"/>
            </p:cNvCxnSpPr>
            <p:nvPr/>
          </p:nvCxnSpPr>
          <p:spPr>
            <a:xfrm rot="16200000" flipH="1" flipV="1">
              <a:off x="10307512" y="3155309"/>
              <a:ext cx="353831" cy="912787"/>
            </a:xfrm>
            <a:prstGeom prst="curvedConnector4">
              <a:avLst>
                <a:gd name="adj1" fmla="val -64607"/>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8"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10434651" y="3155609"/>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8348641" y="3092991"/>
            <a:ext cx="894786" cy="621621"/>
            <a:chOff x="8516197" y="3154492"/>
            <a:chExt cx="912787" cy="634127"/>
          </a:xfrm>
        </p:grpSpPr>
        <p:cxnSp>
          <p:nvCxnSpPr>
            <p:cNvPr id="159" name="Connector: Curved 158"/>
            <p:cNvCxnSpPr>
              <a:cxnSpLocks/>
              <a:stCxn id="90" idx="4"/>
              <a:endCxn id="89" idx="0"/>
            </p:cNvCxnSpPr>
            <p:nvPr/>
          </p:nvCxnSpPr>
          <p:spPr>
            <a:xfrm rot="16200000" flipH="1" flipV="1">
              <a:off x="8800009" y="3159643"/>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9"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9001216" y="3154492"/>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6825304" y="3709444"/>
            <a:ext cx="2418120" cy="671316"/>
            <a:chOff x="6962214" y="3783350"/>
            <a:chExt cx="2466769" cy="684822"/>
          </a:xfrm>
        </p:grpSpPr>
        <p:cxnSp>
          <p:nvCxnSpPr>
            <p:cNvPr id="150" name="Connector: Curved 149"/>
            <p:cNvCxnSpPr>
              <a:cxnSpLocks/>
              <a:stCxn id="90" idx="2"/>
              <a:endCxn id="118" idx="3"/>
            </p:cNvCxnSpPr>
            <p:nvPr/>
          </p:nvCxnSpPr>
          <p:spPr>
            <a:xfrm rot="5400000" flipH="1">
              <a:off x="8020382" y="2725182"/>
              <a:ext cx="350434" cy="2466769"/>
            </a:xfrm>
            <a:prstGeom prst="curvedConnector4">
              <a:avLst>
                <a:gd name="adj1" fmla="val -66546"/>
                <a:gd name="adj2" fmla="val 53498"/>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0"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8732837" y="4235295"/>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6697441" y="3080086"/>
            <a:ext cx="894786" cy="634527"/>
            <a:chOff x="6831777" y="3141328"/>
            <a:chExt cx="912787" cy="647292"/>
          </a:xfrm>
        </p:grpSpPr>
        <p:cxnSp>
          <p:nvCxnSpPr>
            <p:cNvPr id="144" name="Connector: Curved 143"/>
            <p:cNvCxnSpPr>
              <a:cxnSpLocks/>
              <a:stCxn id="91" idx="5"/>
              <a:endCxn id="89" idx="3"/>
            </p:cNvCxnSpPr>
            <p:nvPr/>
          </p:nvCxnSpPr>
          <p:spPr>
            <a:xfrm rot="16200000" flipH="1">
              <a:off x="7115589" y="3159644"/>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1" name="Picture 2" descr="Image result for envelop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8744" t="22476" r="19318" b="22000"/>
            <a:stretch/>
          </p:blipFill>
          <p:spPr bwMode="auto">
            <a:xfrm>
              <a:off x="7041648" y="3141328"/>
              <a:ext cx="304800" cy="23287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p:nvPr/>
        </p:nvSpPr>
        <p:spPr>
          <a:xfrm>
            <a:off x="722415" y="1557131"/>
            <a:ext cx="1982294" cy="635559"/>
          </a:xfrm>
          <a:prstGeom prst="rect">
            <a:avLst/>
          </a:prstGeom>
        </p:spPr>
        <p:txBody>
          <a:bodyPr wrap="square">
            <a:spAutoFit/>
          </a:bodyPr>
          <a:lstStyle/>
          <a:p>
            <a:pPr>
              <a:defRPr/>
            </a:pPr>
            <a:r>
              <a:rPr lang="en-US" b="1" dirty="0">
                <a:solidFill>
                  <a:srgbClr val="505050"/>
                </a:solidFill>
              </a:rPr>
              <a:t>Synchronous</a:t>
            </a:r>
            <a:r>
              <a:rPr lang="en-US" dirty="0">
                <a:solidFill>
                  <a:srgbClr val="505050"/>
                </a:solidFill>
              </a:rPr>
              <a:t> </a:t>
            </a:r>
          </a:p>
          <a:p>
            <a:pPr>
              <a:defRPr/>
            </a:pPr>
            <a:r>
              <a:rPr lang="en-US" dirty="0">
                <a:solidFill>
                  <a:srgbClr val="505050"/>
                </a:solidFill>
              </a:rPr>
              <a:t>all req./resp. cycle</a:t>
            </a:r>
          </a:p>
        </p:txBody>
      </p:sp>
      <p:sp>
        <p:nvSpPr>
          <p:cNvPr id="86" name="Rectangle 85"/>
          <p:cNvSpPr/>
          <p:nvPr/>
        </p:nvSpPr>
        <p:spPr>
          <a:xfrm>
            <a:off x="734681" y="3130212"/>
            <a:ext cx="2340726" cy="1178784"/>
          </a:xfrm>
          <a:prstGeom prst="rect">
            <a:avLst/>
          </a:prstGeom>
        </p:spPr>
        <p:txBody>
          <a:bodyPr wrap="square">
            <a:spAutoFit/>
          </a:bodyPr>
          <a:lstStyle/>
          <a:p>
            <a:pPr>
              <a:defRPr/>
            </a:pPr>
            <a:r>
              <a:rPr lang="en-US" b="1" dirty="0">
                <a:solidFill>
                  <a:srgbClr val="505050"/>
                </a:solidFill>
              </a:rPr>
              <a:t>Asynchronous</a:t>
            </a:r>
            <a:r>
              <a:rPr lang="en-US" dirty="0">
                <a:solidFill>
                  <a:srgbClr val="505050"/>
                </a:solidFill>
              </a:rPr>
              <a:t> </a:t>
            </a:r>
          </a:p>
          <a:p>
            <a:pPr>
              <a:defRPr/>
            </a:pPr>
            <a:r>
              <a:rPr lang="en-US" dirty="0">
                <a:solidFill>
                  <a:srgbClr val="505050"/>
                </a:solidFill>
              </a:rPr>
              <a:t>Comm. across internal microservices</a:t>
            </a:r>
          </a:p>
          <a:p>
            <a:pPr>
              <a:defRPr/>
            </a:pPr>
            <a:r>
              <a:rPr lang="en-US" dirty="0">
                <a:solidFill>
                  <a:srgbClr val="505050"/>
                </a:solidFill>
              </a:rPr>
              <a:t>(</a:t>
            </a:r>
            <a:r>
              <a:rPr lang="en-US" dirty="0" err="1">
                <a:solidFill>
                  <a:srgbClr val="505050"/>
                </a:solidFill>
              </a:rPr>
              <a:t>EventBus</a:t>
            </a:r>
            <a:r>
              <a:rPr lang="en-US" dirty="0">
                <a:solidFill>
                  <a:srgbClr val="505050"/>
                </a:solidFill>
              </a:rPr>
              <a:t>: i.e. </a:t>
            </a:r>
            <a:r>
              <a:rPr lang="en-US" b="1" dirty="0">
                <a:solidFill>
                  <a:srgbClr val="505050"/>
                </a:solidFill>
              </a:rPr>
              <a:t>AMPQ</a:t>
            </a:r>
            <a:r>
              <a:rPr lang="en-US" dirty="0">
                <a:solidFill>
                  <a:srgbClr val="505050"/>
                </a:solidFill>
              </a:rPr>
              <a:t>)</a:t>
            </a:r>
          </a:p>
        </p:txBody>
      </p:sp>
      <p:sp>
        <p:nvSpPr>
          <p:cNvPr id="87" name="Rectangle 86"/>
          <p:cNvSpPr/>
          <p:nvPr/>
        </p:nvSpPr>
        <p:spPr>
          <a:xfrm>
            <a:off x="722415" y="5246364"/>
            <a:ext cx="2340726" cy="1178784"/>
          </a:xfrm>
          <a:prstGeom prst="rect">
            <a:avLst/>
          </a:prstGeom>
        </p:spPr>
        <p:txBody>
          <a:bodyPr wrap="square">
            <a:spAutoFit/>
          </a:bodyPr>
          <a:lstStyle/>
          <a:p>
            <a:pPr>
              <a:defRPr/>
            </a:pPr>
            <a:r>
              <a:rPr lang="en-US" b="1" dirty="0">
                <a:solidFill>
                  <a:srgbClr val="505050"/>
                </a:solidFill>
              </a:rPr>
              <a:t>“Asynchronous”</a:t>
            </a:r>
            <a:r>
              <a:rPr lang="en-US" dirty="0">
                <a:solidFill>
                  <a:srgbClr val="505050"/>
                </a:solidFill>
              </a:rPr>
              <a:t> </a:t>
            </a:r>
          </a:p>
          <a:p>
            <a:pPr>
              <a:defRPr/>
            </a:pPr>
            <a:r>
              <a:rPr lang="en-US" dirty="0">
                <a:solidFill>
                  <a:srgbClr val="505050"/>
                </a:solidFill>
              </a:rPr>
              <a:t>Comm. across internal microservices</a:t>
            </a:r>
          </a:p>
          <a:p>
            <a:pPr>
              <a:defRPr/>
            </a:pPr>
            <a:r>
              <a:rPr lang="en-US" dirty="0">
                <a:solidFill>
                  <a:srgbClr val="505050"/>
                </a:solidFill>
              </a:rPr>
              <a:t>(Polling: </a:t>
            </a:r>
            <a:r>
              <a:rPr lang="en-US" b="1" dirty="0">
                <a:solidFill>
                  <a:srgbClr val="505050"/>
                </a:solidFill>
              </a:rPr>
              <a:t>Http</a:t>
            </a:r>
            <a:r>
              <a:rPr lang="en-US" dirty="0">
                <a:solidFill>
                  <a:srgbClr val="505050"/>
                </a:solidFill>
              </a:rPr>
              <a:t>)</a:t>
            </a:r>
          </a:p>
        </p:txBody>
      </p:sp>
      <p:sp>
        <p:nvSpPr>
          <p:cNvPr id="88" name="Hexagon 87"/>
          <p:cNvSpPr>
            <a:spLocks noChangeAspect="1"/>
          </p:cNvSpPr>
          <p:nvPr/>
        </p:nvSpPr>
        <p:spPr bwMode="auto">
          <a:xfrm>
            <a:off x="7592226" y="5297684"/>
            <a:ext cx="756414" cy="676714"/>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3" name="Hexagon 92"/>
          <p:cNvSpPr>
            <a:spLocks noChangeAspect="1"/>
          </p:cNvSpPr>
          <p:nvPr/>
        </p:nvSpPr>
        <p:spPr bwMode="auto">
          <a:xfrm>
            <a:off x="9074247" y="5297684"/>
            <a:ext cx="756414" cy="676714"/>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7" name="Hexagon 96"/>
          <p:cNvSpPr>
            <a:spLocks noChangeAspect="1"/>
          </p:cNvSpPr>
          <p:nvPr/>
        </p:nvSpPr>
        <p:spPr bwMode="auto">
          <a:xfrm>
            <a:off x="6110206" y="5297684"/>
            <a:ext cx="756414" cy="676714"/>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sp>
        <p:nvSpPr>
          <p:cNvPr id="98" name="Hexagon 97"/>
          <p:cNvSpPr>
            <a:spLocks noChangeAspect="1"/>
          </p:cNvSpPr>
          <p:nvPr/>
        </p:nvSpPr>
        <p:spPr bwMode="auto">
          <a:xfrm>
            <a:off x="10556268" y="5289188"/>
            <a:ext cx="756414" cy="676714"/>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rgbClr val="FFFFFF"/>
              </a:solidFill>
              <a:latin typeface="Segoe UI Light"/>
              <a:ea typeface="Segoe UI" pitchFamily="34" charset="0"/>
              <a:cs typeface="Segoe UI" pitchFamily="34" charset="0"/>
            </a:endParaRPr>
          </a:p>
        </p:txBody>
      </p:sp>
      <p:sp>
        <p:nvSpPr>
          <p:cNvPr id="99" name="Rectangle 98"/>
          <p:cNvSpPr/>
          <p:nvPr/>
        </p:nvSpPr>
        <p:spPr bwMode="auto">
          <a:xfrm>
            <a:off x="3138962" y="5302123"/>
            <a:ext cx="1344550" cy="67227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5439">
                      <a:srgbClr val="F8F8F8"/>
                    </a:gs>
                    <a:gs pos="10000">
                      <a:srgbClr val="F8F8F8"/>
                    </a:gs>
                  </a:gsLst>
                  <a:lin ang="5400000" scaled="0"/>
                </a:gradFill>
              </a:rPr>
              <a:t>Client</a:t>
            </a:r>
          </a:p>
        </p:txBody>
      </p:sp>
      <p:sp>
        <p:nvSpPr>
          <p:cNvPr id="100" name="Rectangle 99"/>
          <p:cNvSpPr/>
          <p:nvPr/>
        </p:nvSpPr>
        <p:spPr>
          <a:xfrm>
            <a:off x="3061464" y="6020305"/>
            <a:ext cx="1499513" cy="514885"/>
          </a:xfrm>
          <a:prstGeom prst="rect">
            <a:avLst/>
          </a:prstGeom>
        </p:spPr>
        <p:txBody>
          <a:bodyPr wrap="none">
            <a:spAutoFit/>
          </a:bodyPr>
          <a:lstStyle/>
          <a:p>
            <a:pPr>
              <a:defRPr/>
            </a:pPr>
            <a:r>
              <a:rPr lang="en-US" sz="1373" dirty="0">
                <a:solidFill>
                  <a:srgbClr val="505050"/>
                </a:solidFill>
              </a:rPr>
              <a:t>i.e. MVC app, </a:t>
            </a:r>
          </a:p>
          <a:p>
            <a:pPr>
              <a:defRPr/>
            </a:pPr>
            <a:r>
              <a:rPr lang="en-US" sz="1373" dirty="0">
                <a:solidFill>
                  <a:srgbClr val="505050"/>
                </a:solidFill>
              </a:rPr>
              <a:t>API Gateway, etc.</a:t>
            </a:r>
          </a:p>
        </p:txBody>
      </p:sp>
      <p:grpSp>
        <p:nvGrpSpPr>
          <p:cNvPr id="102" name="Group 101"/>
          <p:cNvGrpSpPr/>
          <p:nvPr/>
        </p:nvGrpSpPr>
        <p:grpSpPr>
          <a:xfrm>
            <a:off x="4483511" y="9219412"/>
            <a:ext cx="6072757" cy="10716"/>
            <a:chOff x="3484044" y="5587638"/>
            <a:chExt cx="6194932" cy="10931"/>
          </a:xfrm>
        </p:grpSpPr>
        <p:cxnSp>
          <p:nvCxnSpPr>
            <p:cNvPr id="103" name="Straight Arrow Connector 102"/>
            <p:cNvCxnSpPr>
              <a:stCxn id="99" idx="3"/>
              <a:endCxn id="97" idx="3"/>
            </p:cNvCxnSpPr>
            <p:nvPr/>
          </p:nvCxnSpPr>
          <p:spPr>
            <a:xfrm flipV="1">
              <a:off x="3484044" y="5596305"/>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cxnSpLocks/>
              <a:stCxn id="97" idx="0"/>
              <a:endCxn id="88" idx="3"/>
            </p:cNvCxnSpPr>
            <p:nvPr/>
          </p:nvCxnSpPr>
          <p:spPr>
            <a:xfrm>
              <a:off x="5915097"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cxnSpLocks/>
              <a:stCxn id="88" idx="0"/>
              <a:endCxn id="93" idx="3"/>
            </p:cNvCxnSpPr>
            <p:nvPr/>
          </p:nvCxnSpPr>
          <p:spPr>
            <a:xfrm>
              <a:off x="7426934"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cxnSpLocks/>
              <a:stCxn id="93" idx="0"/>
              <a:endCxn id="98" idx="3"/>
            </p:cNvCxnSpPr>
            <p:nvPr/>
          </p:nvCxnSpPr>
          <p:spPr>
            <a:xfrm flipV="1">
              <a:off x="8938771" y="5587638"/>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14" name="Straight Arrow Connector 113"/>
          <p:cNvCxnSpPr>
            <a:cxnSpLocks/>
          </p:cNvCxnSpPr>
          <p:nvPr/>
        </p:nvCxnSpPr>
        <p:spPr>
          <a:xfrm>
            <a:off x="6866620" y="5752384"/>
            <a:ext cx="725607"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p:cNvCxnSpPr>
          <p:nvPr/>
        </p:nvCxnSpPr>
        <p:spPr>
          <a:xfrm>
            <a:off x="8348641" y="5752384"/>
            <a:ext cx="725607"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cxnSpLocks/>
          </p:cNvCxnSpPr>
          <p:nvPr/>
        </p:nvCxnSpPr>
        <p:spPr>
          <a:xfrm flipV="1">
            <a:off x="9830662" y="5743889"/>
            <a:ext cx="725607" cy="8496"/>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483512" y="5752386"/>
            <a:ext cx="1626695" cy="463206"/>
            <a:chOff x="4573307" y="5867389"/>
            <a:chExt cx="1659421" cy="472525"/>
          </a:xfrm>
        </p:grpSpPr>
        <p:cxnSp>
          <p:nvCxnSpPr>
            <p:cNvPr id="113" name="Straight Arrow Connector 112"/>
            <p:cNvCxnSpPr/>
            <p:nvPr/>
          </p:nvCxnSpPr>
          <p:spPr>
            <a:xfrm flipV="1">
              <a:off x="4573307" y="5867389"/>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5037014" y="5876156"/>
              <a:ext cx="865376"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response</a:t>
              </a:r>
            </a:p>
          </p:txBody>
        </p:sp>
      </p:grpSp>
      <p:sp>
        <p:nvSpPr>
          <p:cNvPr id="132" name="Rectangle 131"/>
          <p:cNvSpPr/>
          <p:nvPr/>
        </p:nvSpPr>
        <p:spPr>
          <a:xfrm>
            <a:off x="6170960" y="5494138"/>
            <a:ext cx="654346" cy="273473"/>
          </a:xfrm>
          <a:prstGeom prst="rect">
            <a:avLst/>
          </a:prstGeom>
        </p:spPr>
        <p:txBody>
          <a:bodyPr wrap="none">
            <a:spAutoFit/>
          </a:bodyPr>
          <a:lstStyle/>
          <a:p>
            <a:pPr>
              <a:defRPr/>
            </a:pPr>
            <a:r>
              <a:rPr lang="en-US" sz="1177" b="1" dirty="0">
                <a:solidFill>
                  <a:srgbClr val="505050"/>
                </a:solidFill>
              </a:rPr>
              <a:t>Basket</a:t>
            </a:r>
          </a:p>
        </p:txBody>
      </p:sp>
      <p:sp>
        <p:nvSpPr>
          <p:cNvPr id="133" name="Rectangle 132"/>
          <p:cNvSpPr/>
          <p:nvPr/>
        </p:nvSpPr>
        <p:spPr>
          <a:xfrm>
            <a:off x="7572576" y="5495844"/>
            <a:ext cx="819455" cy="273473"/>
          </a:xfrm>
          <a:prstGeom prst="rect">
            <a:avLst/>
          </a:prstGeom>
        </p:spPr>
        <p:txBody>
          <a:bodyPr wrap="none">
            <a:spAutoFit/>
          </a:bodyPr>
          <a:lstStyle/>
          <a:p>
            <a:pPr>
              <a:defRPr/>
            </a:pPr>
            <a:r>
              <a:rPr lang="en-US" sz="1177" b="1" dirty="0">
                <a:solidFill>
                  <a:srgbClr val="FFFFFF"/>
                </a:solidFill>
              </a:rPr>
              <a:t>Ordering</a:t>
            </a:r>
          </a:p>
        </p:txBody>
      </p:sp>
      <p:sp>
        <p:nvSpPr>
          <p:cNvPr id="134" name="Rectangle 133"/>
          <p:cNvSpPr/>
          <p:nvPr/>
        </p:nvSpPr>
        <p:spPr>
          <a:xfrm>
            <a:off x="9109776" y="5495844"/>
            <a:ext cx="731290" cy="273473"/>
          </a:xfrm>
          <a:prstGeom prst="rect">
            <a:avLst/>
          </a:prstGeom>
        </p:spPr>
        <p:txBody>
          <a:bodyPr wrap="none">
            <a:spAutoFit/>
          </a:bodyPr>
          <a:lstStyle/>
          <a:p>
            <a:pPr>
              <a:defRPr/>
            </a:pPr>
            <a:r>
              <a:rPr lang="en-US" sz="1177" b="1" dirty="0">
                <a:solidFill>
                  <a:srgbClr val="FFFFFF"/>
                </a:solidFill>
              </a:rPr>
              <a:t>Catalog</a:t>
            </a:r>
          </a:p>
        </p:txBody>
      </p:sp>
      <p:sp>
        <p:nvSpPr>
          <p:cNvPr id="135" name="Rectangle 134"/>
          <p:cNvSpPr/>
          <p:nvPr/>
        </p:nvSpPr>
        <p:spPr>
          <a:xfrm>
            <a:off x="10655965" y="5485163"/>
            <a:ext cx="590226" cy="273473"/>
          </a:xfrm>
          <a:prstGeom prst="rect">
            <a:avLst/>
          </a:prstGeom>
        </p:spPr>
        <p:txBody>
          <a:bodyPr wrap="none">
            <a:spAutoFit/>
          </a:bodyPr>
          <a:lstStyle/>
          <a:p>
            <a:pPr>
              <a:defRPr/>
            </a:pPr>
            <a:r>
              <a:rPr lang="en-US" sz="1177" b="1" dirty="0">
                <a:solidFill>
                  <a:srgbClr val="FFFFFF"/>
                </a:solidFill>
              </a:rPr>
              <a:t>Other</a:t>
            </a:r>
          </a:p>
        </p:txBody>
      </p:sp>
      <p:grpSp>
        <p:nvGrpSpPr>
          <p:cNvPr id="69" name="Group 68"/>
          <p:cNvGrpSpPr/>
          <p:nvPr/>
        </p:nvGrpSpPr>
        <p:grpSpPr>
          <a:xfrm>
            <a:off x="6862249" y="5188085"/>
            <a:ext cx="725607" cy="454612"/>
            <a:chOff x="6999902" y="5291735"/>
            <a:chExt cx="740205" cy="463758"/>
          </a:xfrm>
        </p:grpSpPr>
        <p:cxnSp>
          <p:nvCxnSpPr>
            <p:cNvPr id="138" name="Straight Arrow Connector 137"/>
            <p:cNvCxnSpPr>
              <a:cxnSpLocks/>
            </p:cNvCxnSpPr>
            <p:nvPr/>
          </p:nvCxnSpPr>
          <p:spPr>
            <a:xfrm>
              <a:off x="6999902" y="5741959"/>
              <a:ext cx="740205"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7080212" y="5291735"/>
              <a:ext cx="654428" cy="463758"/>
            </a:xfrm>
            <a:prstGeom prst="rect">
              <a:avLst/>
            </a:prstGeom>
          </p:spPr>
          <p:txBody>
            <a:bodyPr wrap="none">
              <a:spAutoFit/>
            </a:bodyPr>
            <a:lstStyle/>
            <a:p>
              <a:pPr algn="ctr">
                <a:defRPr/>
              </a:pPr>
              <a:r>
                <a:rPr lang="en-US" sz="1177" dirty="0">
                  <a:solidFill>
                    <a:srgbClr val="505050"/>
                  </a:solidFill>
                </a:rPr>
                <a:t>Http </a:t>
              </a:r>
            </a:p>
            <a:p>
              <a:pPr algn="ctr">
                <a:defRPr/>
              </a:pPr>
              <a:r>
                <a:rPr lang="en-US" sz="1177" dirty="0">
                  <a:solidFill>
                    <a:srgbClr val="505050"/>
                  </a:solidFill>
                </a:rPr>
                <a:t>Polling</a:t>
              </a:r>
            </a:p>
          </p:txBody>
        </p:sp>
      </p:grpSp>
      <p:grpSp>
        <p:nvGrpSpPr>
          <p:cNvPr id="64" name="Group 63"/>
          <p:cNvGrpSpPr/>
          <p:nvPr/>
        </p:nvGrpSpPr>
        <p:grpSpPr>
          <a:xfrm>
            <a:off x="8344270" y="5168370"/>
            <a:ext cx="725607" cy="461056"/>
            <a:chOff x="8511739" y="5271627"/>
            <a:chExt cx="740205" cy="470332"/>
          </a:xfrm>
        </p:grpSpPr>
        <p:cxnSp>
          <p:nvCxnSpPr>
            <p:cNvPr id="140" name="Straight Arrow Connector 139"/>
            <p:cNvCxnSpPr>
              <a:cxnSpLocks/>
            </p:cNvCxnSpPr>
            <p:nvPr/>
          </p:nvCxnSpPr>
          <p:spPr>
            <a:xfrm>
              <a:off x="8511739" y="5741959"/>
              <a:ext cx="740205"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8558402" y="5271627"/>
              <a:ext cx="654428" cy="463758"/>
            </a:xfrm>
            <a:prstGeom prst="rect">
              <a:avLst/>
            </a:prstGeom>
          </p:spPr>
          <p:txBody>
            <a:bodyPr wrap="none">
              <a:spAutoFit/>
            </a:bodyPr>
            <a:lstStyle/>
            <a:p>
              <a:pPr algn="ctr">
                <a:defRPr/>
              </a:pPr>
              <a:r>
                <a:rPr lang="en-US" sz="1177" dirty="0">
                  <a:solidFill>
                    <a:srgbClr val="505050"/>
                  </a:solidFill>
                </a:rPr>
                <a:t>Http </a:t>
              </a:r>
            </a:p>
            <a:p>
              <a:pPr algn="ctr">
                <a:defRPr/>
              </a:pPr>
              <a:r>
                <a:rPr lang="en-US" sz="1177" dirty="0">
                  <a:solidFill>
                    <a:srgbClr val="505050"/>
                  </a:solidFill>
                </a:rPr>
                <a:t>Polling</a:t>
              </a:r>
            </a:p>
          </p:txBody>
        </p:sp>
      </p:grpSp>
      <p:grpSp>
        <p:nvGrpSpPr>
          <p:cNvPr id="65" name="Group 64"/>
          <p:cNvGrpSpPr/>
          <p:nvPr/>
        </p:nvGrpSpPr>
        <p:grpSpPr>
          <a:xfrm>
            <a:off x="9826292" y="5168367"/>
            <a:ext cx="729977" cy="635751"/>
            <a:chOff x="10023576" y="5271627"/>
            <a:chExt cx="744663" cy="648542"/>
          </a:xfrm>
        </p:grpSpPr>
        <p:cxnSp>
          <p:nvCxnSpPr>
            <p:cNvPr id="141" name="Straight Arrow Connector 140"/>
            <p:cNvCxnSpPr>
              <a:cxnSpLocks/>
              <a:endCxn id="98" idx="3"/>
            </p:cNvCxnSpPr>
            <p:nvPr/>
          </p:nvCxnSpPr>
          <p:spPr>
            <a:xfrm flipV="1">
              <a:off x="10023576" y="5740038"/>
              <a:ext cx="744663" cy="1922"/>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10064769" y="5271627"/>
              <a:ext cx="643830" cy="648542"/>
            </a:xfrm>
            <a:prstGeom prst="rect">
              <a:avLst/>
            </a:prstGeom>
          </p:spPr>
          <p:txBody>
            <a:bodyPr wrap="square">
              <a:spAutoFit/>
            </a:bodyPr>
            <a:lstStyle/>
            <a:p>
              <a:pPr algn="ctr">
                <a:defRPr/>
              </a:pPr>
              <a:r>
                <a:rPr lang="en-US" sz="1177" dirty="0">
                  <a:solidFill>
                    <a:srgbClr val="505050"/>
                  </a:solidFill>
                </a:rPr>
                <a:t>Http </a:t>
              </a:r>
            </a:p>
            <a:p>
              <a:pPr algn="ctr">
                <a:defRPr/>
              </a:pPr>
              <a:r>
                <a:rPr lang="en-US" sz="1177" dirty="0">
                  <a:solidFill>
                    <a:srgbClr val="505050"/>
                  </a:solidFill>
                </a:rPr>
                <a:t>Polling</a:t>
              </a:r>
            </a:p>
          </p:txBody>
        </p:sp>
      </p:grpSp>
      <p:grpSp>
        <p:nvGrpSpPr>
          <p:cNvPr id="73" name="Group 72"/>
          <p:cNvGrpSpPr/>
          <p:nvPr/>
        </p:nvGrpSpPr>
        <p:grpSpPr>
          <a:xfrm>
            <a:off x="4479142" y="5187014"/>
            <a:ext cx="1626695" cy="454612"/>
            <a:chOff x="4568849" y="5290648"/>
            <a:chExt cx="1659421" cy="463758"/>
          </a:xfrm>
        </p:grpSpPr>
        <p:cxnSp>
          <p:nvCxnSpPr>
            <p:cNvPr id="137" name="Straight Arrow Connector 136"/>
            <p:cNvCxnSpPr/>
            <p:nvPr/>
          </p:nvCxnSpPr>
          <p:spPr>
            <a:xfrm flipV="1">
              <a:off x="4568849" y="574195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077195" y="5290648"/>
              <a:ext cx="865376" cy="463758"/>
            </a:xfrm>
            <a:prstGeom prst="rect">
              <a:avLst/>
            </a:prstGeom>
          </p:spPr>
          <p:txBody>
            <a:bodyPr wrap="none">
              <a:spAutoFit/>
            </a:bodyPr>
            <a:lstStyle/>
            <a:p>
              <a:pPr algn="ctr">
                <a:defRPr/>
              </a:pPr>
              <a:r>
                <a:rPr lang="en-US" sz="1177" dirty="0">
                  <a:solidFill>
                    <a:srgbClr val="505050"/>
                  </a:solidFill>
                </a:rPr>
                <a:t>Http sync.</a:t>
              </a:r>
            </a:p>
            <a:p>
              <a:pPr algn="ctr">
                <a:defRPr/>
              </a:pPr>
              <a:r>
                <a:rPr lang="en-US" sz="1177" dirty="0">
                  <a:solidFill>
                    <a:srgbClr val="505050"/>
                  </a:solidFill>
                </a:rPr>
                <a:t>request</a:t>
              </a:r>
            </a:p>
          </p:txBody>
        </p:sp>
      </p:grpSp>
      <p:cxnSp>
        <p:nvCxnSpPr>
          <p:cNvPr id="151" name="Connector: Curved 150"/>
          <p:cNvCxnSpPr>
            <a:cxnSpLocks/>
            <a:stCxn id="93" idx="1"/>
            <a:endCxn id="97" idx="2"/>
          </p:cNvCxnSpPr>
          <p:nvPr/>
        </p:nvCxnSpPr>
        <p:spPr>
          <a:xfrm rot="5400000">
            <a:off x="7970433" y="4283348"/>
            <a:ext cx="12450" cy="3382099"/>
          </a:xfrm>
          <a:prstGeom prst="curvedConnector3">
            <a:avLst>
              <a:gd name="adj1" fmla="val 5368693"/>
            </a:avLst>
          </a:prstGeom>
          <a:ln w="254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703666" y="5968174"/>
            <a:ext cx="2545985" cy="891170"/>
            <a:chOff x="6838128" y="6087519"/>
            <a:chExt cx="2597206" cy="909099"/>
          </a:xfrm>
        </p:grpSpPr>
        <p:cxnSp>
          <p:nvCxnSpPr>
            <p:cNvPr id="148" name="Connector: Curved 147"/>
            <p:cNvCxnSpPr>
              <a:cxnSpLocks/>
              <a:stCxn id="93" idx="2"/>
              <a:endCxn id="97" idx="1"/>
            </p:cNvCxnSpPr>
            <p:nvPr/>
          </p:nvCxnSpPr>
          <p:spPr>
            <a:xfrm rot="5400000">
              <a:off x="8130381" y="4795266"/>
              <a:ext cx="12700" cy="2597206"/>
            </a:xfrm>
            <a:prstGeom prst="curvedConnector3">
              <a:avLst>
                <a:gd name="adj1" fmla="val 3740874"/>
              </a:avLst>
            </a:prstGeom>
            <a:ln w="25400">
              <a:solidFill>
                <a:srgbClr val="00B05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7848895" y="6532860"/>
              <a:ext cx="654428" cy="463758"/>
            </a:xfrm>
            <a:prstGeom prst="rect">
              <a:avLst/>
            </a:prstGeom>
          </p:spPr>
          <p:txBody>
            <a:bodyPr wrap="none">
              <a:spAutoFit/>
            </a:bodyPr>
            <a:lstStyle/>
            <a:p>
              <a:pPr algn="ctr">
                <a:defRPr/>
              </a:pPr>
              <a:r>
                <a:rPr lang="en-US" sz="1177" dirty="0">
                  <a:solidFill>
                    <a:srgbClr val="505050"/>
                  </a:solidFill>
                </a:rPr>
                <a:t>Http </a:t>
              </a:r>
            </a:p>
            <a:p>
              <a:pPr algn="ctr">
                <a:defRPr/>
              </a:pPr>
              <a:r>
                <a:rPr lang="en-US" sz="1177" dirty="0">
                  <a:solidFill>
                    <a:srgbClr val="505050"/>
                  </a:solidFill>
                </a:rPr>
                <a:t>Polling</a:t>
              </a:r>
            </a:p>
          </p:txBody>
        </p:sp>
      </p:grpSp>
      <p:sp>
        <p:nvSpPr>
          <p:cNvPr id="163" name="Multiplication Sign 162"/>
          <p:cNvSpPr/>
          <p:nvPr/>
        </p:nvSpPr>
        <p:spPr bwMode="auto">
          <a:xfrm>
            <a:off x="10552348" y="1852242"/>
            <a:ext cx="735454" cy="676948"/>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grpSp>
        <p:nvGrpSpPr>
          <p:cNvPr id="5" name="Group 4">
            <a:extLst>
              <a:ext uri="{FF2B5EF4-FFF2-40B4-BE49-F238E27FC236}">
                <a16:creationId xmlns:a16="http://schemas.microsoft.com/office/drawing/2014/main" id="{FC856732-D7C4-4BB5-8FE2-AE809A258453}"/>
              </a:ext>
            </a:extLst>
          </p:cNvPr>
          <p:cNvGrpSpPr/>
          <p:nvPr/>
        </p:nvGrpSpPr>
        <p:grpSpPr>
          <a:xfrm>
            <a:off x="-32703" y="1253408"/>
            <a:ext cx="1507913" cy="971941"/>
            <a:chOff x="-33766" y="1277900"/>
            <a:chExt cx="1538248" cy="991495"/>
          </a:xfrm>
        </p:grpSpPr>
        <p:sp>
          <p:nvSpPr>
            <p:cNvPr id="2" name="Arrow: Right 1">
              <a:extLst>
                <a:ext uri="{FF2B5EF4-FFF2-40B4-BE49-F238E27FC236}">
                  <a16:creationId xmlns:a16="http://schemas.microsoft.com/office/drawing/2014/main" id="{FE14E290-655F-4504-A1EA-F0F4A4CF8A18}"/>
                </a:ext>
              </a:extLst>
            </p:cNvPr>
            <p:cNvSpPr/>
            <p:nvPr/>
          </p:nvSpPr>
          <p:spPr bwMode="auto">
            <a:xfrm>
              <a:off x="46037" y="1668462"/>
              <a:ext cx="690506" cy="600933"/>
            </a:xfrm>
            <a:prstGeom prst="right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3" name="Rectangle 2">
              <a:extLst>
                <a:ext uri="{FF2B5EF4-FFF2-40B4-BE49-F238E27FC236}">
                  <a16:creationId xmlns:a16="http://schemas.microsoft.com/office/drawing/2014/main" id="{3CE05D65-EC91-4F5B-87F3-86FD3A57180A}"/>
                </a:ext>
              </a:extLst>
            </p:cNvPr>
            <p:cNvSpPr/>
            <p:nvPr/>
          </p:nvSpPr>
          <p:spPr>
            <a:xfrm>
              <a:off x="-33766" y="1277900"/>
              <a:ext cx="1538248" cy="371268"/>
            </a:xfrm>
            <a:prstGeom prst="rect">
              <a:avLst/>
            </a:prstGeom>
          </p:spPr>
          <p:txBody>
            <a:bodyPr wrap="none">
              <a:spAutoFit/>
            </a:bodyPr>
            <a:lstStyle/>
            <a:p>
              <a:pPr>
                <a:defRPr/>
              </a:pPr>
              <a:r>
                <a:rPr lang="en-US" b="1" dirty="0">
                  <a:solidFill>
                    <a:srgbClr val="FF0000"/>
                  </a:solidFill>
                </a:rPr>
                <a:t>Anti-pattern</a:t>
              </a:r>
            </a:p>
          </p:txBody>
        </p:sp>
      </p:grpSp>
    </p:spTree>
    <p:extLst>
      <p:ext uri="{BB962C8B-B14F-4D97-AF65-F5344CB8AC3E}">
        <p14:creationId xmlns:p14="http://schemas.microsoft.com/office/powerpoint/2010/main" val="4108875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1000"/>
                                  </p:stCondLst>
                                  <p:childTnLst>
                                    <p:set>
                                      <p:cBhvr>
                                        <p:cTn id="13" dur="1" fill="hold">
                                          <p:stCondLst>
                                            <p:cond delay="0"/>
                                          </p:stCondLst>
                                        </p:cTn>
                                        <p:tgtEl>
                                          <p:spTgt spid="123"/>
                                        </p:tgtEl>
                                        <p:attrNameLst>
                                          <p:attrName>style.visibility</p:attrName>
                                        </p:attrNameLst>
                                      </p:cBhvr>
                                      <p:to>
                                        <p:strVal val="visible"/>
                                      </p:to>
                                    </p:set>
                                    <p:animEffect transition="in" filter="wipe(left)">
                                      <p:cBhvr>
                                        <p:cTn id="14" dur="500"/>
                                        <p:tgtEl>
                                          <p:spTgt spid="123"/>
                                        </p:tgtEl>
                                      </p:cBhvr>
                                    </p:animEffect>
                                  </p:childTnLst>
                                </p:cTn>
                              </p:par>
                            </p:childTnLst>
                          </p:cTn>
                        </p:par>
                        <p:par>
                          <p:cTn id="15" fill="hold">
                            <p:stCondLst>
                              <p:cond delay="1500"/>
                            </p:stCondLst>
                            <p:childTnLst>
                              <p:par>
                                <p:cTn id="16" presetID="22" presetClass="entr" presetSubtype="2" fill="hold" nodeType="afterEffect">
                                  <p:stCondLst>
                                    <p:cond delay="500"/>
                                  </p:stCondLst>
                                  <p:childTnLst>
                                    <p:set>
                                      <p:cBhvr>
                                        <p:cTn id="17" dur="1" fill="hold">
                                          <p:stCondLst>
                                            <p:cond delay="0"/>
                                          </p:stCondLst>
                                        </p:cTn>
                                        <p:tgtEl>
                                          <p:spTgt spid="124"/>
                                        </p:tgtEl>
                                        <p:attrNameLst>
                                          <p:attrName>style.visibility</p:attrName>
                                        </p:attrNameLst>
                                      </p:cBhvr>
                                      <p:to>
                                        <p:strVal val="visible"/>
                                      </p:to>
                                    </p:set>
                                    <p:animEffect transition="in" filter="wipe(right)">
                                      <p:cBhvr>
                                        <p:cTn id="18" dur="1000"/>
                                        <p:tgtEl>
                                          <p:spTgt spid="124"/>
                                        </p:tgtEl>
                                      </p:cBhvr>
                                    </p:animEffect>
                                  </p:childTnLst>
                                </p:cTn>
                              </p:par>
                            </p:childTnLst>
                          </p:cTn>
                        </p:par>
                        <p:par>
                          <p:cTn id="19" fill="hold">
                            <p:stCondLst>
                              <p:cond delay="3000"/>
                            </p:stCondLst>
                            <p:childTnLst>
                              <p:par>
                                <p:cTn id="20" presetID="10" presetClass="entr" presetSubtype="0" fill="hold" nodeType="afterEffect">
                                  <p:stCondLst>
                                    <p:cond delay="5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par>
                          <p:cTn id="23" fill="hold">
                            <p:stCondLst>
                              <p:cond delay="4000"/>
                            </p:stCondLst>
                            <p:childTnLst>
                              <p:par>
                                <p:cTn id="24" presetID="53" presetClass="entr" presetSubtype="16" fill="hold" grpId="0" nodeType="afterEffect">
                                  <p:stCondLst>
                                    <p:cond delay="2000"/>
                                  </p:stCondLst>
                                  <p:childTnLst>
                                    <p:set>
                                      <p:cBhvr>
                                        <p:cTn id="25" dur="1" fill="hold">
                                          <p:stCondLst>
                                            <p:cond delay="0"/>
                                          </p:stCondLst>
                                        </p:cTn>
                                        <p:tgtEl>
                                          <p:spTgt spid="163"/>
                                        </p:tgtEl>
                                        <p:attrNameLst>
                                          <p:attrName>style.visibility</p:attrName>
                                        </p:attrNameLst>
                                      </p:cBhvr>
                                      <p:to>
                                        <p:strVal val="visible"/>
                                      </p:to>
                                    </p:set>
                                    <p:anim calcmode="lin" valueType="num">
                                      <p:cBhvr>
                                        <p:cTn id="26" dur="500" fill="hold"/>
                                        <p:tgtEl>
                                          <p:spTgt spid="163"/>
                                        </p:tgtEl>
                                        <p:attrNameLst>
                                          <p:attrName>ppt_w</p:attrName>
                                        </p:attrNameLst>
                                      </p:cBhvr>
                                      <p:tavLst>
                                        <p:tav tm="0">
                                          <p:val>
                                            <p:fltVal val="0"/>
                                          </p:val>
                                        </p:tav>
                                        <p:tav tm="100000">
                                          <p:val>
                                            <p:strVal val="#ppt_w"/>
                                          </p:val>
                                        </p:tav>
                                      </p:tavLst>
                                    </p:anim>
                                    <p:anim calcmode="lin" valueType="num">
                                      <p:cBhvr>
                                        <p:cTn id="27" dur="500" fill="hold"/>
                                        <p:tgtEl>
                                          <p:spTgt spid="163"/>
                                        </p:tgtEl>
                                        <p:attrNameLst>
                                          <p:attrName>ppt_h</p:attrName>
                                        </p:attrNameLst>
                                      </p:cBhvr>
                                      <p:tavLst>
                                        <p:tav tm="0">
                                          <p:val>
                                            <p:fltVal val="0"/>
                                          </p:val>
                                        </p:tav>
                                        <p:tav tm="100000">
                                          <p:val>
                                            <p:strVal val="#ppt_h"/>
                                          </p:val>
                                        </p:tav>
                                      </p:tavLst>
                                    </p:anim>
                                    <p:animEffect transition="in" filter="fade">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1000"/>
                                        <p:tgtEl>
                                          <p:spTgt spid="86"/>
                                        </p:tgtEl>
                                      </p:cBhvr>
                                    </p:animEffect>
                                    <p:anim calcmode="lin" valueType="num">
                                      <p:cBhvr>
                                        <p:cTn id="34" dur="1000" fill="hold"/>
                                        <p:tgtEl>
                                          <p:spTgt spid="86"/>
                                        </p:tgtEl>
                                        <p:attrNameLst>
                                          <p:attrName>ppt_x</p:attrName>
                                        </p:attrNameLst>
                                      </p:cBhvr>
                                      <p:tavLst>
                                        <p:tav tm="0">
                                          <p:val>
                                            <p:strVal val="#ppt_x"/>
                                          </p:val>
                                        </p:tav>
                                        <p:tav tm="100000">
                                          <p:val>
                                            <p:strVal val="#ppt_x"/>
                                          </p:val>
                                        </p:tav>
                                      </p:tavLst>
                                    </p:anim>
                                    <p:anim calcmode="lin" valueType="num">
                                      <p:cBhvr>
                                        <p:cTn id="3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500"/>
                                        <p:tgtEl>
                                          <p:spTgt spid="23"/>
                                        </p:tgtEl>
                                      </p:cBhvr>
                                    </p:animEffect>
                                  </p:childTnLst>
                                </p:cTn>
                              </p:par>
                            </p:childTnLst>
                          </p:cTn>
                        </p:par>
                        <p:par>
                          <p:cTn id="41" fill="hold">
                            <p:stCondLst>
                              <p:cond delay="500"/>
                            </p:stCondLst>
                            <p:childTnLst>
                              <p:par>
                                <p:cTn id="42" presetID="10" presetClass="exit" presetSubtype="0" fill="hold" nodeType="afterEffect">
                                  <p:stCondLst>
                                    <p:cond delay="50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childTnLst>
                          </p:cTn>
                        </p:par>
                        <p:par>
                          <p:cTn id="50" fill="hold">
                            <p:stCondLst>
                              <p:cond delay="500"/>
                            </p:stCondLst>
                            <p:childTnLst>
                              <p:par>
                                <p:cTn id="51" presetID="10" presetClass="exit" presetSubtype="0" fill="hold" nodeType="afterEffect">
                                  <p:stCondLst>
                                    <p:cond delay="500"/>
                                  </p:stCondLst>
                                  <p:childTnLst>
                                    <p:animEffect transition="out" filter="fade">
                                      <p:cBhvr>
                                        <p:cTn id="52" dur="500"/>
                                        <p:tgtEl>
                                          <p:spTgt spid="24"/>
                                        </p:tgtEl>
                                      </p:cBhvr>
                                    </p:animEffect>
                                    <p:set>
                                      <p:cBhvr>
                                        <p:cTn id="53" dur="1" fill="hold">
                                          <p:stCondLst>
                                            <p:cond delay="499"/>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par>
                          <p:cTn id="59" fill="hold">
                            <p:stCondLst>
                              <p:cond delay="500"/>
                            </p:stCondLst>
                            <p:childTnLst>
                              <p:par>
                                <p:cTn id="60" presetID="10" presetClass="exit" presetSubtype="0" fill="hold" nodeType="afterEffect">
                                  <p:stCondLst>
                                    <p:cond delay="500"/>
                                  </p:stCondLst>
                                  <p:childTnLst>
                                    <p:animEffect transition="out" filter="fade">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par>
                          <p:cTn id="68" fill="hold">
                            <p:stCondLst>
                              <p:cond delay="500"/>
                            </p:stCondLst>
                            <p:childTnLst>
                              <p:par>
                                <p:cTn id="69" presetID="22" presetClass="entr" presetSubtype="2"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right)">
                                      <p:cBhvr>
                                        <p:cTn id="71" dur="500"/>
                                        <p:tgtEl>
                                          <p:spTgt spid="2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1000"/>
                                        <p:tgtEl>
                                          <p:spTgt spid="87"/>
                                        </p:tgtEl>
                                      </p:cBhvr>
                                    </p:animEffect>
                                    <p:anim calcmode="lin" valueType="num">
                                      <p:cBhvr>
                                        <p:cTn id="85" dur="1000" fill="hold"/>
                                        <p:tgtEl>
                                          <p:spTgt spid="87"/>
                                        </p:tgtEl>
                                        <p:attrNameLst>
                                          <p:attrName>ppt_x</p:attrName>
                                        </p:attrNameLst>
                                      </p:cBhvr>
                                      <p:tavLst>
                                        <p:tav tm="0">
                                          <p:val>
                                            <p:strVal val="#ppt_x"/>
                                          </p:val>
                                        </p:tav>
                                        <p:tav tm="100000">
                                          <p:val>
                                            <p:strVal val="#ppt_x"/>
                                          </p:val>
                                        </p:tav>
                                      </p:tavLst>
                                    </p:anim>
                                    <p:anim calcmode="lin" valueType="num">
                                      <p:cBhvr>
                                        <p:cTn id="8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left)">
                                      <p:cBhvr>
                                        <p:cTn id="91" dur="500"/>
                                        <p:tgtEl>
                                          <p:spTgt spid="65"/>
                                        </p:tgtEl>
                                      </p:cBhvr>
                                    </p:animEffect>
                                  </p:childTnLst>
                                </p:cTn>
                              </p:par>
                            </p:childTnLst>
                          </p:cTn>
                        </p:par>
                        <p:par>
                          <p:cTn id="92" fill="hold">
                            <p:stCondLst>
                              <p:cond delay="500"/>
                            </p:stCondLst>
                            <p:childTnLst>
                              <p:par>
                                <p:cTn id="93" presetID="22" presetClass="entr" presetSubtype="2" fill="hold" nodeType="after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wipe(right)">
                                      <p:cBhvr>
                                        <p:cTn id="95" dur="500"/>
                                        <p:tgtEl>
                                          <p:spTgt spid="117"/>
                                        </p:tgtEl>
                                      </p:cBhvr>
                                    </p:animEffect>
                                  </p:childTnLst>
                                </p:cTn>
                              </p:par>
                            </p:childTnLst>
                          </p:cTn>
                        </p:par>
                        <p:par>
                          <p:cTn id="96" fill="hold">
                            <p:stCondLst>
                              <p:cond delay="1000"/>
                            </p:stCondLst>
                            <p:childTnLst>
                              <p:par>
                                <p:cTn id="97" presetID="10" presetClass="exit" presetSubtype="0" fill="hold" nodeType="afterEffect">
                                  <p:stCondLst>
                                    <p:cond delay="0"/>
                                  </p:stCondLst>
                                  <p:childTnLst>
                                    <p:animEffect transition="out" filter="fad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17"/>
                                        </p:tgtEl>
                                      </p:cBhvr>
                                    </p:animEffect>
                                    <p:set>
                                      <p:cBhvr>
                                        <p:cTn id="102" dur="1" fill="hold">
                                          <p:stCondLst>
                                            <p:cond delay="499"/>
                                          </p:stCondLst>
                                        </p:cTn>
                                        <p:tgtEl>
                                          <p:spTgt spid="11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left)">
                                      <p:cBhvr>
                                        <p:cTn id="107" dur="500"/>
                                        <p:tgtEl>
                                          <p:spTgt spid="64"/>
                                        </p:tgtEl>
                                      </p:cBhvr>
                                    </p:animEffect>
                                  </p:childTnLst>
                                </p:cTn>
                              </p:par>
                            </p:childTnLst>
                          </p:cTn>
                        </p:par>
                        <p:par>
                          <p:cTn id="108" fill="hold">
                            <p:stCondLst>
                              <p:cond delay="500"/>
                            </p:stCondLst>
                            <p:childTnLst>
                              <p:par>
                                <p:cTn id="109" presetID="22" presetClass="entr" presetSubtype="2" fill="hold" nodeType="afterEffect">
                                  <p:stCondLst>
                                    <p:cond delay="0"/>
                                  </p:stCondLst>
                                  <p:childTnLst>
                                    <p:set>
                                      <p:cBhvr>
                                        <p:cTn id="110" dur="1" fill="hold">
                                          <p:stCondLst>
                                            <p:cond delay="0"/>
                                          </p:stCondLst>
                                        </p:cTn>
                                        <p:tgtEl>
                                          <p:spTgt spid="116"/>
                                        </p:tgtEl>
                                        <p:attrNameLst>
                                          <p:attrName>style.visibility</p:attrName>
                                        </p:attrNameLst>
                                      </p:cBhvr>
                                      <p:to>
                                        <p:strVal val="visible"/>
                                      </p:to>
                                    </p:set>
                                    <p:animEffect transition="in" filter="wipe(right)">
                                      <p:cBhvr>
                                        <p:cTn id="111" dur="500"/>
                                        <p:tgtEl>
                                          <p:spTgt spid="116"/>
                                        </p:tgtEl>
                                      </p:cBhvr>
                                    </p:animEffect>
                                  </p:childTnLst>
                                </p:cTn>
                              </p:par>
                            </p:childTnLst>
                          </p:cTn>
                        </p:par>
                        <p:par>
                          <p:cTn id="112" fill="hold">
                            <p:stCondLst>
                              <p:cond delay="1000"/>
                            </p:stCondLst>
                            <p:childTnLst>
                              <p:par>
                                <p:cTn id="113" presetID="10" presetClass="exit" presetSubtype="0" fill="hold" nodeType="afterEffect">
                                  <p:stCondLst>
                                    <p:cond delay="0"/>
                                  </p:stCondLst>
                                  <p:childTnLst>
                                    <p:animEffect transition="out" filter="fade">
                                      <p:cBhvr>
                                        <p:cTn id="114" dur="500"/>
                                        <p:tgtEl>
                                          <p:spTgt spid="64"/>
                                        </p:tgtEl>
                                      </p:cBhvr>
                                    </p:animEffect>
                                    <p:set>
                                      <p:cBhvr>
                                        <p:cTn id="115" dur="1" fill="hold">
                                          <p:stCondLst>
                                            <p:cond delay="499"/>
                                          </p:stCondLst>
                                        </p:cTn>
                                        <p:tgtEl>
                                          <p:spTgt spid="6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16"/>
                                        </p:tgtEl>
                                      </p:cBhvr>
                                    </p:animEffect>
                                    <p:set>
                                      <p:cBhvr>
                                        <p:cTn id="118" dur="1" fill="hold">
                                          <p:stCondLst>
                                            <p:cond delay="499"/>
                                          </p:stCondLst>
                                        </p:cTn>
                                        <p:tgtEl>
                                          <p:spTgt spid="116"/>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wipe(left)">
                                      <p:cBhvr>
                                        <p:cTn id="123" dur="500"/>
                                        <p:tgtEl>
                                          <p:spTgt spid="72"/>
                                        </p:tgtEl>
                                      </p:cBhvr>
                                    </p:animEffect>
                                  </p:childTnLst>
                                </p:cTn>
                              </p:par>
                            </p:childTnLst>
                          </p:cTn>
                        </p:par>
                        <p:par>
                          <p:cTn id="124" fill="hold">
                            <p:stCondLst>
                              <p:cond delay="500"/>
                            </p:stCondLst>
                            <p:childTnLst>
                              <p:par>
                                <p:cTn id="125" presetID="22" presetClass="entr" presetSubtype="2" fill="hold" nodeType="afterEffect">
                                  <p:stCondLst>
                                    <p:cond delay="0"/>
                                  </p:stCondLst>
                                  <p:childTnLst>
                                    <p:set>
                                      <p:cBhvr>
                                        <p:cTn id="126" dur="1" fill="hold">
                                          <p:stCondLst>
                                            <p:cond delay="0"/>
                                          </p:stCondLst>
                                        </p:cTn>
                                        <p:tgtEl>
                                          <p:spTgt spid="151"/>
                                        </p:tgtEl>
                                        <p:attrNameLst>
                                          <p:attrName>style.visibility</p:attrName>
                                        </p:attrNameLst>
                                      </p:cBhvr>
                                      <p:to>
                                        <p:strVal val="visible"/>
                                      </p:to>
                                    </p:set>
                                    <p:animEffect transition="in" filter="wipe(right)">
                                      <p:cBhvr>
                                        <p:cTn id="127" dur="500"/>
                                        <p:tgtEl>
                                          <p:spTgt spid="151"/>
                                        </p:tgtEl>
                                      </p:cBhvr>
                                    </p:animEffect>
                                  </p:childTnLst>
                                </p:cTn>
                              </p:par>
                            </p:childTnLst>
                          </p:cTn>
                        </p:par>
                        <p:par>
                          <p:cTn id="128" fill="hold">
                            <p:stCondLst>
                              <p:cond delay="1000"/>
                            </p:stCondLst>
                            <p:childTnLst>
                              <p:par>
                                <p:cTn id="129" presetID="10" presetClass="exit" presetSubtype="0" fill="hold" nodeType="afterEffect">
                                  <p:stCondLst>
                                    <p:cond delay="0"/>
                                  </p:stCondLst>
                                  <p:childTnLst>
                                    <p:animEffect transition="out" filter="fade">
                                      <p:cBhvr>
                                        <p:cTn id="130" dur="500"/>
                                        <p:tgtEl>
                                          <p:spTgt spid="72"/>
                                        </p:tgtEl>
                                      </p:cBhvr>
                                    </p:animEffect>
                                    <p:set>
                                      <p:cBhvr>
                                        <p:cTn id="131" dur="1" fill="hold">
                                          <p:stCondLst>
                                            <p:cond delay="499"/>
                                          </p:stCondLst>
                                        </p:cTn>
                                        <p:tgtEl>
                                          <p:spTgt spid="72"/>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51"/>
                                        </p:tgtEl>
                                      </p:cBhvr>
                                    </p:animEffect>
                                    <p:set>
                                      <p:cBhvr>
                                        <p:cTn id="134" dur="1" fill="hold">
                                          <p:stCondLst>
                                            <p:cond delay="499"/>
                                          </p:stCondLst>
                                        </p:cTn>
                                        <p:tgtEl>
                                          <p:spTgt spid="15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wipe(left)">
                                      <p:cBhvr>
                                        <p:cTn id="139" dur="500"/>
                                        <p:tgtEl>
                                          <p:spTgt spid="73"/>
                                        </p:tgtEl>
                                      </p:cBhvr>
                                    </p:animEffect>
                                  </p:childTnLst>
                                </p:cTn>
                              </p:par>
                            </p:childTnLst>
                          </p:cTn>
                        </p:par>
                        <p:par>
                          <p:cTn id="140" fill="hold">
                            <p:stCondLst>
                              <p:cond delay="500"/>
                            </p:stCondLst>
                            <p:childTnLst>
                              <p:par>
                                <p:cTn id="141" presetID="22" presetClass="entr" presetSubtype="2" fill="hold" nodeType="after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right)">
                                      <p:cBhvr>
                                        <p:cTn id="143" dur="500"/>
                                        <p:tgtEl>
                                          <p:spTgt spid="74"/>
                                        </p:tgtEl>
                                      </p:cBhvr>
                                    </p:animEffect>
                                  </p:childTnLst>
                                </p:cTn>
                              </p:par>
                            </p:childTnLst>
                          </p:cTn>
                        </p:par>
                        <p:par>
                          <p:cTn id="144" fill="hold">
                            <p:stCondLst>
                              <p:cond delay="1500"/>
                            </p:stCondLst>
                            <p:childTnLst>
                              <p:par>
                                <p:cTn id="145" presetID="22" presetClass="entr" presetSubtype="2" fill="hold" nodeType="afterEffect">
                                  <p:stCondLst>
                                    <p:cond delay="500"/>
                                  </p:stCondLst>
                                  <p:childTnLst>
                                    <p:set>
                                      <p:cBhvr>
                                        <p:cTn id="146" dur="1" fill="hold">
                                          <p:stCondLst>
                                            <p:cond delay="0"/>
                                          </p:stCondLst>
                                        </p:cTn>
                                        <p:tgtEl>
                                          <p:spTgt spid="69"/>
                                        </p:tgtEl>
                                        <p:attrNameLst>
                                          <p:attrName>style.visibility</p:attrName>
                                        </p:attrNameLst>
                                      </p:cBhvr>
                                      <p:to>
                                        <p:strVal val="visible"/>
                                      </p:to>
                                    </p:set>
                                    <p:animEffect transition="in" filter="wipe(right)">
                                      <p:cBhvr>
                                        <p:cTn id="147" dur="500"/>
                                        <p:tgtEl>
                                          <p:spTgt spid="69"/>
                                        </p:tgtEl>
                                      </p:cBhvr>
                                    </p:animEffect>
                                  </p:childTnLst>
                                </p:cTn>
                              </p:par>
                            </p:childTnLst>
                          </p:cTn>
                        </p:par>
                        <p:par>
                          <p:cTn id="148" fill="hold">
                            <p:stCondLst>
                              <p:cond delay="2500"/>
                            </p:stCondLst>
                            <p:childTnLst>
                              <p:par>
                                <p:cTn id="149" presetID="22" presetClass="entr" presetSubtype="8" fill="hold" nodeType="afterEffect">
                                  <p:stCondLst>
                                    <p:cond delay="0"/>
                                  </p:stCondLst>
                                  <p:childTnLst>
                                    <p:set>
                                      <p:cBhvr>
                                        <p:cTn id="150" dur="1" fill="hold">
                                          <p:stCondLst>
                                            <p:cond delay="0"/>
                                          </p:stCondLst>
                                        </p:cTn>
                                        <p:tgtEl>
                                          <p:spTgt spid="114"/>
                                        </p:tgtEl>
                                        <p:attrNameLst>
                                          <p:attrName>style.visibility</p:attrName>
                                        </p:attrNameLst>
                                      </p:cBhvr>
                                      <p:to>
                                        <p:strVal val="visible"/>
                                      </p:to>
                                    </p:set>
                                    <p:animEffect transition="in" filter="wipe(left)">
                                      <p:cBhvr>
                                        <p:cTn id="151" dur="500"/>
                                        <p:tgtEl>
                                          <p:spTgt spid="114"/>
                                        </p:tgtEl>
                                      </p:cBhvr>
                                    </p:animEffect>
                                  </p:childTnLst>
                                </p:cTn>
                              </p:par>
                            </p:childTnLst>
                          </p:cTn>
                        </p:par>
                        <p:par>
                          <p:cTn id="152" fill="hold">
                            <p:stCondLst>
                              <p:cond delay="3000"/>
                            </p:stCondLst>
                            <p:childTnLst>
                              <p:par>
                                <p:cTn id="153" presetID="10" presetClass="exit" presetSubtype="0" fill="hold" nodeType="afterEffect">
                                  <p:stCondLst>
                                    <p:cond delay="0"/>
                                  </p:stCondLst>
                                  <p:childTnLst>
                                    <p:animEffect transition="out" filter="fade">
                                      <p:cBhvr>
                                        <p:cTn id="154" dur="500"/>
                                        <p:tgtEl>
                                          <p:spTgt spid="69"/>
                                        </p:tgtEl>
                                      </p:cBhvr>
                                    </p:animEffect>
                                    <p:set>
                                      <p:cBhvr>
                                        <p:cTn id="155" dur="1" fill="hold">
                                          <p:stCondLst>
                                            <p:cond delay="499"/>
                                          </p:stCondLst>
                                        </p:cTn>
                                        <p:tgtEl>
                                          <p:spTgt spid="69"/>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14"/>
                                        </p:tgtEl>
                                      </p:cBhvr>
                                    </p:animEffect>
                                    <p:set>
                                      <p:cBhvr>
                                        <p:cTn id="158" dur="1" fill="hold">
                                          <p:stCondLst>
                                            <p:cond delay="499"/>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6" grpId="0"/>
      <p:bldP spid="87" grpId="0"/>
      <p:bldP spid="16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717802" y="1710965"/>
            <a:ext cx="10980489" cy="425774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9" name="Rectangle 8"/>
          <p:cNvSpPr/>
          <p:nvPr/>
        </p:nvSpPr>
        <p:spPr>
          <a:xfrm>
            <a:off x="874846" y="96784"/>
            <a:ext cx="10905792" cy="635430"/>
          </a:xfrm>
          <a:prstGeom prst="rect">
            <a:avLst/>
          </a:prstGeom>
        </p:spPr>
        <p:txBody>
          <a:bodyPr wrap="square">
            <a:spAutoFit/>
          </a:bodyPr>
          <a:lstStyle/>
          <a:p>
            <a:pPr algn="ctr" defTabSz="913873">
              <a:defRPr/>
            </a:pPr>
            <a:r>
              <a:rPr lang="zh-CN" altLang="en-US" sz="3529" b="1" kern="0" dirty="0">
                <a:solidFill>
                  <a:sysClr val="windowText" lastClr="000000"/>
                </a:solidFill>
              </a:rPr>
              <a:t>与事件总线的异步事件驱动通信</a:t>
            </a:r>
            <a:endParaRPr lang="en-US" sz="3529" kern="0" dirty="0">
              <a:solidFill>
                <a:sysClr val="windowText" lastClr="000000"/>
              </a:solidFill>
              <a:latin typeface="Segoe UI Light"/>
            </a:endParaRPr>
          </a:p>
        </p:txBody>
      </p:sp>
      <p:grpSp>
        <p:nvGrpSpPr>
          <p:cNvPr id="337" name="Group 336"/>
          <p:cNvGrpSpPr/>
          <p:nvPr/>
        </p:nvGrpSpPr>
        <p:grpSpPr>
          <a:xfrm>
            <a:off x="8072859" y="2679050"/>
            <a:ext cx="589307" cy="330355"/>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54" name="Group 353"/>
          <p:cNvGrpSpPr/>
          <p:nvPr/>
        </p:nvGrpSpPr>
        <p:grpSpPr>
          <a:xfrm>
            <a:off x="8072859" y="4738990"/>
            <a:ext cx="589307" cy="330355"/>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sp>
        <p:nvSpPr>
          <p:cNvPr id="373" name="Rounded Rectangle 66"/>
          <p:cNvSpPr/>
          <p:nvPr/>
        </p:nvSpPr>
        <p:spPr bwMode="auto">
          <a:xfrm>
            <a:off x="7912889" y="4293344"/>
            <a:ext cx="3593655"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320" y="2518555"/>
            <a:ext cx="658850" cy="658850"/>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8674089" y="2840575"/>
            <a:ext cx="616231" cy="7405"/>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10289924" y="4694280"/>
            <a:ext cx="970137" cy="333809"/>
          </a:xfrm>
          <a:prstGeom prst="rect">
            <a:avLst/>
          </a:prstGeom>
        </p:spPr>
        <p:txBody>
          <a:bodyPr wrap="none">
            <a:spAutoFit/>
          </a:bodyPr>
          <a:lstStyle/>
          <a:p>
            <a:pPr defTabSz="913873">
              <a:defRPr/>
            </a:pPr>
            <a:r>
              <a:rPr lang="en-US" sz="1569" dirty="0">
                <a:solidFill>
                  <a:srgbClr val="505050"/>
                </a:solidFill>
                <a:latin typeface="Segoe UI Light" pitchFamily="34" charset="0"/>
              </a:rPr>
              <a:t>Database</a:t>
            </a:r>
          </a:p>
        </p:txBody>
      </p:sp>
      <p:sp>
        <p:nvSpPr>
          <p:cNvPr id="386" name="Rectangle 385"/>
          <p:cNvSpPr/>
          <p:nvPr/>
        </p:nvSpPr>
        <p:spPr>
          <a:xfrm>
            <a:off x="8014150" y="4255053"/>
            <a:ext cx="2298321" cy="333809"/>
          </a:xfrm>
          <a:prstGeom prst="rect">
            <a:avLst/>
          </a:prstGeom>
        </p:spPr>
        <p:txBody>
          <a:bodyPr wrap="none">
            <a:spAutoFit/>
          </a:bodyPr>
          <a:lstStyle/>
          <a:p>
            <a:pPr defTabSz="913873">
              <a:defRPr/>
            </a:pPr>
            <a:r>
              <a:rPr lang="en-US" sz="1569" b="1" dirty="0">
                <a:solidFill>
                  <a:srgbClr val="505050"/>
                </a:solidFill>
                <a:cs typeface="Segoe UI" panose="020B0502040204020203" pitchFamily="34" charset="0"/>
              </a:rPr>
              <a:t>Ordering Microservice</a:t>
            </a:r>
          </a:p>
        </p:txBody>
      </p:sp>
      <p:sp>
        <p:nvSpPr>
          <p:cNvPr id="389" name="Rounded Rectangle 66"/>
          <p:cNvSpPr/>
          <p:nvPr/>
        </p:nvSpPr>
        <p:spPr bwMode="auto">
          <a:xfrm>
            <a:off x="7912889" y="2244804"/>
            <a:ext cx="3593655"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90" name="Rectangle 389"/>
          <p:cNvSpPr/>
          <p:nvPr/>
        </p:nvSpPr>
        <p:spPr>
          <a:xfrm>
            <a:off x="8014150" y="2206513"/>
            <a:ext cx="2069477" cy="333809"/>
          </a:xfrm>
          <a:prstGeom prst="rect">
            <a:avLst/>
          </a:prstGeom>
        </p:spPr>
        <p:txBody>
          <a:bodyPr wrap="none">
            <a:spAutoFit/>
          </a:bodyPr>
          <a:lstStyle/>
          <a:p>
            <a:pPr defTabSz="913873">
              <a:defRPr/>
            </a:pPr>
            <a:r>
              <a:rPr lang="en-US" sz="1569" b="1" dirty="0">
                <a:solidFill>
                  <a:srgbClr val="505050"/>
                </a:solidFill>
                <a:cs typeface="Segoe UI" panose="020B0502040204020203" pitchFamily="34" charset="0"/>
              </a:rPr>
              <a:t>Basket Microservice</a:t>
            </a:r>
          </a:p>
        </p:txBody>
      </p:sp>
      <p:sp>
        <p:nvSpPr>
          <p:cNvPr id="393" name="Rectangle 392"/>
          <p:cNvSpPr/>
          <p:nvPr/>
        </p:nvSpPr>
        <p:spPr>
          <a:xfrm>
            <a:off x="9918473" y="2550985"/>
            <a:ext cx="1257075" cy="575286"/>
          </a:xfrm>
          <a:prstGeom prst="rect">
            <a:avLst/>
          </a:prstGeom>
        </p:spPr>
        <p:txBody>
          <a:bodyPr wrap="none">
            <a:spAutoFit/>
          </a:bodyPr>
          <a:lstStyle/>
          <a:p>
            <a:pPr defTabSz="913873">
              <a:defRPr/>
            </a:pPr>
            <a:r>
              <a:rPr lang="en-US" sz="1569" dirty="0">
                <a:solidFill>
                  <a:srgbClr val="505050"/>
                </a:solidFill>
                <a:latin typeface="Segoe UI Light" pitchFamily="34" charset="0"/>
              </a:rPr>
              <a:t>Database as </a:t>
            </a:r>
          </a:p>
          <a:p>
            <a:pPr defTabSz="913873">
              <a:defRPr/>
            </a:pPr>
            <a:r>
              <a:rPr lang="en-US" sz="1569" dirty="0">
                <a:solidFill>
                  <a:srgbClr val="505050"/>
                </a:solidFill>
                <a:latin typeface="Segoe UI Light" pitchFamily="34" charset="0"/>
              </a:rPr>
              <a:t>Cache</a:t>
            </a:r>
          </a:p>
        </p:txBody>
      </p:sp>
      <p:sp>
        <p:nvSpPr>
          <p:cNvPr id="398" name="Rectangle 397"/>
          <p:cNvSpPr/>
          <p:nvPr/>
        </p:nvSpPr>
        <p:spPr>
          <a:xfrm>
            <a:off x="8043666" y="5015480"/>
            <a:ext cx="630301" cy="273473"/>
          </a:xfrm>
          <a:prstGeom prst="rect">
            <a:avLst/>
          </a:prstGeom>
        </p:spPr>
        <p:txBody>
          <a:bodyPr wrap="none">
            <a:spAutoFit/>
          </a:bodyPr>
          <a:lstStyle/>
          <a:p>
            <a:pPr defTabSz="913873">
              <a:defRPr/>
            </a:pPr>
            <a:r>
              <a:rPr lang="en-US" sz="1177" dirty="0">
                <a:solidFill>
                  <a:srgbClr val="505050"/>
                </a:solidFill>
                <a:latin typeface="Segoe UI Light" pitchFamily="34" charset="0"/>
              </a:rPr>
              <a:t>Service</a:t>
            </a:r>
          </a:p>
        </p:txBody>
      </p:sp>
      <p:sp>
        <p:nvSpPr>
          <p:cNvPr id="400" name="Rectangle 399"/>
          <p:cNvSpPr/>
          <p:nvPr/>
        </p:nvSpPr>
        <p:spPr>
          <a:xfrm>
            <a:off x="8056379" y="2960448"/>
            <a:ext cx="630301" cy="273473"/>
          </a:xfrm>
          <a:prstGeom prst="rect">
            <a:avLst/>
          </a:prstGeom>
        </p:spPr>
        <p:txBody>
          <a:bodyPr wrap="none">
            <a:spAutoFit/>
          </a:bodyPr>
          <a:lstStyle/>
          <a:p>
            <a:pPr defTabSz="913873">
              <a:defRPr/>
            </a:pPr>
            <a:r>
              <a:rPr lang="en-US" sz="1177" dirty="0">
                <a:solidFill>
                  <a:srgbClr val="505050"/>
                </a:solidFill>
                <a:latin typeface="Segoe UI Light" pitchFamily="34" charset="0"/>
              </a:rPr>
              <a:t>Service</a:t>
            </a:r>
          </a:p>
        </p:txBody>
      </p:sp>
      <p:cxnSp>
        <p:nvCxnSpPr>
          <p:cNvPr id="75" name="Straight Arrow Connector 74"/>
          <p:cNvCxnSpPr>
            <a:cxnSpLocks/>
            <a:stCxn id="91" idx="2"/>
            <a:endCxn id="118" idx="0"/>
          </p:cNvCxnSpPr>
          <p:nvPr/>
        </p:nvCxnSpPr>
        <p:spPr>
          <a:xfrm flipH="1">
            <a:off x="2836159" y="3993295"/>
            <a:ext cx="5278" cy="406417"/>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1224914" y="2892909"/>
            <a:ext cx="3550860" cy="2154652"/>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a:xfrm>
            <a:off x="1428884" y="2882796"/>
            <a:ext cx="2576667" cy="333809"/>
          </a:xfrm>
          <a:prstGeom prst="rect">
            <a:avLst/>
          </a:prstGeom>
        </p:spPr>
        <p:txBody>
          <a:bodyPr wrap="none">
            <a:spAutoFit/>
          </a:bodyPr>
          <a:lstStyle/>
          <a:p>
            <a:pPr defTabSz="913873">
              <a:defRPr/>
            </a:pPr>
            <a:r>
              <a:rPr lang="en-US" sz="1569" b="1" dirty="0">
                <a:solidFill>
                  <a:srgbClr val="505050"/>
                </a:solidFill>
                <a:cs typeface="Segoe UI" panose="020B0502040204020203" pitchFamily="34" charset="0"/>
              </a:rPr>
              <a:t>User-Profile Microservice</a:t>
            </a:r>
          </a:p>
        </p:txBody>
      </p:sp>
      <p:sp>
        <p:nvSpPr>
          <p:cNvPr id="86" name="Rectangle 85"/>
          <p:cNvSpPr/>
          <p:nvPr/>
        </p:nvSpPr>
        <p:spPr>
          <a:xfrm>
            <a:off x="2148241" y="3187847"/>
            <a:ext cx="1390362" cy="273473"/>
          </a:xfrm>
          <a:prstGeom prst="rect">
            <a:avLst/>
          </a:prstGeom>
        </p:spPr>
        <p:txBody>
          <a:bodyPr wrap="square">
            <a:spAutoFit/>
          </a:bodyPr>
          <a:lstStyle/>
          <a:p>
            <a:pPr algn="ctr" defTabSz="913873">
              <a:defRPr/>
            </a:pPr>
            <a:r>
              <a:rPr lang="en-US" sz="1177" dirty="0">
                <a:solidFill>
                  <a:srgbClr val="505050"/>
                </a:solidFill>
                <a:latin typeface="Segoe UI Light" pitchFamily="34" charset="0"/>
              </a:rPr>
              <a:t>Web API Service</a:t>
            </a:r>
          </a:p>
        </p:txBody>
      </p:sp>
      <p:grpSp>
        <p:nvGrpSpPr>
          <p:cNvPr id="88" name="Group 87"/>
          <p:cNvGrpSpPr>
            <a:grpSpLocks noChangeAspect="1"/>
          </p:cNvGrpSpPr>
          <p:nvPr/>
        </p:nvGrpSpPr>
        <p:grpSpPr>
          <a:xfrm>
            <a:off x="2321693" y="3465556"/>
            <a:ext cx="1039490" cy="582720"/>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16" name="Group 115"/>
          <p:cNvGrpSpPr/>
          <p:nvPr/>
        </p:nvGrpSpPr>
        <p:grpSpPr>
          <a:xfrm>
            <a:off x="2306017" y="4342742"/>
            <a:ext cx="1060288" cy="603783"/>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21" name="Flowchart: Magnetic Disk 120"/>
          <p:cNvSpPr/>
          <p:nvPr/>
        </p:nvSpPr>
        <p:spPr>
          <a:xfrm>
            <a:off x="2676829" y="4456662"/>
            <a:ext cx="333188" cy="341091"/>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9277538" y="4599525"/>
            <a:ext cx="1017706" cy="567291"/>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29" name="Straight Arrow Connector 128"/>
          <p:cNvCxnSpPr>
            <a:cxnSpLocks/>
          </p:cNvCxnSpPr>
          <p:nvPr/>
        </p:nvCxnSpPr>
        <p:spPr>
          <a:xfrm>
            <a:off x="8683594" y="4889557"/>
            <a:ext cx="603406" cy="8247"/>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557658" y="4506072"/>
            <a:ext cx="777777" cy="273473"/>
          </a:xfrm>
          <a:prstGeom prst="rect">
            <a:avLst/>
          </a:prstGeom>
        </p:spPr>
        <p:txBody>
          <a:bodyPr wrap="none">
            <a:spAutoFit/>
          </a:bodyPr>
          <a:lstStyle/>
          <a:p>
            <a:pPr defTabSz="913873">
              <a:defRPr/>
            </a:pPr>
            <a:r>
              <a:rPr lang="en-US" sz="1177" dirty="0">
                <a:solidFill>
                  <a:srgbClr val="505050"/>
                </a:solidFill>
                <a:latin typeface="Segoe UI Light" pitchFamily="34" charset="0"/>
              </a:rPr>
              <a:t>Database</a:t>
            </a:r>
          </a:p>
        </p:txBody>
      </p:sp>
      <p:cxnSp>
        <p:nvCxnSpPr>
          <p:cNvPr id="137" name="Straight Arrow Connector 136"/>
          <p:cNvCxnSpPr>
            <a:cxnSpLocks/>
          </p:cNvCxnSpPr>
          <p:nvPr/>
        </p:nvCxnSpPr>
        <p:spPr>
          <a:xfrm>
            <a:off x="886972" y="3740844"/>
            <a:ext cx="1361554"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886973" y="1802300"/>
            <a:ext cx="1182953" cy="394082"/>
          </a:xfrm>
          <a:prstGeom prst="rect">
            <a:avLst/>
          </a:prstGeom>
        </p:spPr>
        <p:txBody>
          <a:bodyPr wrap="none">
            <a:spAutoFit/>
          </a:bodyPr>
          <a:lstStyle/>
          <a:p>
            <a:pPr defTabSz="913873">
              <a:defRPr/>
            </a:pPr>
            <a:r>
              <a:rPr lang="en-US" sz="1961" b="1" dirty="0">
                <a:solidFill>
                  <a:srgbClr val="505050"/>
                </a:solidFill>
                <a:cs typeface="Segoe UI" panose="020B0502040204020203" pitchFamily="34" charset="0"/>
              </a:rPr>
              <a:t>Backend</a:t>
            </a:r>
          </a:p>
        </p:txBody>
      </p:sp>
      <p:cxnSp>
        <p:nvCxnSpPr>
          <p:cNvPr id="104" name="Straight Arrow Connector 103"/>
          <p:cNvCxnSpPr>
            <a:cxnSpLocks/>
            <a:endCxn id="6" idx="1"/>
          </p:cNvCxnSpPr>
          <p:nvPr/>
        </p:nvCxnSpPr>
        <p:spPr>
          <a:xfrm>
            <a:off x="3121907" y="3730807"/>
            <a:ext cx="1778939" cy="10037"/>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3286348" y="3697849"/>
            <a:ext cx="1563571" cy="454612"/>
          </a:xfrm>
          <a:prstGeom prst="rect">
            <a:avLst/>
          </a:prstGeom>
        </p:spPr>
        <p:txBody>
          <a:bodyPr wrap="square">
            <a:spAutoFit/>
          </a:bodyPr>
          <a:lstStyle/>
          <a:p>
            <a:pPr algn="ctr">
              <a:defRPr/>
            </a:pPr>
            <a:r>
              <a:rPr lang="en-US" sz="1177" b="1" dirty="0">
                <a:solidFill>
                  <a:srgbClr val="505050"/>
                </a:solidFill>
                <a:cs typeface="Segoe UI" panose="020B0502040204020203" pitchFamily="34" charset="0"/>
              </a:rPr>
              <a:t>UserUpdated event </a:t>
            </a:r>
          </a:p>
          <a:p>
            <a:pPr algn="ctr">
              <a:defRPr/>
            </a:pPr>
            <a:r>
              <a:rPr lang="en-US" sz="1177" b="1" dirty="0">
                <a:solidFill>
                  <a:srgbClr val="505050"/>
                </a:solidFill>
                <a:cs typeface="Segoe UI" panose="020B0502040204020203" pitchFamily="34" charset="0"/>
              </a:rPr>
              <a:t>(Publish Action)</a:t>
            </a:r>
          </a:p>
        </p:txBody>
      </p:sp>
      <p:sp>
        <p:nvSpPr>
          <p:cNvPr id="6" name="Cylinder 5"/>
          <p:cNvSpPr/>
          <p:nvPr/>
        </p:nvSpPr>
        <p:spPr bwMode="auto">
          <a:xfrm rot="16200000">
            <a:off x="5929711" y="2448743"/>
            <a:ext cx="526473" cy="2584203"/>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pic>
        <p:nvPicPr>
          <p:cNvPr id="11" name="Picture 10"/>
          <p:cNvPicPr>
            <a:picLocks noChangeAspect="1"/>
          </p:cNvPicPr>
          <p:nvPr/>
        </p:nvPicPr>
        <p:blipFill>
          <a:blip r:embed="rId4"/>
          <a:stretch>
            <a:fillRect/>
          </a:stretch>
        </p:blipFill>
        <p:spPr>
          <a:xfrm>
            <a:off x="3911480" y="3465259"/>
            <a:ext cx="288906" cy="226332"/>
          </a:xfrm>
          <a:prstGeom prst="rect">
            <a:avLst/>
          </a:prstGeom>
        </p:spPr>
      </p:pic>
      <p:sp>
        <p:nvSpPr>
          <p:cNvPr id="12" name="Rectangle 11"/>
          <p:cNvSpPr/>
          <p:nvPr/>
        </p:nvSpPr>
        <p:spPr>
          <a:xfrm>
            <a:off x="4976589" y="3433637"/>
            <a:ext cx="2520242" cy="575286"/>
          </a:xfrm>
          <a:prstGeom prst="rect">
            <a:avLst/>
          </a:prstGeom>
        </p:spPr>
        <p:txBody>
          <a:bodyPr wrap="none">
            <a:spAutoFit/>
          </a:bodyPr>
          <a:lstStyle/>
          <a:p>
            <a:pPr algn="ctr" defTabSz="913873">
              <a:defRPr/>
            </a:pPr>
            <a:r>
              <a:rPr lang="en-US" sz="1569" dirty="0">
                <a:solidFill>
                  <a:srgbClr val="505050"/>
                </a:solidFill>
                <a:latin typeface="Segoe UI Light" pitchFamily="34" charset="0"/>
              </a:rPr>
              <a:t>Event Bus</a:t>
            </a:r>
          </a:p>
          <a:p>
            <a:pPr algn="ctr" defTabSz="913873">
              <a:defRPr/>
            </a:pPr>
            <a:r>
              <a:rPr lang="en-US" sz="1569" dirty="0">
                <a:solidFill>
                  <a:srgbClr val="505050"/>
                </a:solidFill>
                <a:latin typeface="Segoe UI Light" pitchFamily="34" charset="0"/>
              </a:rPr>
              <a:t>(Publish/Subscribe Channel)</a:t>
            </a:r>
          </a:p>
        </p:txBody>
      </p:sp>
      <p:cxnSp>
        <p:nvCxnSpPr>
          <p:cNvPr id="114" name="Straight Arrow Connector 113"/>
          <p:cNvCxnSpPr>
            <a:cxnSpLocks/>
            <a:stCxn id="6" idx="3"/>
          </p:cNvCxnSpPr>
          <p:nvPr/>
        </p:nvCxnSpPr>
        <p:spPr>
          <a:xfrm flipV="1">
            <a:off x="7485049" y="3187847"/>
            <a:ext cx="445233" cy="552997"/>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7485049" y="3740844"/>
            <a:ext cx="445233" cy="601899"/>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1315379" y="3501669"/>
            <a:ext cx="1071264" cy="454612"/>
          </a:xfrm>
          <a:prstGeom prst="rect">
            <a:avLst/>
          </a:prstGeom>
        </p:spPr>
        <p:txBody>
          <a:bodyPr wrap="square">
            <a:spAutoFit/>
          </a:bodyPr>
          <a:lstStyle/>
          <a:p>
            <a:pPr>
              <a:defRPr/>
            </a:pPr>
            <a:r>
              <a:rPr lang="en-US" sz="1177" b="1" dirty="0">
                <a:solidFill>
                  <a:srgbClr val="505050"/>
                </a:solidFill>
                <a:cs typeface="Segoe UI" panose="020B0502040204020203" pitchFamily="34" charset="0"/>
              </a:rPr>
              <a:t>UpdateUser </a:t>
            </a:r>
          </a:p>
          <a:p>
            <a:pPr>
              <a:defRPr/>
            </a:pPr>
            <a:r>
              <a:rPr lang="en-US" sz="1177" b="1" dirty="0">
                <a:solidFill>
                  <a:srgbClr val="505050"/>
                </a:solidFill>
                <a:cs typeface="Segoe UI" panose="020B0502040204020203" pitchFamily="34" charset="0"/>
              </a:rPr>
              <a:t>command</a:t>
            </a:r>
          </a:p>
        </p:txBody>
      </p:sp>
      <p:pic>
        <p:nvPicPr>
          <p:cNvPr id="145" name="Picture 144"/>
          <p:cNvPicPr>
            <a:picLocks noChangeAspect="1"/>
          </p:cNvPicPr>
          <p:nvPr/>
        </p:nvPicPr>
        <p:blipFill>
          <a:blip r:embed="rId4"/>
          <a:stretch>
            <a:fillRect/>
          </a:stretch>
        </p:blipFill>
        <p:spPr>
          <a:xfrm>
            <a:off x="7843406" y="3312295"/>
            <a:ext cx="288906" cy="226332"/>
          </a:xfrm>
          <a:prstGeom prst="rect">
            <a:avLst/>
          </a:prstGeom>
        </p:spPr>
      </p:pic>
      <p:pic>
        <p:nvPicPr>
          <p:cNvPr id="146" name="Picture 145"/>
          <p:cNvPicPr>
            <a:picLocks noChangeAspect="1"/>
          </p:cNvPicPr>
          <p:nvPr/>
        </p:nvPicPr>
        <p:blipFill>
          <a:blip r:embed="rId4"/>
          <a:stretch>
            <a:fillRect/>
          </a:stretch>
        </p:blipFill>
        <p:spPr>
          <a:xfrm>
            <a:off x="7840643" y="3943062"/>
            <a:ext cx="288906" cy="226332"/>
          </a:xfrm>
          <a:prstGeom prst="rect">
            <a:avLst/>
          </a:prstGeom>
        </p:spPr>
      </p:pic>
      <p:sp>
        <p:nvSpPr>
          <p:cNvPr id="147" name="Rectangle 146"/>
          <p:cNvSpPr/>
          <p:nvPr/>
        </p:nvSpPr>
        <p:spPr>
          <a:xfrm>
            <a:off x="8093302" y="3281852"/>
            <a:ext cx="3413243" cy="273473"/>
          </a:xfrm>
          <a:prstGeom prst="rect">
            <a:avLst/>
          </a:prstGeom>
        </p:spPr>
        <p:txBody>
          <a:bodyPr wrap="square">
            <a:spAutoFit/>
          </a:bodyPr>
          <a:lstStyle/>
          <a:p>
            <a:pPr>
              <a:defRPr/>
            </a:pPr>
            <a:r>
              <a:rPr lang="en-US" sz="1177" b="1" dirty="0">
                <a:solidFill>
                  <a:srgbClr val="505050"/>
                </a:solidFill>
                <a:cs typeface="Segoe UI" panose="020B0502040204020203" pitchFamily="34" charset="0"/>
              </a:rPr>
              <a:t>UserUpdated event </a:t>
            </a:r>
            <a:r>
              <a:rPr lang="en-US" sz="1177" b="1" dirty="0">
                <a:solidFill>
                  <a:srgbClr val="505050"/>
                </a:solidFill>
                <a:cs typeface="Segoe UI" panose="020B0502040204020203" pitchFamily="34" charset="0"/>
                <a:sym typeface="Wingdings" panose="05000000000000000000" pitchFamily="2" charset="2"/>
              </a:rPr>
              <a:t> Buyer info </a:t>
            </a:r>
            <a:r>
              <a:rPr lang="en-US" sz="1177" b="1" dirty="0">
                <a:solidFill>
                  <a:srgbClr val="505050"/>
                </a:solidFill>
                <a:cs typeface="Segoe UI" panose="020B0502040204020203" pitchFamily="34" charset="0"/>
              </a:rPr>
              <a:t> </a:t>
            </a:r>
          </a:p>
        </p:txBody>
      </p:sp>
      <p:sp>
        <p:nvSpPr>
          <p:cNvPr id="149" name="Rectangle 148"/>
          <p:cNvSpPr/>
          <p:nvPr/>
        </p:nvSpPr>
        <p:spPr>
          <a:xfrm>
            <a:off x="8093302" y="3917397"/>
            <a:ext cx="3413243" cy="273473"/>
          </a:xfrm>
          <a:prstGeom prst="rect">
            <a:avLst/>
          </a:prstGeom>
        </p:spPr>
        <p:txBody>
          <a:bodyPr wrap="square">
            <a:spAutoFit/>
          </a:bodyPr>
          <a:lstStyle/>
          <a:p>
            <a:pPr>
              <a:defRPr/>
            </a:pPr>
            <a:r>
              <a:rPr lang="en-US" sz="1177" b="1" dirty="0">
                <a:solidFill>
                  <a:srgbClr val="505050"/>
                </a:solidFill>
                <a:cs typeface="Segoe UI" panose="020B0502040204020203" pitchFamily="34" charset="0"/>
              </a:rPr>
              <a:t>UserUpdated event </a:t>
            </a:r>
            <a:r>
              <a:rPr lang="en-US" sz="1177" b="1" dirty="0">
                <a:solidFill>
                  <a:srgbClr val="505050"/>
                </a:solidFill>
                <a:cs typeface="Segoe UI" panose="020B0502040204020203" pitchFamily="34" charset="0"/>
                <a:sym typeface="Wingdings" panose="05000000000000000000" pitchFamily="2" charset="2"/>
              </a:rPr>
              <a:t> Buyer info </a:t>
            </a:r>
            <a:r>
              <a:rPr lang="en-US" sz="1177" b="1" dirty="0">
                <a:solidFill>
                  <a:srgbClr val="505050"/>
                </a:solidFill>
                <a:cs typeface="Segoe UI" panose="020B0502040204020203" pitchFamily="34" charset="0"/>
              </a:rPr>
              <a:t> </a:t>
            </a:r>
          </a:p>
        </p:txBody>
      </p:sp>
      <p:sp>
        <p:nvSpPr>
          <p:cNvPr id="46" name="Rectangle 45"/>
          <p:cNvSpPr/>
          <p:nvPr/>
        </p:nvSpPr>
        <p:spPr>
          <a:xfrm>
            <a:off x="3702030" y="5558453"/>
            <a:ext cx="5835252" cy="363946"/>
          </a:xfrm>
          <a:prstGeom prst="rect">
            <a:avLst/>
          </a:prstGeom>
        </p:spPr>
        <p:txBody>
          <a:bodyPr wrap="none">
            <a:spAutoFit/>
          </a:bodyPr>
          <a:lstStyle/>
          <a:p>
            <a:pPr defTabSz="913873">
              <a:defRPr/>
            </a:pPr>
            <a:r>
              <a:rPr lang="zh-CN" altLang="en-US" dirty="0">
                <a:solidFill>
                  <a:srgbClr val="505050"/>
                </a:solidFill>
                <a:latin typeface="Segoe UI Light" pitchFamily="34" charset="0"/>
              </a:rPr>
              <a:t>基于事件驱动的异步通信的微服务数据之间的最终一致性</a:t>
            </a:r>
            <a:endParaRPr lang="en-US" dirty="0">
              <a:solidFill>
                <a:srgbClr val="505050"/>
              </a:solidFill>
              <a:latin typeface="Segoe UI Light" pitchFamily="34" charset="0"/>
            </a:endParaRPr>
          </a:p>
        </p:txBody>
      </p:sp>
      <p:sp>
        <p:nvSpPr>
          <p:cNvPr id="4" name="Flowchart: Connector 3"/>
          <p:cNvSpPr/>
          <p:nvPr/>
        </p:nvSpPr>
        <p:spPr bwMode="auto">
          <a:xfrm>
            <a:off x="1643320" y="3213559"/>
            <a:ext cx="332414" cy="325807"/>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569" b="1" dirty="0">
                <a:gradFill>
                  <a:gsLst>
                    <a:gs pos="5439">
                      <a:srgbClr val="F8F8F8"/>
                    </a:gs>
                    <a:gs pos="10000">
                      <a:srgbClr val="F8F8F8"/>
                    </a:gs>
                  </a:gsLst>
                  <a:lin ang="5400000" scaled="0"/>
                </a:gradFill>
              </a:rPr>
              <a:t>1</a:t>
            </a:r>
          </a:p>
        </p:txBody>
      </p:sp>
      <p:sp>
        <p:nvSpPr>
          <p:cNvPr id="66" name="Flowchart: Connector 65"/>
          <p:cNvSpPr/>
          <p:nvPr/>
        </p:nvSpPr>
        <p:spPr bwMode="auto">
          <a:xfrm>
            <a:off x="3579067" y="3217196"/>
            <a:ext cx="332414" cy="325807"/>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569" b="1" dirty="0">
                <a:gradFill>
                  <a:gsLst>
                    <a:gs pos="5439">
                      <a:srgbClr val="F8F8F8"/>
                    </a:gs>
                    <a:gs pos="10000">
                      <a:srgbClr val="F8F8F8"/>
                    </a:gs>
                  </a:gsLst>
                  <a:lin ang="5400000" scaled="0"/>
                </a:gradFill>
              </a:rPr>
              <a:t>3</a:t>
            </a:r>
          </a:p>
        </p:txBody>
      </p:sp>
      <p:sp>
        <p:nvSpPr>
          <p:cNvPr id="67" name="Flowchart: Connector 66"/>
          <p:cNvSpPr/>
          <p:nvPr/>
        </p:nvSpPr>
        <p:spPr bwMode="auto">
          <a:xfrm>
            <a:off x="2479496" y="4026578"/>
            <a:ext cx="332414" cy="325807"/>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569" b="1" dirty="0">
                <a:gradFill>
                  <a:gsLst>
                    <a:gs pos="5439">
                      <a:srgbClr val="F8F8F8"/>
                    </a:gs>
                    <a:gs pos="10000">
                      <a:srgbClr val="F8F8F8"/>
                    </a:gs>
                  </a:gsLst>
                  <a:lin ang="5400000" scaled="0"/>
                </a:gradFill>
              </a:rPr>
              <a:t>2</a:t>
            </a:r>
          </a:p>
        </p:txBody>
      </p:sp>
      <p:sp>
        <p:nvSpPr>
          <p:cNvPr id="68" name="Flowchart: Connector 67"/>
          <p:cNvSpPr/>
          <p:nvPr/>
        </p:nvSpPr>
        <p:spPr bwMode="auto">
          <a:xfrm>
            <a:off x="7573324" y="3576917"/>
            <a:ext cx="332414" cy="325807"/>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569" b="1" dirty="0">
                <a:gradFill>
                  <a:gsLst>
                    <a:gs pos="5439">
                      <a:srgbClr val="F8F8F8"/>
                    </a:gs>
                    <a:gs pos="10000">
                      <a:srgbClr val="F8F8F8"/>
                    </a:gs>
                  </a:gsLst>
                  <a:lin ang="5400000" scaled="0"/>
                </a:gradFill>
              </a:rPr>
              <a:t>4</a:t>
            </a:r>
          </a:p>
        </p:txBody>
      </p:sp>
      <p:sp>
        <p:nvSpPr>
          <p:cNvPr id="69" name="Rectangle 68"/>
          <p:cNvSpPr/>
          <p:nvPr/>
        </p:nvSpPr>
        <p:spPr>
          <a:xfrm>
            <a:off x="2808538" y="4072202"/>
            <a:ext cx="856325" cy="273473"/>
          </a:xfrm>
          <a:prstGeom prst="rect">
            <a:avLst/>
          </a:prstGeom>
        </p:spPr>
        <p:txBody>
          <a:bodyPr wrap="none">
            <a:spAutoFit/>
          </a:bodyPr>
          <a:lstStyle/>
          <a:p>
            <a:pPr defTabSz="913873">
              <a:defRPr/>
            </a:pPr>
            <a:r>
              <a:rPr lang="en-US" sz="1177" dirty="0">
                <a:solidFill>
                  <a:srgbClr val="505050"/>
                </a:solidFill>
                <a:latin typeface="Segoe UI Light" pitchFamily="34" charset="0"/>
              </a:rPr>
              <a:t>DB update</a:t>
            </a:r>
          </a:p>
        </p:txBody>
      </p:sp>
      <p:sp>
        <p:nvSpPr>
          <p:cNvPr id="3" name="Rectangle 2"/>
          <p:cNvSpPr/>
          <p:nvPr/>
        </p:nvSpPr>
        <p:spPr bwMode="auto">
          <a:xfrm>
            <a:off x="4972370" y="4072202"/>
            <a:ext cx="2468180" cy="327509"/>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0" name="Rectangle 69"/>
          <p:cNvSpPr/>
          <p:nvPr/>
        </p:nvSpPr>
        <p:spPr bwMode="auto">
          <a:xfrm>
            <a:off x="4974888" y="4461045"/>
            <a:ext cx="2468180" cy="316564"/>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1" name="Rectangle 70"/>
          <p:cNvSpPr/>
          <p:nvPr/>
        </p:nvSpPr>
        <p:spPr>
          <a:xfrm>
            <a:off x="4965024" y="4100188"/>
            <a:ext cx="2510726" cy="273473"/>
          </a:xfrm>
          <a:prstGeom prst="rect">
            <a:avLst/>
          </a:prstGeom>
        </p:spPr>
        <p:txBody>
          <a:bodyPr wrap="square">
            <a:spAutoFit/>
          </a:bodyPr>
          <a:lstStyle/>
          <a:p>
            <a:pPr algn="ctr">
              <a:defRPr/>
            </a:pPr>
            <a:r>
              <a:rPr lang="en-US" sz="1177" b="1" dirty="0">
                <a:solidFill>
                  <a:srgbClr val="FFFFFF"/>
                </a:solidFill>
                <a:cs typeface="Segoe UI" panose="020B0502040204020203" pitchFamily="34" charset="0"/>
              </a:rPr>
              <a:t>Event Bus Abstractions/Interface</a:t>
            </a:r>
          </a:p>
        </p:txBody>
      </p:sp>
      <p:sp>
        <p:nvSpPr>
          <p:cNvPr id="72" name="Rectangle 71"/>
          <p:cNvSpPr/>
          <p:nvPr/>
        </p:nvSpPr>
        <p:spPr>
          <a:xfrm>
            <a:off x="4976701" y="4484144"/>
            <a:ext cx="2510726" cy="273473"/>
          </a:xfrm>
          <a:prstGeom prst="rect">
            <a:avLst/>
          </a:prstGeom>
        </p:spPr>
        <p:txBody>
          <a:bodyPr wrap="square">
            <a:spAutoFit/>
          </a:bodyPr>
          <a:lstStyle/>
          <a:p>
            <a:pPr algn="ctr">
              <a:defRPr/>
            </a:pPr>
            <a:r>
              <a:rPr lang="en-US" sz="1177" b="1" dirty="0">
                <a:solidFill>
                  <a:srgbClr val="FFFFFF"/>
                </a:solidFill>
                <a:cs typeface="Segoe UI" panose="020B0502040204020203" pitchFamily="34" charset="0"/>
              </a:rPr>
              <a:t>Event Bus Implementations</a:t>
            </a:r>
          </a:p>
        </p:txBody>
      </p:sp>
      <p:sp>
        <p:nvSpPr>
          <p:cNvPr id="74" name="Rectangle 73"/>
          <p:cNvSpPr/>
          <p:nvPr/>
        </p:nvSpPr>
        <p:spPr bwMode="auto">
          <a:xfrm>
            <a:off x="4972371" y="4771355"/>
            <a:ext cx="787729" cy="654946"/>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8" name="Rectangle 77"/>
          <p:cNvSpPr/>
          <p:nvPr/>
        </p:nvSpPr>
        <p:spPr bwMode="auto">
          <a:xfrm>
            <a:off x="5820702" y="4770159"/>
            <a:ext cx="798954" cy="654946"/>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9" name="Rectangle 78"/>
          <p:cNvSpPr/>
          <p:nvPr/>
        </p:nvSpPr>
        <p:spPr bwMode="auto">
          <a:xfrm>
            <a:off x="6680051" y="4770159"/>
            <a:ext cx="763018" cy="654946"/>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80" name="Rectangle 79"/>
          <p:cNvSpPr/>
          <p:nvPr/>
        </p:nvSpPr>
        <p:spPr>
          <a:xfrm>
            <a:off x="4909502" y="4957771"/>
            <a:ext cx="890758" cy="250838"/>
          </a:xfrm>
          <a:prstGeom prst="rect">
            <a:avLst/>
          </a:prstGeom>
        </p:spPr>
        <p:txBody>
          <a:bodyPr wrap="square">
            <a:spAutoFit/>
          </a:bodyPr>
          <a:lstStyle/>
          <a:p>
            <a:pPr algn="ctr">
              <a:defRPr/>
            </a:pPr>
            <a:r>
              <a:rPr lang="en-US" sz="1030" dirty="0">
                <a:solidFill>
                  <a:srgbClr val="FFFFFF"/>
                </a:solidFill>
                <a:cs typeface="Segoe UI" panose="020B0502040204020203" pitchFamily="34" charset="0"/>
              </a:rPr>
              <a:t>RabbitMQ</a:t>
            </a:r>
          </a:p>
        </p:txBody>
      </p:sp>
      <p:sp>
        <p:nvSpPr>
          <p:cNvPr id="81" name="Rectangle 80"/>
          <p:cNvSpPr/>
          <p:nvPr/>
        </p:nvSpPr>
        <p:spPr>
          <a:xfrm>
            <a:off x="5760099" y="4803753"/>
            <a:ext cx="890758" cy="567848"/>
          </a:xfrm>
          <a:prstGeom prst="rect">
            <a:avLst/>
          </a:prstGeom>
        </p:spPr>
        <p:txBody>
          <a:bodyPr wrap="square">
            <a:spAutoFit/>
          </a:bodyPr>
          <a:lstStyle/>
          <a:p>
            <a:pPr algn="ctr">
              <a:defRPr/>
            </a:pPr>
            <a:r>
              <a:rPr lang="en-US" sz="1030" dirty="0">
                <a:solidFill>
                  <a:srgbClr val="FFFFFF"/>
                </a:solidFill>
                <a:cs typeface="Segoe UI" panose="020B0502040204020203" pitchFamily="34" charset="0"/>
              </a:rPr>
              <a:t>Azure</a:t>
            </a:r>
          </a:p>
          <a:p>
            <a:pPr algn="ctr">
              <a:defRPr/>
            </a:pPr>
            <a:r>
              <a:rPr lang="en-US" sz="1030" dirty="0">
                <a:solidFill>
                  <a:srgbClr val="FFFFFF"/>
                </a:solidFill>
                <a:cs typeface="Segoe UI" panose="020B0502040204020203" pitchFamily="34" charset="0"/>
              </a:rPr>
              <a:t>Service</a:t>
            </a:r>
          </a:p>
          <a:p>
            <a:pPr algn="ctr">
              <a:defRPr/>
            </a:pPr>
            <a:r>
              <a:rPr lang="en-US" sz="1030" dirty="0">
                <a:solidFill>
                  <a:srgbClr val="FFFFFF"/>
                </a:solidFill>
                <a:cs typeface="Segoe UI" panose="020B0502040204020203" pitchFamily="34" charset="0"/>
              </a:rPr>
              <a:t>Bus</a:t>
            </a:r>
          </a:p>
        </p:txBody>
      </p:sp>
      <p:sp>
        <p:nvSpPr>
          <p:cNvPr id="82" name="Rectangle 81"/>
          <p:cNvSpPr/>
          <p:nvPr/>
        </p:nvSpPr>
        <p:spPr>
          <a:xfrm>
            <a:off x="6606221" y="4738989"/>
            <a:ext cx="922333" cy="884858"/>
          </a:xfrm>
          <a:prstGeom prst="rect">
            <a:avLst/>
          </a:prstGeom>
        </p:spPr>
        <p:txBody>
          <a:bodyPr wrap="square">
            <a:spAutoFit/>
          </a:bodyPr>
          <a:lstStyle/>
          <a:p>
            <a:pPr algn="ctr">
              <a:defRPr/>
            </a:pPr>
            <a:r>
              <a:rPr lang="en-US" sz="1030" dirty="0">
                <a:solidFill>
                  <a:srgbClr val="FFFFFF"/>
                </a:solidFill>
                <a:cs typeface="Segoe UI" panose="020B0502040204020203" pitchFamily="34" charset="0"/>
              </a:rPr>
              <a:t>Other:</a:t>
            </a:r>
          </a:p>
          <a:p>
            <a:pPr algn="ctr">
              <a:defRPr/>
            </a:pPr>
            <a:r>
              <a:rPr lang="en-US" sz="1030" dirty="0">
                <a:solidFill>
                  <a:srgbClr val="FFFFFF"/>
                </a:solidFill>
                <a:cs typeface="Segoe UI" panose="020B0502040204020203" pitchFamily="34" charset="0"/>
              </a:rPr>
              <a:t>NServiceBus</a:t>
            </a:r>
          </a:p>
          <a:p>
            <a:pPr algn="ctr">
              <a:defRPr/>
            </a:pPr>
            <a:r>
              <a:rPr lang="en-US" sz="1030" dirty="0">
                <a:solidFill>
                  <a:srgbClr val="FFFFFF"/>
                </a:solidFill>
                <a:cs typeface="Segoe UI" panose="020B0502040204020203" pitchFamily="34" charset="0"/>
              </a:rPr>
              <a:t>MassTransit</a:t>
            </a:r>
          </a:p>
          <a:p>
            <a:pPr algn="ctr">
              <a:defRPr/>
            </a:pPr>
            <a:r>
              <a:rPr lang="en-US" sz="1030" dirty="0">
                <a:solidFill>
                  <a:srgbClr val="FFFFFF"/>
                </a:solidFill>
                <a:cs typeface="Segoe UI" panose="020B0502040204020203" pitchFamily="34" charset="0"/>
              </a:rPr>
              <a:t>etc.</a:t>
            </a:r>
          </a:p>
          <a:p>
            <a:pPr algn="ctr">
              <a:defRPr/>
            </a:pPr>
            <a:endParaRPr lang="en-US" sz="103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515480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889411" y="2261937"/>
            <a:ext cx="11017803" cy="1531188"/>
          </a:xfrm>
        </p:spPr>
        <p:txBody>
          <a:bodyPr/>
          <a:lstStyle/>
          <a:p>
            <a:r>
              <a:rPr lang="zh-CN" altLang="en-US" sz="9950" dirty="0"/>
              <a:t>健康检查</a:t>
            </a:r>
            <a:endParaRPr lang="en-US" sz="9950" dirty="0"/>
          </a:p>
        </p:txBody>
      </p:sp>
    </p:spTree>
    <p:extLst>
      <p:ext uri="{BB962C8B-B14F-4D97-AF65-F5344CB8AC3E}">
        <p14:creationId xmlns:p14="http://schemas.microsoft.com/office/powerpoint/2010/main" val="41432300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0" y="0"/>
            <a:ext cx="12189477" cy="1270871"/>
          </a:xfrm>
          <a:prstGeom prst="rect">
            <a:avLst/>
          </a:prstGeom>
          <a:solidFill>
            <a:schemeClr val="accent3"/>
          </a:solidFill>
          <a:ln w="10795" cap="flat" cmpd="sng" algn="ctr">
            <a:noFill/>
            <a:prstDash val="solid"/>
          </a:ln>
          <a:effectLst/>
        </p:spPr>
        <p:txBody>
          <a:bodyPr rtlCol="0" anchor="ctr"/>
          <a:lstStyle/>
          <a:p>
            <a:pPr algn="ctr" defTabSz="896214">
              <a:defRPr/>
            </a:pPr>
            <a:endParaRPr lang="en-US" kern="0">
              <a:solidFill>
                <a:srgbClr val="FFFFFF"/>
              </a:solidFill>
              <a:latin typeface="Segoe UI"/>
              <a:ea typeface=""/>
              <a:cs typeface=""/>
            </a:endParaRPr>
          </a:p>
        </p:txBody>
      </p:sp>
      <p:pic>
        <p:nvPicPr>
          <p:cNvPr id="14" name="Picture 13">
            <a:extLst>
              <a:ext uri="{FF2B5EF4-FFF2-40B4-BE49-F238E27FC236}">
                <a16:creationId xmlns:a16="http://schemas.microsoft.com/office/drawing/2014/main" id="{D62DCFC3-6AED-42BF-A994-92BB9EFCBF88}"/>
              </a:ext>
            </a:extLst>
          </p:cNvPr>
          <p:cNvPicPr>
            <a:picLocks noChangeAspect="1"/>
          </p:cNvPicPr>
          <p:nvPr/>
        </p:nvPicPr>
        <p:blipFill rotWithShape="1">
          <a:blip r:embed="rId3"/>
          <a:srcRect l="358" t="10230" r="1850" b="13616"/>
          <a:stretch/>
        </p:blipFill>
        <p:spPr>
          <a:xfrm>
            <a:off x="588263" y="1412463"/>
            <a:ext cx="11018520" cy="4625448"/>
          </a:xfrm>
          <a:prstGeom prst="rect">
            <a:avLst/>
          </a:prstGeom>
        </p:spPr>
      </p:pic>
      <p:sp>
        <p:nvSpPr>
          <p:cNvPr id="3" name="Rectangle 2">
            <a:extLst>
              <a:ext uri="{FF2B5EF4-FFF2-40B4-BE49-F238E27FC236}">
                <a16:creationId xmlns:a16="http://schemas.microsoft.com/office/drawing/2014/main" id="{98AAB595-3E55-4CEC-BFC5-C86FA01257D9}"/>
              </a:ext>
            </a:extLst>
          </p:cNvPr>
          <p:cNvSpPr/>
          <p:nvPr/>
        </p:nvSpPr>
        <p:spPr>
          <a:xfrm>
            <a:off x="1609209" y="5993992"/>
            <a:ext cx="8973582" cy="338554"/>
          </a:xfrm>
          <a:prstGeom prst="rect">
            <a:avLst/>
          </a:prstGeom>
        </p:spPr>
        <p:txBody>
          <a:bodyPr wrap="square">
            <a:spAutoFit/>
          </a:bodyPr>
          <a:lstStyle/>
          <a:p>
            <a:pPr algn="ctr" defTabSz="914192">
              <a:defRPr/>
            </a:pPr>
            <a:r>
              <a:rPr lang="en-US" sz="1600" b="1" dirty="0">
                <a:gradFill>
                  <a:gsLst>
                    <a:gs pos="1250">
                      <a:schemeClr val="accent1"/>
                    </a:gs>
                    <a:gs pos="100000">
                      <a:schemeClr val="accent1"/>
                    </a:gs>
                  </a:gsLst>
                  <a:lin ang="5400000" scaled="0"/>
                </a:gradFill>
                <a:latin typeface="Segoe UI" panose="020B0502040204020203" pitchFamily="34" charset="0"/>
                <a:cs typeface="Segoe UI" panose="020B0502040204020203" pitchFamily="34" charset="0"/>
              </a:rPr>
              <a:t>https://www.microsoft.com/net/learn/architecture       </a:t>
            </a:r>
            <a:r>
              <a:rPr lang="en-US" sz="1600" dirty="0">
                <a:gradFill>
                  <a:gsLst>
                    <a:gs pos="1250">
                      <a:schemeClr val="accent1"/>
                    </a:gs>
                    <a:gs pos="100000">
                      <a:schemeClr val="accent1"/>
                    </a:gs>
                  </a:gsLst>
                  <a:lin ang="5400000" scaled="0"/>
                </a:gradFill>
                <a:latin typeface="Segoe UI Light" panose="020B0502040204020203" pitchFamily="34" charset="0"/>
                <a:cs typeface="Segoe UI Light" panose="020B0502040204020203" pitchFamily="34" charset="0"/>
              </a:rPr>
              <a:t>or</a:t>
            </a:r>
            <a:r>
              <a:rPr lang="en-US" sz="1600" b="1" dirty="0">
                <a:gradFill>
                  <a:gsLst>
                    <a:gs pos="1250">
                      <a:schemeClr val="accent1"/>
                    </a:gs>
                    <a:gs pos="100000">
                      <a:schemeClr val="accent1"/>
                    </a:gs>
                  </a:gsLst>
                  <a:lin ang="5400000" scaled="0"/>
                </a:gradFill>
                <a:latin typeface="Segoe UI" panose="020B0502040204020203" pitchFamily="34" charset="0"/>
                <a:cs typeface="Segoe UI" panose="020B0502040204020203" pitchFamily="34" charset="0"/>
              </a:rPr>
              <a:t>         http://dot.net/architecture    </a:t>
            </a:r>
          </a:p>
        </p:txBody>
      </p:sp>
      <p:sp>
        <p:nvSpPr>
          <p:cNvPr id="19" name="Rounded Rectangle 4">
            <a:extLst>
              <a:ext uri="{FF2B5EF4-FFF2-40B4-BE49-F238E27FC236}">
                <a16:creationId xmlns:a16="http://schemas.microsoft.com/office/drawing/2014/main" id="{EB03FB12-342A-4761-80F0-0070C1961716}"/>
              </a:ext>
            </a:extLst>
          </p:cNvPr>
          <p:cNvSpPr/>
          <p:nvPr/>
        </p:nvSpPr>
        <p:spPr>
          <a:xfrm>
            <a:off x="2870356" y="2589411"/>
            <a:ext cx="2315285" cy="1643105"/>
          </a:xfrm>
          <a:prstGeom prst="roundRect">
            <a:avLst/>
          </a:prstGeom>
          <a:noFill/>
          <a:ln w="50800" cmpd="sng">
            <a:solidFill>
              <a:schemeClr val="accent3"/>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92">
              <a:defRPr/>
            </a:pPr>
            <a:endParaRPr lang="en-US">
              <a:ln w="50800">
                <a:solidFill>
                  <a:srgbClr val="FFFF00"/>
                </a:solidFill>
              </a:ln>
              <a:solidFill>
                <a:srgbClr val="FFFF00"/>
              </a:solidFill>
              <a:latin typeface="Segoe UI" pitchFamily="34" charset="0"/>
            </a:endParaRPr>
          </a:p>
        </p:txBody>
      </p:sp>
      <p:sp>
        <p:nvSpPr>
          <p:cNvPr id="2" name="Rectangle 1">
            <a:extLst>
              <a:ext uri="{FF2B5EF4-FFF2-40B4-BE49-F238E27FC236}">
                <a16:creationId xmlns:a16="http://schemas.microsoft.com/office/drawing/2014/main" id="{10860BCC-7852-4ADF-86EC-EB4F1CF5545D}"/>
              </a:ext>
            </a:extLst>
          </p:cNvPr>
          <p:cNvSpPr/>
          <p:nvPr/>
        </p:nvSpPr>
        <p:spPr>
          <a:xfrm>
            <a:off x="7462944" y="2742523"/>
            <a:ext cx="373486" cy="22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panose="020F0502020204030204"/>
            </a:endParaRPr>
          </a:p>
        </p:txBody>
      </p:sp>
      <p:pic>
        <p:nvPicPr>
          <p:cNvPr id="8" name="Picture 2" descr="Image result for azure logo">
            <a:extLst>
              <a:ext uri="{FF2B5EF4-FFF2-40B4-BE49-F238E27FC236}">
                <a16:creationId xmlns:a16="http://schemas.microsoft.com/office/drawing/2014/main" id="{520CA0F6-E30F-471E-8EF6-48FF0653204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2944" y="2658465"/>
            <a:ext cx="373486" cy="27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7B2882E-90CB-45BF-A216-A8B507753B68}"/>
              </a:ext>
            </a:extLst>
          </p:cNvPr>
          <p:cNvSpPr>
            <a:spLocks noGrp="1"/>
          </p:cNvSpPr>
          <p:nvPr>
            <p:ph type="title"/>
          </p:nvPr>
        </p:nvSpPr>
        <p:spPr/>
        <p:txBody>
          <a:bodyPr/>
          <a:lstStyle/>
          <a:p>
            <a:r>
              <a:rPr lang="en-US" dirty="0">
                <a:gradFill>
                  <a:gsLst>
                    <a:gs pos="1250">
                      <a:schemeClr val="bg1"/>
                    </a:gs>
                    <a:gs pos="100000">
                      <a:schemeClr val="bg1"/>
                    </a:gs>
                  </a:gsLst>
                  <a:lin ang="5400000" scaled="0"/>
                </a:gradFill>
              </a:rPr>
              <a:t>.NET </a:t>
            </a:r>
            <a:r>
              <a:rPr lang="zh-CN" altLang="en-US" dirty="0">
                <a:gradFill>
                  <a:gsLst>
                    <a:gs pos="1250">
                      <a:schemeClr val="bg1"/>
                    </a:gs>
                    <a:gs pos="100000">
                      <a:schemeClr val="bg1"/>
                    </a:gs>
                  </a:gsLst>
                  <a:lin ang="5400000" scaled="0"/>
                </a:gradFill>
              </a:rPr>
              <a:t>应用架构体系中心</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54390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3E3F0A-E3D0-4989-844B-BAA6B64083B4}"/>
              </a:ext>
            </a:extLst>
          </p:cNvPr>
          <p:cNvSpPr/>
          <p:nvPr/>
        </p:nvSpPr>
        <p:spPr>
          <a:xfrm>
            <a:off x="3556295" y="3265465"/>
            <a:ext cx="1768063" cy="589165"/>
          </a:xfrm>
          <a:prstGeom prst="rect">
            <a:avLst/>
          </a:prstGeom>
          <a:solidFill>
            <a:srgbClr val="0F6FC6"/>
          </a:solidFill>
          <a:ln w="10795" cap="flat" cmpd="sng" algn="ctr">
            <a:solidFill>
              <a:srgbClr val="0F6FC6">
                <a:shade val="50000"/>
              </a:srgbClr>
            </a:solidFill>
            <a:prstDash val="solid"/>
          </a:ln>
          <a:effectLst/>
        </p:spPr>
        <p:txBody>
          <a:bodyPr rtlCol="0" anchor="ctr"/>
          <a:lstStyle/>
          <a:p>
            <a:pPr algn="ctr" defTabSz="896387">
              <a:defRPr/>
            </a:pPr>
            <a:r>
              <a:rPr lang="en-US" kern="0" dirty="0" err="1">
                <a:solidFill>
                  <a:prstClr val="white"/>
                </a:solidFill>
                <a:latin typeface="Tw Cen MT" panose="020B0602020104020603"/>
              </a:rPr>
              <a:t>HealthChecks</a:t>
            </a:r>
            <a:endParaRPr lang="en-US" kern="0" dirty="0">
              <a:solidFill>
                <a:prstClr val="white"/>
              </a:solidFill>
              <a:latin typeface="Tw Cen MT" panose="020B0602020104020603"/>
            </a:endParaRPr>
          </a:p>
          <a:p>
            <a:pPr algn="ctr" defTabSz="896387">
              <a:defRPr/>
            </a:pPr>
            <a:r>
              <a:rPr lang="en-US" kern="0" dirty="0" err="1">
                <a:solidFill>
                  <a:prstClr val="white"/>
                </a:solidFill>
                <a:latin typeface="Tw Cen MT" panose="020B0602020104020603"/>
              </a:rPr>
              <a:t>WatchDog</a:t>
            </a:r>
            <a:r>
              <a:rPr lang="en-US" kern="0" dirty="0">
                <a:solidFill>
                  <a:prstClr val="white"/>
                </a:solidFill>
                <a:latin typeface="Tw Cen MT" panose="020B0602020104020603"/>
              </a:rPr>
              <a:t> app</a:t>
            </a:r>
          </a:p>
        </p:txBody>
      </p:sp>
      <p:sp>
        <p:nvSpPr>
          <p:cNvPr id="20" name="Rectangle 19">
            <a:extLst>
              <a:ext uri="{FF2B5EF4-FFF2-40B4-BE49-F238E27FC236}">
                <a16:creationId xmlns:a16="http://schemas.microsoft.com/office/drawing/2014/main" id="{D56DE9AE-CB01-455F-ABBF-13AA21567168}"/>
              </a:ext>
            </a:extLst>
          </p:cNvPr>
          <p:cNvSpPr/>
          <p:nvPr/>
        </p:nvSpPr>
        <p:spPr>
          <a:xfrm>
            <a:off x="269618" y="217021"/>
            <a:ext cx="10905792" cy="635430"/>
          </a:xfrm>
          <a:prstGeom prst="rect">
            <a:avLst/>
          </a:prstGeom>
        </p:spPr>
        <p:txBody>
          <a:bodyPr wrap="square">
            <a:spAutoFit/>
          </a:bodyPr>
          <a:lstStyle/>
          <a:p>
            <a:pPr algn="ctr" defTabSz="913873">
              <a:defRPr/>
            </a:pPr>
            <a:r>
              <a:rPr lang="en-US" sz="3529" b="1" kern="0" dirty="0">
                <a:solidFill>
                  <a:sysClr val="windowText" lastClr="000000"/>
                </a:solidFill>
              </a:rPr>
              <a:t>Health Checks API</a:t>
            </a:r>
            <a:endParaRPr lang="en-US" sz="3529" kern="0" dirty="0">
              <a:solidFill>
                <a:sysClr val="windowText" lastClr="000000"/>
              </a:solidFill>
              <a:latin typeface="Segoe UI Light"/>
            </a:endParaRPr>
          </a:p>
        </p:txBody>
      </p:sp>
      <p:cxnSp>
        <p:nvCxnSpPr>
          <p:cNvPr id="32" name="Straight Arrow Connector 31">
            <a:extLst>
              <a:ext uri="{FF2B5EF4-FFF2-40B4-BE49-F238E27FC236}">
                <a16:creationId xmlns:a16="http://schemas.microsoft.com/office/drawing/2014/main" id="{163B4BB6-9BB1-4F63-9E91-107B1EBDEAFC}"/>
              </a:ext>
            </a:extLst>
          </p:cNvPr>
          <p:cNvCxnSpPr>
            <a:cxnSpLocks/>
            <a:stCxn id="4" idx="3"/>
            <a:endCxn id="44" idx="3"/>
          </p:cNvCxnSpPr>
          <p:nvPr/>
        </p:nvCxnSpPr>
        <p:spPr>
          <a:xfrm flipV="1">
            <a:off x="5324358" y="2786698"/>
            <a:ext cx="2037511" cy="773350"/>
          </a:xfrm>
          <a:prstGeom prst="straightConnector1">
            <a:avLst/>
          </a:prstGeom>
          <a:noFill/>
          <a:ln w="9525" cap="flat" cmpd="sng" algn="ctr">
            <a:solidFill>
              <a:sysClr val="windowText" lastClr="000000"/>
            </a:solidFill>
            <a:prstDash val="solid"/>
            <a:tailEnd type="triangle"/>
          </a:ln>
          <a:effectLst/>
        </p:spPr>
      </p:cxnSp>
      <p:cxnSp>
        <p:nvCxnSpPr>
          <p:cNvPr id="33" name="Straight Arrow Connector 32">
            <a:extLst>
              <a:ext uri="{FF2B5EF4-FFF2-40B4-BE49-F238E27FC236}">
                <a16:creationId xmlns:a16="http://schemas.microsoft.com/office/drawing/2014/main" id="{847A3C80-257A-4B8F-943E-0FB172CEC1DD}"/>
              </a:ext>
            </a:extLst>
          </p:cNvPr>
          <p:cNvCxnSpPr>
            <a:cxnSpLocks/>
            <a:stCxn id="4" idx="3"/>
            <a:endCxn id="38" idx="3"/>
          </p:cNvCxnSpPr>
          <p:nvPr/>
        </p:nvCxnSpPr>
        <p:spPr>
          <a:xfrm>
            <a:off x="5324359" y="3560048"/>
            <a:ext cx="2051015" cy="784030"/>
          </a:xfrm>
          <a:prstGeom prst="straightConnector1">
            <a:avLst/>
          </a:prstGeom>
          <a:noFill/>
          <a:ln w="9525" cap="flat" cmpd="sng" algn="ctr">
            <a:solidFill>
              <a:sysClr val="windowText" lastClr="000000"/>
            </a:solidFill>
            <a:prstDash val="solid"/>
            <a:tailEnd type="triangle"/>
          </a:ln>
          <a:effectLst/>
        </p:spPr>
      </p:cxnSp>
      <p:sp>
        <p:nvSpPr>
          <p:cNvPr id="37" name="TextBox 36">
            <a:extLst>
              <a:ext uri="{FF2B5EF4-FFF2-40B4-BE49-F238E27FC236}">
                <a16:creationId xmlns:a16="http://schemas.microsoft.com/office/drawing/2014/main" id="{E2B26B69-D595-4860-AF24-A03A67B957DF}"/>
              </a:ext>
            </a:extLst>
          </p:cNvPr>
          <p:cNvSpPr txBox="1"/>
          <p:nvPr/>
        </p:nvSpPr>
        <p:spPr>
          <a:xfrm>
            <a:off x="6330532" y="2632408"/>
            <a:ext cx="846707" cy="363946"/>
          </a:xfrm>
          <a:prstGeom prst="rect">
            <a:avLst/>
          </a:prstGeom>
          <a:noFill/>
        </p:spPr>
        <p:txBody>
          <a:bodyPr wrap="none" rtlCol="0">
            <a:spAutoFit/>
          </a:bodyPr>
          <a:lstStyle/>
          <a:p>
            <a:pPr defTabSz="896387">
              <a:defRPr/>
            </a:pPr>
            <a:r>
              <a:rPr lang="en-US" dirty="0">
                <a:solidFill>
                  <a:srgbClr val="C00000"/>
                </a:solidFill>
                <a:latin typeface="Tw Cen MT" panose="020B0602020104020603"/>
              </a:rPr>
              <a:t>/health</a:t>
            </a:r>
          </a:p>
        </p:txBody>
      </p:sp>
      <p:sp>
        <p:nvSpPr>
          <p:cNvPr id="38" name="Hexagon 37">
            <a:extLst>
              <a:ext uri="{FF2B5EF4-FFF2-40B4-BE49-F238E27FC236}">
                <a16:creationId xmlns:a16="http://schemas.microsoft.com/office/drawing/2014/main" id="{E265815D-9E3F-42FB-AF3F-795A6B1E7798}"/>
              </a:ext>
            </a:extLst>
          </p:cNvPr>
          <p:cNvSpPr/>
          <p:nvPr/>
        </p:nvSpPr>
        <p:spPr bwMode="auto">
          <a:xfrm>
            <a:off x="7375374" y="4008943"/>
            <a:ext cx="738584" cy="670268"/>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a:solidFill>
                <a:sysClr val="windowText" lastClr="000000"/>
              </a:solidFill>
              <a:latin typeface="Segoe UI 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D329D125-D6F4-4475-80B5-727A54E0423F}"/>
              </a:ext>
            </a:extLst>
          </p:cNvPr>
          <p:cNvSpPr/>
          <p:nvPr/>
        </p:nvSpPr>
        <p:spPr>
          <a:xfrm>
            <a:off x="7451062" y="3708831"/>
            <a:ext cx="1388457" cy="303609"/>
          </a:xfrm>
          <a:prstGeom prst="rect">
            <a:avLst/>
          </a:prstGeom>
        </p:spPr>
        <p:txBody>
          <a:bodyPr wrap="none">
            <a:spAutoFit/>
          </a:bodyPr>
          <a:lstStyle/>
          <a:p>
            <a:pPr defTabSz="913873">
              <a:defRPr/>
            </a:pPr>
            <a:r>
              <a:rPr lang="en-US" sz="1373" b="1" dirty="0">
                <a:solidFill>
                  <a:srgbClr val="505050"/>
                </a:solidFill>
                <a:cs typeface="Segoe UI" panose="020B0502040204020203" pitchFamily="34" charset="0"/>
              </a:rPr>
              <a:t>Microservice 2</a:t>
            </a:r>
          </a:p>
        </p:txBody>
      </p:sp>
      <p:sp>
        <p:nvSpPr>
          <p:cNvPr id="44" name="Hexagon 43">
            <a:extLst>
              <a:ext uri="{FF2B5EF4-FFF2-40B4-BE49-F238E27FC236}">
                <a16:creationId xmlns:a16="http://schemas.microsoft.com/office/drawing/2014/main" id="{6B8F3C0A-69C7-450F-8E0B-EB104C4D3176}"/>
              </a:ext>
            </a:extLst>
          </p:cNvPr>
          <p:cNvSpPr/>
          <p:nvPr/>
        </p:nvSpPr>
        <p:spPr bwMode="auto">
          <a:xfrm>
            <a:off x="7361869" y="2451564"/>
            <a:ext cx="738584" cy="67026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a:solidFill>
                <a:sysClr val="windowText" lastClr="000000"/>
              </a:solidFill>
              <a:latin typeface="Segoe UI 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B4DD4AF2-8608-459E-9F6E-EDC35277B1AE}"/>
              </a:ext>
            </a:extLst>
          </p:cNvPr>
          <p:cNvSpPr/>
          <p:nvPr/>
        </p:nvSpPr>
        <p:spPr>
          <a:xfrm>
            <a:off x="7420000" y="2135306"/>
            <a:ext cx="1388457" cy="303609"/>
          </a:xfrm>
          <a:prstGeom prst="rect">
            <a:avLst/>
          </a:prstGeom>
        </p:spPr>
        <p:txBody>
          <a:bodyPr wrap="none">
            <a:spAutoFit/>
          </a:bodyPr>
          <a:lstStyle/>
          <a:p>
            <a:pPr defTabSz="913873">
              <a:defRPr/>
            </a:pPr>
            <a:r>
              <a:rPr lang="en-US" sz="1373" b="1" dirty="0">
                <a:solidFill>
                  <a:srgbClr val="505050"/>
                </a:solidFill>
                <a:cs typeface="Segoe UI" panose="020B0502040204020203" pitchFamily="34" charset="0"/>
              </a:rPr>
              <a:t>Microservice 1</a:t>
            </a:r>
          </a:p>
        </p:txBody>
      </p:sp>
      <p:sp>
        <p:nvSpPr>
          <p:cNvPr id="46" name="Flowchart: Magnetic Disk 45">
            <a:extLst>
              <a:ext uri="{FF2B5EF4-FFF2-40B4-BE49-F238E27FC236}">
                <a16:creationId xmlns:a16="http://schemas.microsoft.com/office/drawing/2014/main" id="{61C3AD26-1965-4377-9C96-A9C0A9069C24}"/>
              </a:ext>
            </a:extLst>
          </p:cNvPr>
          <p:cNvSpPr/>
          <p:nvPr/>
        </p:nvSpPr>
        <p:spPr>
          <a:xfrm>
            <a:off x="8516319" y="2616153"/>
            <a:ext cx="333188" cy="341091"/>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agnetic Disk 46">
            <a:extLst>
              <a:ext uri="{FF2B5EF4-FFF2-40B4-BE49-F238E27FC236}">
                <a16:creationId xmlns:a16="http://schemas.microsoft.com/office/drawing/2014/main" id="{F5B6C19D-33DF-4A9C-9583-2A0F26B2A2F3}"/>
              </a:ext>
            </a:extLst>
          </p:cNvPr>
          <p:cNvSpPr/>
          <p:nvPr/>
        </p:nvSpPr>
        <p:spPr>
          <a:xfrm>
            <a:off x="8496657" y="4191350"/>
            <a:ext cx="333188" cy="341091"/>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B829C1C1-D846-4583-A38B-2BCBD99CAFD5}"/>
              </a:ext>
            </a:extLst>
          </p:cNvPr>
          <p:cNvCxnSpPr>
            <a:cxnSpLocks/>
            <a:stCxn id="44" idx="0"/>
            <a:endCxn id="46" idx="2"/>
          </p:cNvCxnSpPr>
          <p:nvPr/>
        </p:nvCxnSpPr>
        <p:spPr>
          <a:xfrm>
            <a:off x="8100453" y="2786698"/>
            <a:ext cx="415867" cy="0"/>
          </a:xfrm>
          <a:prstGeom prst="straightConnector1">
            <a:avLst/>
          </a:prstGeom>
          <a:noFill/>
          <a:ln w="127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E4C2389A-C834-49EE-AA10-48A629EA7734}"/>
              </a:ext>
            </a:extLst>
          </p:cNvPr>
          <p:cNvCxnSpPr>
            <a:cxnSpLocks/>
            <a:endCxn id="47" idx="2"/>
          </p:cNvCxnSpPr>
          <p:nvPr/>
        </p:nvCxnSpPr>
        <p:spPr>
          <a:xfrm flipV="1">
            <a:off x="8117754" y="4361896"/>
            <a:ext cx="378903" cy="3376"/>
          </a:xfrm>
          <a:prstGeom prst="straightConnector1">
            <a:avLst/>
          </a:prstGeom>
          <a:noFill/>
          <a:ln w="12700" cap="flat" cmpd="sng" algn="ctr">
            <a:solidFill>
              <a:sysClr val="windowText" lastClr="000000"/>
            </a:solidFill>
            <a:prstDash val="solid"/>
            <a:miter lim="800000"/>
            <a:tailEnd type="triangle"/>
          </a:ln>
          <a:effectLst/>
        </p:spPr>
      </p:cxnSp>
      <p:sp>
        <p:nvSpPr>
          <p:cNvPr id="50" name="Multiplication Sign 49">
            <a:extLst>
              <a:ext uri="{FF2B5EF4-FFF2-40B4-BE49-F238E27FC236}">
                <a16:creationId xmlns:a16="http://schemas.microsoft.com/office/drawing/2014/main" id="{15903306-EBB8-412D-BF7E-D7154A23C5FF}"/>
              </a:ext>
            </a:extLst>
          </p:cNvPr>
          <p:cNvSpPr/>
          <p:nvPr/>
        </p:nvSpPr>
        <p:spPr bwMode="auto">
          <a:xfrm>
            <a:off x="7141762" y="2233845"/>
            <a:ext cx="1205806" cy="1159173"/>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51" name="Multiplication Sign 50">
            <a:extLst>
              <a:ext uri="{FF2B5EF4-FFF2-40B4-BE49-F238E27FC236}">
                <a16:creationId xmlns:a16="http://schemas.microsoft.com/office/drawing/2014/main" id="{95EADE91-D5E2-441C-A51A-F33429FEC845}"/>
              </a:ext>
            </a:extLst>
          </p:cNvPr>
          <p:cNvSpPr/>
          <p:nvPr/>
        </p:nvSpPr>
        <p:spPr bwMode="auto">
          <a:xfrm>
            <a:off x="8494157" y="2588676"/>
            <a:ext cx="377513" cy="449511"/>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52" name="TextBox 51">
            <a:extLst>
              <a:ext uri="{FF2B5EF4-FFF2-40B4-BE49-F238E27FC236}">
                <a16:creationId xmlns:a16="http://schemas.microsoft.com/office/drawing/2014/main" id="{1F367B02-E6FA-4F3A-8C7F-1768FCE087EB}"/>
              </a:ext>
            </a:extLst>
          </p:cNvPr>
          <p:cNvSpPr txBox="1"/>
          <p:nvPr/>
        </p:nvSpPr>
        <p:spPr>
          <a:xfrm>
            <a:off x="6394789" y="4191350"/>
            <a:ext cx="846707" cy="363946"/>
          </a:xfrm>
          <a:prstGeom prst="rect">
            <a:avLst/>
          </a:prstGeom>
          <a:noFill/>
        </p:spPr>
        <p:txBody>
          <a:bodyPr wrap="none" rtlCol="0">
            <a:spAutoFit/>
          </a:bodyPr>
          <a:lstStyle/>
          <a:p>
            <a:pPr defTabSz="896387">
              <a:defRPr/>
            </a:pPr>
            <a:r>
              <a:rPr lang="en-US" dirty="0">
                <a:solidFill>
                  <a:srgbClr val="C00000"/>
                </a:solidFill>
                <a:latin typeface="Tw Cen MT" panose="020B0602020104020603"/>
              </a:rPr>
              <a:t>/health</a:t>
            </a:r>
          </a:p>
        </p:txBody>
      </p:sp>
    </p:spTree>
    <p:extLst>
      <p:ext uri="{BB962C8B-B14F-4D97-AF65-F5344CB8AC3E}">
        <p14:creationId xmlns:p14="http://schemas.microsoft.com/office/powerpoint/2010/main" val="1124185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500" fill="hold"/>
                                        <p:tgtEl>
                                          <p:spTgt spid="50"/>
                                        </p:tgtEl>
                                        <p:attrNameLst>
                                          <p:attrName>ppt_w</p:attrName>
                                        </p:attrNameLst>
                                      </p:cBhvr>
                                      <p:tavLst>
                                        <p:tav tm="0">
                                          <p:val>
                                            <p:fltVal val="0"/>
                                          </p:val>
                                        </p:tav>
                                        <p:tav tm="100000">
                                          <p:val>
                                            <p:strVal val="#ppt_w"/>
                                          </p:val>
                                        </p:tav>
                                      </p:tavLst>
                                    </p:anim>
                                    <p:anim calcmode="lin" valueType="num">
                                      <p:cBhvr>
                                        <p:cTn id="15" dur="500" fill="hold"/>
                                        <p:tgtEl>
                                          <p:spTgt spid="50"/>
                                        </p:tgtEl>
                                        <p:attrNameLst>
                                          <p:attrName>ppt_h</p:attrName>
                                        </p:attrNameLst>
                                      </p:cBhvr>
                                      <p:tavLst>
                                        <p:tav tm="0">
                                          <p:val>
                                            <p:fltVal val="0"/>
                                          </p:val>
                                        </p:tav>
                                        <p:tav tm="100000">
                                          <p:val>
                                            <p:strVal val="#ppt_h"/>
                                          </p:val>
                                        </p:tav>
                                      </p:tavLst>
                                    </p:anim>
                                    <p:animEffect transition="in" filter="fade">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3E3F0A-E3D0-4989-844B-BAA6B64083B4}"/>
              </a:ext>
            </a:extLst>
          </p:cNvPr>
          <p:cNvSpPr/>
          <p:nvPr/>
        </p:nvSpPr>
        <p:spPr>
          <a:xfrm>
            <a:off x="1898476" y="2997711"/>
            <a:ext cx="1768063" cy="589165"/>
          </a:xfrm>
          <a:prstGeom prst="rect">
            <a:avLst/>
          </a:prstGeom>
          <a:solidFill>
            <a:srgbClr val="0F6FC6"/>
          </a:solidFill>
          <a:ln w="10795" cap="flat" cmpd="sng" algn="ctr">
            <a:solidFill>
              <a:srgbClr val="0F6FC6">
                <a:shade val="50000"/>
              </a:srgbClr>
            </a:solidFill>
            <a:prstDash val="solid"/>
          </a:ln>
          <a:effectLst/>
        </p:spPr>
        <p:txBody>
          <a:bodyPr rtlCol="0" anchor="ctr"/>
          <a:lstStyle/>
          <a:p>
            <a:pPr algn="ctr" defTabSz="896387">
              <a:defRPr/>
            </a:pPr>
            <a:r>
              <a:rPr lang="en-US" kern="0">
                <a:solidFill>
                  <a:prstClr val="white"/>
                </a:solidFill>
                <a:latin typeface="Tw Cen MT" panose="020B0602020104020603"/>
              </a:rPr>
              <a:t>Consumer A</a:t>
            </a:r>
          </a:p>
        </p:txBody>
      </p:sp>
      <p:sp>
        <p:nvSpPr>
          <p:cNvPr id="5" name="Rectangle 4">
            <a:extLst>
              <a:ext uri="{FF2B5EF4-FFF2-40B4-BE49-F238E27FC236}">
                <a16:creationId xmlns:a16="http://schemas.microsoft.com/office/drawing/2014/main" id="{CF3A707A-CAE1-438C-9460-2CA76382FD06}"/>
              </a:ext>
            </a:extLst>
          </p:cNvPr>
          <p:cNvSpPr/>
          <p:nvPr/>
        </p:nvSpPr>
        <p:spPr>
          <a:xfrm>
            <a:off x="1898476" y="4056412"/>
            <a:ext cx="1768063" cy="589165"/>
          </a:xfrm>
          <a:prstGeom prst="rect">
            <a:avLst/>
          </a:prstGeom>
          <a:solidFill>
            <a:srgbClr val="92D050"/>
          </a:solidFill>
          <a:ln w="10795" cap="flat" cmpd="sng" algn="ctr">
            <a:solidFill>
              <a:srgbClr val="0F6FC6">
                <a:shade val="50000"/>
              </a:srgbClr>
            </a:solidFill>
            <a:prstDash val="solid"/>
          </a:ln>
          <a:effectLst/>
        </p:spPr>
        <p:txBody>
          <a:bodyPr rtlCol="0" anchor="ctr"/>
          <a:lstStyle/>
          <a:p>
            <a:pPr algn="ctr" defTabSz="896387">
              <a:defRPr/>
            </a:pPr>
            <a:r>
              <a:rPr lang="en-US" kern="0">
                <a:solidFill>
                  <a:prstClr val="white"/>
                </a:solidFill>
                <a:latin typeface="Tw Cen MT" panose="020B0602020104020603"/>
              </a:rPr>
              <a:t>Consumer B</a:t>
            </a:r>
          </a:p>
        </p:txBody>
      </p:sp>
      <p:cxnSp>
        <p:nvCxnSpPr>
          <p:cNvPr id="8" name="Straight Arrow Connector 7">
            <a:extLst>
              <a:ext uri="{FF2B5EF4-FFF2-40B4-BE49-F238E27FC236}">
                <a16:creationId xmlns:a16="http://schemas.microsoft.com/office/drawing/2014/main" id="{194C902C-71CA-4856-A6DF-8799521BE653}"/>
              </a:ext>
            </a:extLst>
          </p:cNvPr>
          <p:cNvCxnSpPr>
            <a:cxnSpLocks/>
            <a:stCxn id="4" idx="3"/>
            <a:endCxn id="13" idx="1"/>
          </p:cNvCxnSpPr>
          <p:nvPr/>
        </p:nvCxnSpPr>
        <p:spPr>
          <a:xfrm>
            <a:off x="3666539" y="3292294"/>
            <a:ext cx="1682489" cy="694713"/>
          </a:xfrm>
          <a:prstGeom prst="straightConnector1">
            <a:avLst/>
          </a:prstGeom>
          <a:noFill/>
          <a:ln w="9525" cap="flat" cmpd="sng" algn="ctr">
            <a:solidFill>
              <a:sysClr val="windowText" lastClr="000000"/>
            </a:solidFill>
            <a:prstDash val="solid"/>
            <a:tailEnd type="triangle"/>
          </a:ln>
          <a:effectLst/>
        </p:spPr>
      </p:cxnSp>
      <p:cxnSp>
        <p:nvCxnSpPr>
          <p:cNvPr id="9" name="Straight Arrow Connector 8">
            <a:extLst>
              <a:ext uri="{FF2B5EF4-FFF2-40B4-BE49-F238E27FC236}">
                <a16:creationId xmlns:a16="http://schemas.microsoft.com/office/drawing/2014/main" id="{F1396FFC-D41C-4554-96C6-EF34A4C57507}"/>
              </a:ext>
            </a:extLst>
          </p:cNvPr>
          <p:cNvCxnSpPr>
            <a:cxnSpLocks/>
            <a:stCxn id="5" idx="3"/>
            <a:endCxn id="13" idx="1"/>
          </p:cNvCxnSpPr>
          <p:nvPr/>
        </p:nvCxnSpPr>
        <p:spPr>
          <a:xfrm flipV="1">
            <a:off x="3666539" y="3987007"/>
            <a:ext cx="1682489" cy="363988"/>
          </a:xfrm>
          <a:prstGeom prst="straightConnector1">
            <a:avLst/>
          </a:prstGeom>
          <a:noFill/>
          <a:ln w="9525" cap="flat" cmpd="sng" algn="ctr">
            <a:solidFill>
              <a:srgbClr val="A5C249"/>
            </a:solidFill>
            <a:prstDash val="solid"/>
            <a:tailEnd type="triangle"/>
          </a:ln>
          <a:effectLst/>
        </p:spPr>
      </p:cxnSp>
      <p:cxnSp>
        <p:nvCxnSpPr>
          <p:cNvPr id="10" name="Straight Arrow Connector 9">
            <a:extLst>
              <a:ext uri="{FF2B5EF4-FFF2-40B4-BE49-F238E27FC236}">
                <a16:creationId xmlns:a16="http://schemas.microsoft.com/office/drawing/2014/main" id="{25EAEC68-9AF2-48D1-B700-88FDF9CEDA20}"/>
              </a:ext>
            </a:extLst>
          </p:cNvPr>
          <p:cNvCxnSpPr>
            <a:cxnSpLocks/>
            <a:stCxn id="12" idx="3"/>
            <a:endCxn id="25" idx="3"/>
          </p:cNvCxnSpPr>
          <p:nvPr/>
        </p:nvCxnSpPr>
        <p:spPr>
          <a:xfrm flipV="1">
            <a:off x="6849222" y="2953729"/>
            <a:ext cx="1861180" cy="1033277"/>
          </a:xfrm>
          <a:prstGeom prst="straightConnector1">
            <a:avLst/>
          </a:prstGeom>
          <a:noFill/>
          <a:ln w="9525" cap="flat" cmpd="sng" algn="ctr">
            <a:solidFill>
              <a:sysClr val="windowText" lastClr="000000"/>
            </a:solidFill>
            <a:prstDash val="solid"/>
            <a:tailEnd type="triangle"/>
          </a:ln>
          <a:effectLst/>
        </p:spPr>
      </p:cxnSp>
      <p:cxnSp>
        <p:nvCxnSpPr>
          <p:cNvPr id="11" name="Straight Arrow Connector 10">
            <a:extLst>
              <a:ext uri="{FF2B5EF4-FFF2-40B4-BE49-F238E27FC236}">
                <a16:creationId xmlns:a16="http://schemas.microsoft.com/office/drawing/2014/main" id="{E5E06AE7-C3E6-44B1-B372-90BCB711A9D4}"/>
              </a:ext>
            </a:extLst>
          </p:cNvPr>
          <p:cNvCxnSpPr>
            <a:cxnSpLocks/>
            <a:stCxn id="12" idx="3"/>
            <a:endCxn id="23" idx="3"/>
          </p:cNvCxnSpPr>
          <p:nvPr/>
        </p:nvCxnSpPr>
        <p:spPr>
          <a:xfrm>
            <a:off x="6849223" y="3987005"/>
            <a:ext cx="1874684" cy="541921"/>
          </a:xfrm>
          <a:prstGeom prst="straightConnector1">
            <a:avLst/>
          </a:prstGeom>
          <a:noFill/>
          <a:ln w="9525" cap="flat" cmpd="sng" algn="ctr">
            <a:solidFill>
              <a:sysClr val="windowText" lastClr="000000"/>
            </a:solidFill>
            <a:prstDash val="solid"/>
            <a:tailEnd type="triangle"/>
          </a:ln>
          <a:effectLst/>
        </p:spPr>
      </p:cxnSp>
      <p:sp>
        <p:nvSpPr>
          <p:cNvPr id="12" name="Rectangle 11">
            <a:extLst>
              <a:ext uri="{FF2B5EF4-FFF2-40B4-BE49-F238E27FC236}">
                <a16:creationId xmlns:a16="http://schemas.microsoft.com/office/drawing/2014/main" id="{8F5A3802-4262-480A-8921-A8D9F2957566}"/>
              </a:ext>
            </a:extLst>
          </p:cNvPr>
          <p:cNvSpPr/>
          <p:nvPr/>
        </p:nvSpPr>
        <p:spPr>
          <a:xfrm>
            <a:off x="6158444" y="3456321"/>
            <a:ext cx="690779" cy="1061368"/>
          </a:xfrm>
          <a:prstGeom prst="rect">
            <a:avLst/>
          </a:prstGeom>
          <a:solidFill>
            <a:sysClr val="windowText" lastClr="000000">
              <a:lumMod val="95000"/>
              <a:lumOff val="5000"/>
            </a:sysClr>
          </a:solidFill>
          <a:ln w="10795" cap="flat" cmpd="sng" algn="ctr">
            <a:solidFill>
              <a:srgbClr val="0F6FC6">
                <a:shade val="50000"/>
              </a:srgbClr>
            </a:solidFill>
            <a:prstDash val="solid"/>
          </a:ln>
          <a:effectLst/>
        </p:spPr>
        <p:txBody>
          <a:bodyPr vert="vert270" rtlCol="0" anchor="ctr"/>
          <a:lstStyle/>
          <a:p>
            <a:pPr algn="ctr" defTabSz="896387">
              <a:defRPr/>
            </a:pPr>
            <a:r>
              <a:rPr lang="en-US" kern="0">
                <a:solidFill>
                  <a:prstClr val="white"/>
                </a:solidFill>
                <a:latin typeface="Tw Cen MT" panose="020B0602020104020603"/>
              </a:rPr>
              <a:t>Router</a:t>
            </a:r>
          </a:p>
        </p:txBody>
      </p:sp>
      <p:sp>
        <p:nvSpPr>
          <p:cNvPr id="13" name="Rectangle 12">
            <a:extLst>
              <a:ext uri="{FF2B5EF4-FFF2-40B4-BE49-F238E27FC236}">
                <a16:creationId xmlns:a16="http://schemas.microsoft.com/office/drawing/2014/main" id="{CA61B597-65BC-4D77-B082-D125F160FCFA}"/>
              </a:ext>
            </a:extLst>
          </p:cNvPr>
          <p:cNvSpPr/>
          <p:nvPr/>
        </p:nvSpPr>
        <p:spPr>
          <a:xfrm>
            <a:off x="5349028" y="1935057"/>
            <a:ext cx="690779" cy="4103899"/>
          </a:xfrm>
          <a:prstGeom prst="rect">
            <a:avLst/>
          </a:prstGeom>
          <a:solidFill>
            <a:sysClr val="windowText" lastClr="000000">
              <a:lumMod val="95000"/>
              <a:lumOff val="5000"/>
            </a:sysClr>
          </a:solidFill>
          <a:ln w="10795" cap="flat" cmpd="sng" algn="ctr">
            <a:solidFill>
              <a:srgbClr val="0F6FC6">
                <a:shade val="50000"/>
              </a:srgbClr>
            </a:solidFill>
            <a:prstDash val="solid"/>
          </a:ln>
          <a:effectLst/>
        </p:spPr>
        <p:txBody>
          <a:bodyPr vert="vert270" rtlCol="0" anchor="ctr"/>
          <a:lstStyle/>
          <a:p>
            <a:pPr algn="ctr" defTabSz="896387">
              <a:defRPr/>
            </a:pPr>
            <a:r>
              <a:rPr lang="en-US" kern="0">
                <a:solidFill>
                  <a:prstClr val="white"/>
                </a:solidFill>
                <a:latin typeface="Tw Cen MT" panose="020B0602020104020603"/>
              </a:rPr>
              <a:t>API Gateway</a:t>
            </a:r>
          </a:p>
        </p:txBody>
      </p:sp>
      <p:sp>
        <p:nvSpPr>
          <p:cNvPr id="14" name="Rectangle 13">
            <a:extLst>
              <a:ext uri="{FF2B5EF4-FFF2-40B4-BE49-F238E27FC236}">
                <a16:creationId xmlns:a16="http://schemas.microsoft.com/office/drawing/2014/main" id="{C1F6E9C2-DDA4-44B7-B00C-EA80F52BB167}"/>
              </a:ext>
            </a:extLst>
          </p:cNvPr>
          <p:cNvSpPr/>
          <p:nvPr/>
        </p:nvSpPr>
        <p:spPr>
          <a:xfrm rot="5400000">
            <a:off x="6733157" y="5026694"/>
            <a:ext cx="441573" cy="1582948"/>
          </a:xfrm>
          <a:prstGeom prst="rect">
            <a:avLst/>
          </a:prstGeom>
          <a:solidFill>
            <a:sysClr val="windowText" lastClr="000000">
              <a:lumMod val="95000"/>
              <a:lumOff val="5000"/>
            </a:sysClr>
          </a:solidFill>
          <a:ln w="10795" cap="flat" cmpd="sng" algn="ctr">
            <a:solidFill>
              <a:srgbClr val="0F6FC6">
                <a:shade val="50000"/>
              </a:srgbClr>
            </a:solidFill>
            <a:prstDash val="solid"/>
          </a:ln>
          <a:effectLst/>
        </p:spPr>
        <p:txBody>
          <a:bodyPr vert="vert270" rtlCol="0" anchor="ctr"/>
          <a:lstStyle/>
          <a:p>
            <a:pPr algn="ctr" defTabSz="896387">
              <a:defRPr/>
            </a:pPr>
            <a:r>
              <a:rPr lang="en-US" kern="0">
                <a:solidFill>
                  <a:prstClr val="white"/>
                </a:solidFill>
                <a:latin typeface="Tw Cen MT" panose="020B0602020104020603"/>
              </a:rPr>
              <a:t>Service Registry</a:t>
            </a:r>
          </a:p>
        </p:txBody>
      </p:sp>
      <p:cxnSp>
        <p:nvCxnSpPr>
          <p:cNvPr id="15" name="Straight Arrow Connector 14">
            <a:extLst>
              <a:ext uri="{FF2B5EF4-FFF2-40B4-BE49-F238E27FC236}">
                <a16:creationId xmlns:a16="http://schemas.microsoft.com/office/drawing/2014/main" id="{EC6E69AB-8CB1-446D-B43A-827806F3AD20}"/>
              </a:ext>
            </a:extLst>
          </p:cNvPr>
          <p:cNvCxnSpPr>
            <a:cxnSpLocks/>
            <a:stCxn id="12" idx="2"/>
            <a:endCxn id="14" idx="1"/>
          </p:cNvCxnSpPr>
          <p:nvPr/>
        </p:nvCxnSpPr>
        <p:spPr>
          <a:xfrm>
            <a:off x="6503833" y="4517689"/>
            <a:ext cx="450111" cy="1079693"/>
          </a:xfrm>
          <a:prstGeom prst="straightConnector1">
            <a:avLst/>
          </a:prstGeom>
          <a:noFill/>
          <a:ln w="9525" cap="flat" cmpd="sng" algn="ctr">
            <a:solidFill>
              <a:sysClr val="windowText" lastClr="000000"/>
            </a:solidFill>
            <a:prstDash val="solid"/>
            <a:tailEnd type="triangle"/>
          </a:ln>
          <a:effectLst/>
        </p:spPr>
      </p:cxnSp>
      <p:sp>
        <p:nvSpPr>
          <p:cNvPr id="16" name="TextBox 15">
            <a:extLst>
              <a:ext uri="{FF2B5EF4-FFF2-40B4-BE49-F238E27FC236}">
                <a16:creationId xmlns:a16="http://schemas.microsoft.com/office/drawing/2014/main" id="{B1C31A36-777B-4F2C-9F36-9F7B1654E462}"/>
              </a:ext>
            </a:extLst>
          </p:cNvPr>
          <p:cNvSpPr txBox="1"/>
          <p:nvPr/>
        </p:nvSpPr>
        <p:spPr>
          <a:xfrm>
            <a:off x="6762254" y="4864059"/>
            <a:ext cx="712054" cy="363946"/>
          </a:xfrm>
          <a:prstGeom prst="rect">
            <a:avLst/>
          </a:prstGeom>
          <a:noFill/>
        </p:spPr>
        <p:txBody>
          <a:bodyPr wrap="none" rtlCol="0">
            <a:spAutoFit/>
          </a:bodyPr>
          <a:lstStyle/>
          <a:p>
            <a:pPr defTabSz="896387">
              <a:defRPr/>
            </a:pPr>
            <a:r>
              <a:rPr lang="en-US">
                <a:solidFill>
                  <a:prstClr val="black"/>
                </a:solidFill>
                <a:latin typeface="Tw Cen MT" panose="020B0602020104020603"/>
              </a:rPr>
              <a:t>query</a:t>
            </a:r>
          </a:p>
        </p:txBody>
      </p:sp>
      <p:grpSp>
        <p:nvGrpSpPr>
          <p:cNvPr id="42" name="Group 41">
            <a:extLst>
              <a:ext uri="{FF2B5EF4-FFF2-40B4-BE49-F238E27FC236}">
                <a16:creationId xmlns:a16="http://schemas.microsoft.com/office/drawing/2014/main" id="{EFF3779D-875E-48A5-86B8-ADD2717B04F8}"/>
              </a:ext>
            </a:extLst>
          </p:cNvPr>
          <p:cNvGrpSpPr/>
          <p:nvPr/>
        </p:nvGrpSpPr>
        <p:grpSpPr>
          <a:xfrm>
            <a:off x="7737094" y="3288862"/>
            <a:ext cx="1836050" cy="2526148"/>
            <a:chOff x="7892347" y="3354304"/>
            <a:chExt cx="1872988" cy="2576970"/>
          </a:xfrm>
        </p:grpSpPr>
        <p:cxnSp>
          <p:nvCxnSpPr>
            <p:cNvPr id="2" name="Straight Arrow Connector 1">
              <a:extLst>
                <a:ext uri="{FF2B5EF4-FFF2-40B4-BE49-F238E27FC236}">
                  <a16:creationId xmlns:a16="http://schemas.microsoft.com/office/drawing/2014/main" id="{035FC5BF-D6F9-48EE-BB8B-441D7E2FC9B7}"/>
                </a:ext>
              </a:extLst>
            </p:cNvPr>
            <p:cNvCxnSpPr>
              <a:cxnSpLocks/>
              <a:endCxn id="25" idx="2"/>
            </p:cNvCxnSpPr>
            <p:nvPr/>
          </p:nvCxnSpPr>
          <p:spPr>
            <a:xfrm flipV="1">
              <a:off x="7892347" y="3354304"/>
              <a:ext cx="1163828" cy="2576970"/>
            </a:xfrm>
            <a:prstGeom prst="straightConnector1">
              <a:avLst/>
            </a:prstGeom>
            <a:noFill/>
            <a:ln w="9525" cap="flat" cmpd="sng" algn="ctr">
              <a:solidFill>
                <a:srgbClr val="FF0000"/>
              </a:solidFill>
              <a:prstDash val="solid"/>
              <a:tailEnd type="triangle"/>
            </a:ln>
            <a:effectLst/>
          </p:spPr>
        </p:cxnSp>
        <p:sp>
          <p:nvSpPr>
            <p:cNvPr id="18" name="TextBox 17">
              <a:extLst>
                <a:ext uri="{FF2B5EF4-FFF2-40B4-BE49-F238E27FC236}">
                  <a16:creationId xmlns:a16="http://schemas.microsoft.com/office/drawing/2014/main" id="{A38B2298-43B9-438A-A8ED-35E893C32C51}"/>
                </a:ext>
              </a:extLst>
            </p:cNvPr>
            <p:cNvSpPr txBox="1"/>
            <p:nvPr/>
          </p:nvSpPr>
          <p:spPr>
            <a:xfrm>
              <a:off x="8901594" y="3395793"/>
              <a:ext cx="863741" cy="371268"/>
            </a:xfrm>
            <a:prstGeom prst="rect">
              <a:avLst/>
            </a:prstGeom>
            <a:noFill/>
          </p:spPr>
          <p:txBody>
            <a:bodyPr wrap="none" rtlCol="0">
              <a:spAutoFit/>
            </a:bodyPr>
            <a:lstStyle/>
            <a:p>
              <a:pPr defTabSz="896387">
                <a:defRPr/>
              </a:pPr>
              <a:r>
                <a:rPr lang="en-US" dirty="0">
                  <a:solidFill>
                    <a:srgbClr val="C00000"/>
                  </a:solidFill>
                  <a:latin typeface="Tw Cen MT" panose="020B0602020104020603"/>
                </a:rPr>
                <a:t>/health</a:t>
              </a:r>
            </a:p>
          </p:txBody>
        </p:sp>
      </p:grpSp>
      <p:grpSp>
        <p:nvGrpSpPr>
          <p:cNvPr id="43" name="Group 42">
            <a:extLst>
              <a:ext uri="{FF2B5EF4-FFF2-40B4-BE49-F238E27FC236}">
                <a16:creationId xmlns:a16="http://schemas.microsoft.com/office/drawing/2014/main" id="{0318356E-89C7-4007-8E33-63396343728F}"/>
              </a:ext>
            </a:extLst>
          </p:cNvPr>
          <p:cNvGrpSpPr/>
          <p:nvPr/>
        </p:nvGrpSpPr>
        <p:grpSpPr>
          <a:xfrm>
            <a:off x="7745418" y="4864060"/>
            <a:ext cx="1687211" cy="954110"/>
            <a:chOff x="7900838" y="4961192"/>
            <a:chExt cx="1721155" cy="973305"/>
          </a:xfrm>
        </p:grpSpPr>
        <p:cxnSp>
          <p:nvCxnSpPr>
            <p:cNvPr id="17" name="Straight Arrow Connector 16">
              <a:extLst>
                <a:ext uri="{FF2B5EF4-FFF2-40B4-BE49-F238E27FC236}">
                  <a16:creationId xmlns:a16="http://schemas.microsoft.com/office/drawing/2014/main" id="{A5D2FF02-A036-41A6-A673-A8CDEB8C9E2E}"/>
                </a:ext>
              </a:extLst>
            </p:cNvPr>
            <p:cNvCxnSpPr>
              <a:cxnSpLocks/>
              <a:stCxn id="14" idx="0"/>
              <a:endCxn id="23" idx="2"/>
            </p:cNvCxnSpPr>
            <p:nvPr/>
          </p:nvCxnSpPr>
          <p:spPr>
            <a:xfrm flipV="1">
              <a:off x="7900838" y="4961192"/>
              <a:ext cx="1169113" cy="973305"/>
            </a:xfrm>
            <a:prstGeom prst="straightConnector1">
              <a:avLst/>
            </a:prstGeom>
            <a:noFill/>
            <a:ln w="9525" cap="flat" cmpd="sng" algn="ctr">
              <a:solidFill>
                <a:srgbClr val="FF0000"/>
              </a:solidFill>
              <a:prstDash val="solid"/>
              <a:tailEnd type="triangle"/>
            </a:ln>
            <a:effectLst/>
          </p:spPr>
        </p:cxnSp>
        <p:sp>
          <p:nvSpPr>
            <p:cNvPr id="19" name="TextBox 18">
              <a:extLst>
                <a:ext uri="{FF2B5EF4-FFF2-40B4-BE49-F238E27FC236}">
                  <a16:creationId xmlns:a16="http://schemas.microsoft.com/office/drawing/2014/main" id="{688F8A8B-8099-4538-9285-41C561613E42}"/>
                </a:ext>
              </a:extLst>
            </p:cNvPr>
            <p:cNvSpPr txBox="1"/>
            <p:nvPr/>
          </p:nvSpPr>
          <p:spPr>
            <a:xfrm>
              <a:off x="8758251" y="5078512"/>
              <a:ext cx="863742" cy="371268"/>
            </a:xfrm>
            <a:prstGeom prst="rect">
              <a:avLst/>
            </a:prstGeom>
            <a:noFill/>
          </p:spPr>
          <p:txBody>
            <a:bodyPr wrap="none" rtlCol="0">
              <a:spAutoFit/>
            </a:bodyPr>
            <a:lstStyle/>
            <a:p>
              <a:pPr defTabSz="896387">
                <a:defRPr/>
              </a:pPr>
              <a:r>
                <a:rPr lang="en-US" dirty="0">
                  <a:solidFill>
                    <a:srgbClr val="C00000"/>
                  </a:solidFill>
                  <a:latin typeface="Tw Cen MT" panose="020B0602020104020603"/>
                </a:rPr>
                <a:t>/health</a:t>
              </a:r>
            </a:p>
          </p:txBody>
        </p:sp>
      </p:grpSp>
      <p:sp>
        <p:nvSpPr>
          <p:cNvPr id="20" name="Rectangle 19">
            <a:extLst>
              <a:ext uri="{FF2B5EF4-FFF2-40B4-BE49-F238E27FC236}">
                <a16:creationId xmlns:a16="http://schemas.microsoft.com/office/drawing/2014/main" id="{D56DE9AE-CB01-455F-ABBF-13AA21567168}"/>
              </a:ext>
            </a:extLst>
          </p:cNvPr>
          <p:cNvSpPr/>
          <p:nvPr/>
        </p:nvSpPr>
        <p:spPr>
          <a:xfrm>
            <a:off x="586911" y="221780"/>
            <a:ext cx="10905792" cy="635430"/>
          </a:xfrm>
          <a:prstGeom prst="rect">
            <a:avLst/>
          </a:prstGeom>
        </p:spPr>
        <p:txBody>
          <a:bodyPr wrap="square">
            <a:spAutoFit/>
          </a:bodyPr>
          <a:lstStyle/>
          <a:p>
            <a:pPr algn="ctr" defTabSz="913873">
              <a:defRPr/>
            </a:pPr>
            <a:r>
              <a:rPr lang="en-US" sz="3529" b="1" kern="0" dirty="0">
                <a:solidFill>
                  <a:sysClr val="windowText" lastClr="000000"/>
                </a:solidFill>
              </a:rPr>
              <a:t>Health Checks API</a:t>
            </a:r>
            <a:endParaRPr lang="en-US" sz="3529" kern="0" dirty="0">
              <a:solidFill>
                <a:sysClr val="windowText" lastClr="000000"/>
              </a:solidFill>
              <a:latin typeface="Segoe UI Light"/>
            </a:endParaRPr>
          </a:p>
        </p:txBody>
      </p:sp>
      <p:sp>
        <p:nvSpPr>
          <p:cNvPr id="23" name="Hexagon 22">
            <a:extLst>
              <a:ext uri="{FF2B5EF4-FFF2-40B4-BE49-F238E27FC236}">
                <a16:creationId xmlns:a16="http://schemas.microsoft.com/office/drawing/2014/main" id="{818A022D-7C06-496C-96BC-BAC589EEAF05}"/>
              </a:ext>
            </a:extLst>
          </p:cNvPr>
          <p:cNvSpPr/>
          <p:nvPr/>
        </p:nvSpPr>
        <p:spPr bwMode="auto">
          <a:xfrm>
            <a:off x="8723907" y="4193791"/>
            <a:ext cx="738584" cy="670268"/>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a:solidFill>
                <a:sysClr val="windowText" lastClr="000000"/>
              </a:solidFill>
              <a:latin typeface="Segoe UI 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5E23899-5FDD-49B5-9A50-54DA2BBB591C}"/>
              </a:ext>
            </a:extLst>
          </p:cNvPr>
          <p:cNvSpPr/>
          <p:nvPr/>
        </p:nvSpPr>
        <p:spPr>
          <a:xfrm>
            <a:off x="8799596" y="3875860"/>
            <a:ext cx="1388457" cy="303609"/>
          </a:xfrm>
          <a:prstGeom prst="rect">
            <a:avLst/>
          </a:prstGeom>
        </p:spPr>
        <p:txBody>
          <a:bodyPr wrap="none">
            <a:spAutoFit/>
          </a:bodyPr>
          <a:lstStyle/>
          <a:p>
            <a:pPr defTabSz="913873">
              <a:defRPr/>
            </a:pPr>
            <a:r>
              <a:rPr lang="en-US" sz="1373" b="1" dirty="0">
                <a:solidFill>
                  <a:srgbClr val="505050"/>
                </a:solidFill>
                <a:cs typeface="Segoe UI" panose="020B0502040204020203" pitchFamily="34" charset="0"/>
              </a:rPr>
              <a:t>Microservice 2</a:t>
            </a:r>
          </a:p>
        </p:txBody>
      </p:sp>
      <p:sp>
        <p:nvSpPr>
          <p:cNvPr id="25" name="Hexagon 24">
            <a:extLst>
              <a:ext uri="{FF2B5EF4-FFF2-40B4-BE49-F238E27FC236}">
                <a16:creationId xmlns:a16="http://schemas.microsoft.com/office/drawing/2014/main" id="{A7B40832-D091-43CA-8A5F-DB0B3E18F75D}"/>
              </a:ext>
            </a:extLst>
          </p:cNvPr>
          <p:cNvSpPr/>
          <p:nvPr/>
        </p:nvSpPr>
        <p:spPr bwMode="auto">
          <a:xfrm>
            <a:off x="8710403" y="2618594"/>
            <a:ext cx="738584" cy="67026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a:solidFill>
                <a:sysClr val="windowText" lastClr="000000"/>
              </a:solidFill>
              <a:latin typeface="Segoe UI 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30746227-1FD4-4545-A9A4-6BF1DC1E425B}"/>
              </a:ext>
            </a:extLst>
          </p:cNvPr>
          <p:cNvSpPr/>
          <p:nvPr/>
        </p:nvSpPr>
        <p:spPr>
          <a:xfrm>
            <a:off x="8768534" y="2302336"/>
            <a:ext cx="1388457" cy="303609"/>
          </a:xfrm>
          <a:prstGeom prst="rect">
            <a:avLst/>
          </a:prstGeom>
        </p:spPr>
        <p:txBody>
          <a:bodyPr wrap="none">
            <a:spAutoFit/>
          </a:bodyPr>
          <a:lstStyle/>
          <a:p>
            <a:pPr defTabSz="913873">
              <a:defRPr/>
            </a:pPr>
            <a:r>
              <a:rPr lang="en-US" sz="1373" b="1" dirty="0">
                <a:solidFill>
                  <a:srgbClr val="505050"/>
                </a:solidFill>
                <a:cs typeface="Segoe UI" panose="020B0502040204020203" pitchFamily="34" charset="0"/>
              </a:rPr>
              <a:t>Microservice 1</a:t>
            </a:r>
          </a:p>
        </p:txBody>
      </p:sp>
      <p:sp>
        <p:nvSpPr>
          <p:cNvPr id="31" name="Flowchart: Magnetic Disk 30">
            <a:extLst>
              <a:ext uri="{FF2B5EF4-FFF2-40B4-BE49-F238E27FC236}">
                <a16:creationId xmlns:a16="http://schemas.microsoft.com/office/drawing/2014/main" id="{BF5080D2-F9E9-4326-8291-03E7E918BB3D}"/>
              </a:ext>
            </a:extLst>
          </p:cNvPr>
          <p:cNvSpPr/>
          <p:nvPr/>
        </p:nvSpPr>
        <p:spPr>
          <a:xfrm>
            <a:off x="9864853" y="2783183"/>
            <a:ext cx="333188" cy="341091"/>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Magnetic Disk 33">
            <a:extLst>
              <a:ext uri="{FF2B5EF4-FFF2-40B4-BE49-F238E27FC236}">
                <a16:creationId xmlns:a16="http://schemas.microsoft.com/office/drawing/2014/main" id="{9EB53424-6C06-430F-9349-8F68E18383CF}"/>
              </a:ext>
            </a:extLst>
          </p:cNvPr>
          <p:cNvSpPr/>
          <p:nvPr/>
        </p:nvSpPr>
        <p:spPr>
          <a:xfrm>
            <a:off x="9845191" y="4358380"/>
            <a:ext cx="333188" cy="341091"/>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Arrow Connector 34">
            <a:extLst>
              <a:ext uri="{FF2B5EF4-FFF2-40B4-BE49-F238E27FC236}">
                <a16:creationId xmlns:a16="http://schemas.microsoft.com/office/drawing/2014/main" id="{4E3C520E-F4F1-470F-9154-2042C77DC5E3}"/>
              </a:ext>
            </a:extLst>
          </p:cNvPr>
          <p:cNvCxnSpPr>
            <a:cxnSpLocks/>
            <a:stCxn id="25" idx="0"/>
            <a:endCxn id="31" idx="2"/>
          </p:cNvCxnSpPr>
          <p:nvPr/>
        </p:nvCxnSpPr>
        <p:spPr>
          <a:xfrm>
            <a:off x="9448987" y="2953728"/>
            <a:ext cx="415867" cy="0"/>
          </a:xfrm>
          <a:prstGeom prst="straightConnector1">
            <a:avLst/>
          </a:prstGeom>
          <a:noFill/>
          <a:ln w="127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C5D6B946-710C-4E36-B839-00A808B3894B}"/>
              </a:ext>
            </a:extLst>
          </p:cNvPr>
          <p:cNvCxnSpPr>
            <a:cxnSpLocks/>
            <a:endCxn id="34" idx="2"/>
          </p:cNvCxnSpPr>
          <p:nvPr/>
        </p:nvCxnSpPr>
        <p:spPr>
          <a:xfrm flipV="1">
            <a:off x="9466287" y="4528925"/>
            <a:ext cx="378903" cy="3376"/>
          </a:xfrm>
          <a:prstGeom prst="straightConnector1">
            <a:avLst/>
          </a:prstGeom>
          <a:noFill/>
          <a:ln w="12700" cap="flat" cmpd="sng" algn="ctr">
            <a:solidFill>
              <a:sysClr val="windowText" lastClr="000000"/>
            </a:solidFill>
            <a:prstDash val="solid"/>
            <a:miter lim="800000"/>
            <a:tailEnd type="triangle"/>
          </a:ln>
          <a:effectLst/>
        </p:spPr>
      </p:cxnSp>
      <p:sp>
        <p:nvSpPr>
          <p:cNvPr id="40" name="Multiplication Sign 39">
            <a:extLst>
              <a:ext uri="{FF2B5EF4-FFF2-40B4-BE49-F238E27FC236}">
                <a16:creationId xmlns:a16="http://schemas.microsoft.com/office/drawing/2014/main" id="{EAFAAC57-6C51-4F87-9996-05F20739035B}"/>
              </a:ext>
            </a:extLst>
          </p:cNvPr>
          <p:cNvSpPr/>
          <p:nvPr/>
        </p:nvSpPr>
        <p:spPr bwMode="auto">
          <a:xfrm>
            <a:off x="8490295" y="2400875"/>
            <a:ext cx="1205806" cy="1159173"/>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41" name="Multiplication Sign 40">
            <a:extLst>
              <a:ext uri="{FF2B5EF4-FFF2-40B4-BE49-F238E27FC236}">
                <a16:creationId xmlns:a16="http://schemas.microsoft.com/office/drawing/2014/main" id="{DFF04FBA-7EB9-449C-94ED-46E1CC9D32E5}"/>
              </a:ext>
            </a:extLst>
          </p:cNvPr>
          <p:cNvSpPr/>
          <p:nvPr/>
        </p:nvSpPr>
        <p:spPr bwMode="auto">
          <a:xfrm>
            <a:off x="9842690" y="2755706"/>
            <a:ext cx="377513" cy="449511"/>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6" name="Left Brace 5">
            <a:extLst>
              <a:ext uri="{FF2B5EF4-FFF2-40B4-BE49-F238E27FC236}">
                <a16:creationId xmlns:a16="http://schemas.microsoft.com/office/drawing/2014/main" id="{4DB4836E-D1F7-43CF-8B06-F1942C7ECFC0}"/>
              </a:ext>
            </a:extLst>
          </p:cNvPr>
          <p:cNvSpPr/>
          <p:nvPr/>
        </p:nvSpPr>
        <p:spPr>
          <a:xfrm rot="5400000">
            <a:off x="6747346" y="1167155"/>
            <a:ext cx="263093" cy="1571498"/>
          </a:xfrm>
          <a:prstGeom prst="leftBrace">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defRPr/>
            </a:pPr>
            <a:endParaRPr lang="en-US">
              <a:solidFill>
                <a:srgbClr val="FFFFFF"/>
              </a:solidFill>
            </a:endParaRPr>
          </a:p>
        </p:txBody>
      </p:sp>
      <p:sp>
        <p:nvSpPr>
          <p:cNvPr id="7" name="Rectangle 6">
            <a:extLst>
              <a:ext uri="{FF2B5EF4-FFF2-40B4-BE49-F238E27FC236}">
                <a16:creationId xmlns:a16="http://schemas.microsoft.com/office/drawing/2014/main" id="{A1F89103-D84E-483D-9F90-93FF25749535}"/>
              </a:ext>
            </a:extLst>
          </p:cNvPr>
          <p:cNvSpPr/>
          <p:nvPr/>
        </p:nvSpPr>
        <p:spPr>
          <a:xfrm>
            <a:off x="5583491" y="1134075"/>
            <a:ext cx="2531463" cy="635751"/>
          </a:xfrm>
          <a:prstGeom prst="rect">
            <a:avLst/>
          </a:prstGeom>
        </p:spPr>
        <p:txBody>
          <a:bodyPr wrap="none">
            <a:spAutoFit/>
          </a:bodyPr>
          <a:lstStyle/>
          <a:p>
            <a:pPr algn="ctr">
              <a:defRPr/>
            </a:pPr>
            <a:r>
              <a:rPr lang="en-US" sz="1177" dirty="0">
                <a:solidFill>
                  <a:srgbClr val="505050"/>
                </a:solidFill>
              </a:rPr>
              <a:t>Usually</a:t>
            </a:r>
          </a:p>
          <a:p>
            <a:pPr algn="ctr">
              <a:defRPr/>
            </a:pPr>
            <a:r>
              <a:rPr lang="en-US" sz="1177" dirty="0">
                <a:solidFill>
                  <a:srgbClr val="505050"/>
                </a:solidFill>
              </a:rPr>
              <a:t>Provided by the Orchestrator</a:t>
            </a:r>
          </a:p>
          <a:p>
            <a:pPr algn="ctr">
              <a:defRPr/>
            </a:pPr>
            <a:r>
              <a:rPr lang="en-US" sz="1177" dirty="0">
                <a:solidFill>
                  <a:srgbClr val="505050"/>
                </a:solidFill>
              </a:rPr>
              <a:t>(i.e. Service Fabric, Kubernetes, etc.)</a:t>
            </a:r>
          </a:p>
        </p:txBody>
      </p:sp>
    </p:spTree>
    <p:extLst>
      <p:ext uri="{BB962C8B-B14F-4D97-AF65-F5344CB8AC3E}">
        <p14:creationId xmlns:p14="http://schemas.microsoft.com/office/powerpoint/2010/main" val="655223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3215548" y="1363181"/>
            <a:ext cx="8251245" cy="499765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337" name="Group 336"/>
          <p:cNvGrpSpPr/>
          <p:nvPr/>
        </p:nvGrpSpPr>
        <p:grpSpPr>
          <a:xfrm>
            <a:off x="5644769" y="3418283"/>
            <a:ext cx="872572" cy="50111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47" name="Group 346"/>
          <p:cNvGrpSpPr/>
          <p:nvPr/>
        </p:nvGrpSpPr>
        <p:grpSpPr>
          <a:xfrm>
            <a:off x="8761174" y="2272698"/>
            <a:ext cx="589307" cy="330355"/>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54" name="Group 353"/>
          <p:cNvGrpSpPr/>
          <p:nvPr/>
        </p:nvGrpSpPr>
        <p:grpSpPr>
          <a:xfrm>
            <a:off x="8761174" y="3600867"/>
            <a:ext cx="589307" cy="330355"/>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373" name="Rounded Rectangle 66"/>
          <p:cNvSpPr/>
          <p:nvPr/>
        </p:nvSpPr>
        <p:spPr bwMode="auto">
          <a:xfrm>
            <a:off x="8601204" y="3155221"/>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6" name="Rectangle 385"/>
          <p:cNvSpPr/>
          <p:nvPr/>
        </p:nvSpPr>
        <p:spPr>
          <a:xfrm>
            <a:off x="8803817" y="3135981"/>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2</a:t>
            </a:r>
          </a:p>
        </p:txBody>
      </p:sp>
      <p:sp>
        <p:nvSpPr>
          <p:cNvPr id="387" name="Rounded Rectangle 66"/>
          <p:cNvSpPr/>
          <p:nvPr/>
        </p:nvSpPr>
        <p:spPr bwMode="auto">
          <a:xfrm>
            <a:off x="8601204" y="1827965"/>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8" name="Rectangle 387"/>
          <p:cNvSpPr/>
          <p:nvPr/>
        </p:nvSpPr>
        <p:spPr>
          <a:xfrm>
            <a:off x="8803817" y="1808724"/>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1</a:t>
            </a:r>
          </a:p>
        </p:txBody>
      </p:sp>
      <p:sp>
        <p:nvSpPr>
          <p:cNvPr id="391" name="Rounded Rectangle 66"/>
          <p:cNvSpPr/>
          <p:nvPr/>
        </p:nvSpPr>
        <p:spPr bwMode="auto">
          <a:xfrm>
            <a:off x="3781853" y="5182091"/>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92" name="Rectangle 391"/>
          <p:cNvSpPr/>
          <p:nvPr/>
        </p:nvSpPr>
        <p:spPr>
          <a:xfrm>
            <a:off x="4020170" y="5172497"/>
            <a:ext cx="1909112"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082612" y="3610521"/>
            <a:ext cx="3225807" cy="292383"/>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694166" y="3610521"/>
            <a:ext cx="1035994" cy="138057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731980" y="3877357"/>
            <a:ext cx="73609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Container</a:t>
            </a:r>
          </a:p>
        </p:txBody>
      </p:sp>
      <p:sp>
        <p:nvSpPr>
          <p:cNvPr id="399" name="Rectangle 398"/>
          <p:cNvSpPr/>
          <p:nvPr/>
        </p:nvSpPr>
        <p:spPr>
          <a:xfrm>
            <a:off x="8692857" y="2549601"/>
            <a:ext cx="73609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Container</a:t>
            </a:r>
          </a:p>
        </p:txBody>
      </p:sp>
      <p:sp>
        <p:nvSpPr>
          <p:cNvPr id="401" name="Rectangle 400"/>
          <p:cNvSpPr/>
          <p:nvPr/>
        </p:nvSpPr>
        <p:spPr>
          <a:xfrm>
            <a:off x="8731981" y="3388414"/>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sp>
        <p:nvSpPr>
          <p:cNvPr id="402" name="Rectangle 401"/>
          <p:cNvSpPr/>
          <p:nvPr/>
        </p:nvSpPr>
        <p:spPr>
          <a:xfrm>
            <a:off x="8730160" y="2054907"/>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sp>
        <p:nvSpPr>
          <p:cNvPr id="404" name="Rectangle 403"/>
          <p:cNvSpPr/>
          <p:nvPr/>
        </p:nvSpPr>
        <p:spPr>
          <a:xfrm>
            <a:off x="3838451" y="5513968"/>
            <a:ext cx="1383712" cy="430887"/>
          </a:xfrm>
          <a:prstGeom prst="rect">
            <a:avLst/>
          </a:prstGeom>
        </p:spPr>
        <p:txBody>
          <a:bodyPr wrap="none">
            <a:spAutoFit/>
          </a:bodyPr>
          <a:lstStyle/>
          <a:p>
            <a:pPr algn="ctr" defTabSz="913873">
              <a:defRPr/>
            </a:pPr>
            <a:r>
              <a:rPr lang="en-US" sz="1100" dirty="0">
                <a:gradFill>
                  <a:gsLst>
                    <a:gs pos="0">
                      <a:schemeClr val="tx1"/>
                    </a:gs>
                    <a:gs pos="100000">
                      <a:schemeClr val="tx1"/>
                    </a:gs>
                  </a:gsLst>
                  <a:lin ang="5400000" scaled="0"/>
                </a:gradFill>
              </a:rPr>
              <a:t>ASP.NET Core MVC</a:t>
            </a:r>
          </a:p>
          <a:p>
            <a:pPr algn="ctr" defTabSz="913873">
              <a:defRPr/>
            </a:pPr>
            <a:r>
              <a:rPr lang="en-US" sz="1100" dirty="0">
                <a:gradFill>
                  <a:gsLst>
                    <a:gs pos="0">
                      <a:schemeClr val="tx1"/>
                    </a:gs>
                    <a:gs pos="100000">
                      <a:schemeClr val="tx1"/>
                    </a:gs>
                  </a:gsLst>
                  <a:lin ang="5400000" scaled="0"/>
                </a:gradFill>
              </a:rPr>
              <a:t>Container</a:t>
            </a:r>
          </a:p>
        </p:txBody>
      </p:sp>
      <p:sp>
        <p:nvSpPr>
          <p:cNvPr id="84" name="Rounded Rectangle 66"/>
          <p:cNvSpPr/>
          <p:nvPr/>
        </p:nvSpPr>
        <p:spPr bwMode="auto">
          <a:xfrm>
            <a:off x="8601204" y="4360343"/>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85" name="Rectangle 84"/>
          <p:cNvSpPr/>
          <p:nvPr/>
        </p:nvSpPr>
        <p:spPr>
          <a:xfrm>
            <a:off x="8803817" y="4341102"/>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3</a:t>
            </a:r>
          </a:p>
        </p:txBody>
      </p:sp>
      <p:sp>
        <p:nvSpPr>
          <p:cNvPr id="86" name="Rectangle 85"/>
          <p:cNvSpPr/>
          <p:nvPr/>
        </p:nvSpPr>
        <p:spPr>
          <a:xfrm>
            <a:off x="8692857" y="5081979"/>
            <a:ext cx="73609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Container</a:t>
            </a:r>
          </a:p>
        </p:txBody>
      </p:sp>
      <p:sp>
        <p:nvSpPr>
          <p:cNvPr id="87" name="Rectangle 86"/>
          <p:cNvSpPr/>
          <p:nvPr/>
        </p:nvSpPr>
        <p:spPr>
          <a:xfrm>
            <a:off x="8730160" y="4587285"/>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grpSp>
        <p:nvGrpSpPr>
          <p:cNvPr id="88" name="Group 87"/>
          <p:cNvGrpSpPr/>
          <p:nvPr/>
        </p:nvGrpSpPr>
        <p:grpSpPr>
          <a:xfrm>
            <a:off x="8767931" y="4804769"/>
            <a:ext cx="589307" cy="330355"/>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94" name="Group 93"/>
          <p:cNvGrpSpPr/>
          <p:nvPr/>
        </p:nvGrpSpPr>
        <p:grpSpPr>
          <a:xfrm>
            <a:off x="5215140" y="5580474"/>
            <a:ext cx="589307" cy="330355"/>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107" name="Rectangle 106"/>
          <p:cNvSpPr/>
          <p:nvPr/>
        </p:nvSpPr>
        <p:spPr>
          <a:xfrm>
            <a:off x="606559" y="3101234"/>
            <a:ext cx="1836400" cy="307777"/>
          </a:xfrm>
          <a:prstGeom prst="rect">
            <a:avLst/>
          </a:prstGeom>
        </p:spPr>
        <p:txBody>
          <a:bodyPr wrap="none">
            <a:spAutoFit/>
          </a:bodyPr>
          <a:lstStyle/>
          <a:p>
            <a:pPr algn="ct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SPA </a:t>
            </a:r>
            <a:r>
              <a:rPr lang="en-US" sz="1400" b="1" dirty="0" err="1">
                <a:gradFill>
                  <a:gsLst>
                    <a:gs pos="0">
                      <a:schemeClr val="tx1"/>
                    </a:gs>
                    <a:gs pos="100000">
                      <a:schemeClr val="tx1"/>
                    </a:gs>
                  </a:gsLst>
                  <a:lin ang="5400000" scaled="0"/>
                </a:gradFill>
                <a:latin typeface="Segoe UI" panose="020B0502040204020203" pitchFamily="34" charset="0"/>
                <a:cs typeface="Segoe UI" panose="020B0502040204020203" pitchFamily="34" charset="0"/>
              </a:rPr>
              <a:t>WebApp</a:t>
            </a:r>
            <a:endPar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08" name="Rectangle 107"/>
          <p:cNvSpPr/>
          <p:nvPr/>
        </p:nvSpPr>
        <p:spPr>
          <a:xfrm>
            <a:off x="742301" y="4340881"/>
            <a:ext cx="1564916"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JavaScript/Angular.js</a:t>
            </a:r>
          </a:p>
        </p:txBody>
      </p:sp>
      <p:cxnSp>
        <p:nvCxnSpPr>
          <p:cNvPr id="137" name="Straight Arrow Connector 136"/>
          <p:cNvCxnSpPr>
            <a:cxnSpLocks/>
            <a:stCxn id="124" idx="3"/>
          </p:cNvCxnSpPr>
          <p:nvPr/>
        </p:nvCxnSpPr>
        <p:spPr>
          <a:xfrm flipV="1">
            <a:off x="7694166" y="2448208"/>
            <a:ext cx="1037787" cy="1162313"/>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694166" y="3610521"/>
            <a:ext cx="1037787" cy="148300"/>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966907" y="3465565"/>
            <a:ext cx="1115705" cy="874677"/>
          </a:xfrm>
          <a:prstGeom prst="rect">
            <a:avLst/>
          </a:prstGeom>
          <a:ln w="3175">
            <a:solidFill>
              <a:schemeClr val="tx1">
                <a:lumMod val="50000"/>
              </a:schemeClr>
            </a:solidFill>
          </a:ln>
        </p:spPr>
      </p:pic>
      <p:grpSp>
        <p:nvGrpSpPr>
          <p:cNvPr id="16" name="Group 15"/>
          <p:cNvGrpSpPr/>
          <p:nvPr/>
        </p:nvGrpSpPr>
        <p:grpSpPr>
          <a:xfrm>
            <a:off x="1205205" y="1483417"/>
            <a:ext cx="639109" cy="1366049"/>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666992" y="1172044"/>
            <a:ext cx="1715534" cy="307777"/>
          </a:xfrm>
          <a:prstGeom prst="rect">
            <a:avLst/>
          </a:prstGeom>
        </p:spPr>
        <p:txBody>
          <a:bodyPr wrap="none">
            <a:spAutoFit/>
          </a:bodyPr>
          <a:lstStyle/>
          <a:p>
            <a:pPr algn="ct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Mobile App</a:t>
            </a:r>
          </a:p>
        </p:txBody>
      </p:sp>
      <p:cxnSp>
        <p:nvCxnSpPr>
          <p:cNvPr id="168" name="Straight Arrow Connector 167"/>
          <p:cNvCxnSpPr>
            <a:cxnSpLocks/>
            <a:stCxn id="14" idx="3"/>
          </p:cNvCxnSpPr>
          <p:nvPr/>
        </p:nvCxnSpPr>
        <p:spPr>
          <a:xfrm>
            <a:off x="1803861" y="2166441"/>
            <a:ext cx="3138496" cy="1309830"/>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308419" y="3151774"/>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5" name="Rectangle 134"/>
          <p:cNvSpPr/>
          <p:nvPr/>
        </p:nvSpPr>
        <p:spPr>
          <a:xfrm>
            <a:off x="5873909" y="3142180"/>
            <a:ext cx="125476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API Gateway</a:t>
            </a:r>
          </a:p>
        </p:txBody>
      </p:sp>
      <p:sp>
        <p:nvSpPr>
          <p:cNvPr id="136" name="Rectangle 135"/>
          <p:cNvSpPr/>
          <p:nvPr/>
        </p:nvSpPr>
        <p:spPr>
          <a:xfrm>
            <a:off x="6501628" y="3471564"/>
            <a:ext cx="1075936" cy="454612"/>
          </a:xfrm>
          <a:prstGeom prst="rect">
            <a:avLst/>
          </a:prstGeom>
        </p:spPr>
        <p:txBody>
          <a:bodyPr wrap="none">
            <a:spAutoFit/>
          </a:bodyPr>
          <a:lstStyle/>
          <a:p>
            <a:pPr algn="ctr" defTabSz="913873">
              <a:defRPr/>
            </a:pPr>
            <a:r>
              <a:rPr lang="en-US" sz="1177" dirty="0">
                <a:gradFill>
                  <a:gsLst>
                    <a:gs pos="0">
                      <a:schemeClr val="tx1"/>
                    </a:gs>
                    <a:gs pos="100000">
                      <a:schemeClr val="tx1"/>
                    </a:gs>
                  </a:gsLst>
                  <a:lin ang="5400000" scaled="0"/>
                </a:gradFill>
                <a:latin typeface="Segoe UI Light" pitchFamily="34" charset="0"/>
              </a:rPr>
              <a:t>ASP.NET Core</a:t>
            </a:r>
          </a:p>
          <a:p>
            <a:pPr algn="ctr" defTabSz="913873">
              <a:defRPr/>
            </a:pPr>
            <a:r>
              <a:rPr lang="en-US" sz="1177" dirty="0">
                <a:gradFill>
                  <a:gsLst>
                    <a:gs pos="0">
                      <a:schemeClr val="tx1"/>
                    </a:gs>
                    <a:gs pos="100000">
                      <a:schemeClr val="tx1"/>
                    </a:gs>
                  </a:gsLst>
                  <a:lin ang="5400000" scaled="0"/>
                </a:gradFill>
                <a:latin typeface="Segoe UI Light" pitchFamily="34" charset="0"/>
              </a:rPr>
              <a:t>Web API</a:t>
            </a:r>
          </a:p>
        </p:txBody>
      </p:sp>
      <p:sp>
        <p:nvSpPr>
          <p:cNvPr id="146" name="Rectangle 145"/>
          <p:cNvSpPr/>
          <p:nvPr/>
        </p:nvSpPr>
        <p:spPr>
          <a:xfrm>
            <a:off x="5737964" y="3843418"/>
            <a:ext cx="736099" cy="246221"/>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Container</a:t>
            </a:r>
          </a:p>
        </p:txBody>
      </p:sp>
      <p:cxnSp>
        <p:nvCxnSpPr>
          <p:cNvPr id="147" name="Straight Arrow Connector 146"/>
          <p:cNvCxnSpPr>
            <a:cxnSpLocks/>
          </p:cNvCxnSpPr>
          <p:nvPr/>
        </p:nvCxnSpPr>
        <p:spPr>
          <a:xfrm flipV="1">
            <a:off x="5017585" y="4057044"/>
            <a:ext cx="578939" cy="1115453"/>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279809" y="1420217"/>
            <a:ext cx="1255472" cy="394082"/>
          </a:xfrm>
          <a:prstGeom prst="rect">
            <a:avLst/>
          </a:prstGeom>
        </p:spPr>
        <p:txBody>
          <a:bodyPr wrap="none">
            <a:spAutoFit/>
          </a:bodyPr>
          <a:lstStyle/>
          <a:p>
            <a:pPr defTabSz="913873">
              <a:defRPr/>
            </a:pPr>
            <a:r>
              <a:rPr lang="en-US" sz="1961"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Back end</a:t>
            </a:r>
          </a:p>
        </p:txBody>
      </p:sp>
      <p:sp>
        <p:nvSpPr>
          <p:cNvPr id="72" name="Rectangle 71"/>
          <p:cNvSpPr/>
          <p:nvPr/>
        </p:nvSpPr>
        <p:spPr>
          <a:xfrm>
            <a:off x="435297" y="4887179"/>
            <a:ext cx="2178925" cy="307777"/>
          </a:xfrm>
          <a:prstGeom prst="rect">
            <a:avLst/>
          </a:prstGeom>
        </p:spPr>
        <p:txBody>
          <a:bodyPr wrap="square">
            <a:spAutoFit/>
          </a:bodyPr>
          <a:lstStyle/>
          <a:p>
            <a:pPr algn="ct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Traditional </a:t>
            </a:r>
            <a:r>
              <a:rPr lang="en-US" sz="1400" b="1" dirty="0" err="1">
                <a:gradFill>
                  <a:gsLst>
                    <a:gs pos="0">
                      <a:schemeClr val="tx1"/>
                    </a:gs>
                    <a:gs pos="100000">
                      <a:schemeClr val="tx1"/>
                    </a:gs>
                  </a:gsLst>
                  <a:lin ang="5400000" scaled="0"/>
                </a:gradFill>
                <a:latin typeface="Segoe UI" panose="020B0502040204020203" pitchFamily="34" charset="0"/>
                <a:cs typeface="Segoe UI" panose="020B0502040204020203" pitchFamily="34" charset="0"/>
              </a:rPr>
              <a:t>WebApp</a:t>
            </a:r>
            <a:endPar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5" name="Rectangle 4"/>
          <p:cNvSpPr/>
          <p:nvPr/>
        </p:nvSpPr>
        <p:spPr bwMode="auto">
          <a:xfrm>
            <a:off x="943699" y="5221917"/>
            <a:ext cx="1162121" cy="83720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800" dirty="0">
                <a:gradFill>
                  <a:gsLst>
                    <a:gs pos="0">
                      <a:schemeClr val="tx1"/>
                    </a:gs>
                    <a:gs pos="100000">
                      <a:schemeClr val="tx1"/>
                    </a:gs>
                  </a:gsLst>
                  <a:lin ang="5400000" scaled="0"/>
                </a:gradFill>
                <a:latin typeface="Segoe UI"/>
              </a:rPr>
              <a:t>Browser</a:t>
            </a:r>
          </a:p>
        </p:txBody>
      </p:sp>
      <p:cxnSp>
        <p:nvCxnSpPr>
          <p:cNvPr id="74" name="Straight Arrow Connector 73"/>
          <p:cNvCxnSpPr>
            <a:cxnSpLocks/>
            <a:stCxn id="5" idx="3"/>
            <a:endCxn id="391" idx="1"/>
          </p:cNvCxnSpPr>
          <p:nvPr/>
        </p:nvCxnSpPr>
        <p:spPr>
          <a:xfrm>
            <a:off x="2105820" y="5640522"/>
            <a:ext cx="1676033" cy="316"/>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232852" y="6059125"/>
            <a:ext cx="583814"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HTML</a:t>
            </a:r>
          </a:p>
        </p:txBody>
      </p:sp>
      <p:sp>
        <p:nvSpPr>
          <p:cNvPr id="81" name="Rectangle 80"/>
          <p:cNvSpPr/>
          <p:nvPr/>
        </p:nvSpPr>
        <p:spPr>
          <a:xfrm>
            <a:off x="2575076" y="5610162"/>
            <a:ext cx="583814"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HTML</a:t>
            </a:r>
          </a:p>
        </p:txBody>
      </p:sp>
      <p:sp>
        <p:nvSpPr>
          <p:cNvPr id="82" name="Rectangle 81"/>
          <p:cNvSpPr/>
          <p:nvPr/>
        </p:nvSpPr>
        <p:spPr>
          <a:xfrm>
            <a:off x="2504147" y="3871938"/>
            <a:ext cx="551754"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JSON</a:t>
            </a:r>
          </a:p>
        </p:txBody>
      </p:sp>
      <p:sp>
        <p:nvSpPr>
          <p:cNvPr id="83" name="Rectangle 82"/>
          <p:cNvSpPr/>
          <p:nvPr/>
        </p:nvSpPr>
        <p:spPr>
          <a:xfrm>
            <a:off x="2529689" y="2157504"/>
            <a:ext cx="551754" cy="276999"/>
          </a:xfrm>
          <a:prstGeom prst="rect">
            <a:avLst/>
          </a:prstGeom>
        </p:spPr>
        <p:txBody>
          <a:bodyPr wrap="none">
            <a:spAutoFit/>
          </a:bodyPr>
          <a:lstStyle/>
          <a:p>
            <a:pPr defTabSz="913873">
              <a:defRPr/>
            </a:pPr>
            <a:r>
              <a:rPr lang="en-US" sz="1200" dirty="0">
                <a:gradFill>
                  <a:gsLst>
                    <a:gs pos="0">
                      <a:schemeClr val="tx1"/>
                    </a:gs>
                    <a:gs pos="100000">
                      <a:schemeClr val="tx1"/>
                    </a:gs>
                  </a:gsLst>
                  <a:lin ang="5400000" scaled="0"/>
                </a:gradFill>
              </a:rPr>
              <a:t>JSON</a:t>
            </a:r>
          </a:p>
        </p:txBody>
      </p:sp>
      <p:sp>
        <p:nvSpPr>
          <p:cNvPr id="76" name="Rectangle 75"/>
          <p:cNvSpPr/>
          <p:nvPr/>
        </p:nvSpPr>
        <p:spPr>
          <a:xfrm>
            <a:off x="4434925" y="3801701"/>
            <a:ext cx="664669" cy="338554"/>
          </a:xfrm>
          <a:prstGeom prst="rect">
            <a:avLst/>
          </a:prstGeom>
        </p:spPr>
        <p:txBody>
          <a:bodyPr wrap="none">
            <a:spAutoFit/>
          </a:bodyPr>
          <a:lstStyle/>
          <a:p>
            <a:pPr defTabSz="913873">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HTTP</a:t>
            </a:r>
          </a:p>
        </p:txBody>
      </p:sp>
      <p:sp>
        <p:nvSpPr>
          <p:cNvPr id="77" name="Rectangle 76"/>
          <p:cNvSpPr/>
          <p:nvPr/>
        </p:nvSpPr>
        <p:spPr>
          <a:xfrm>
            <a:off x="4097043" y="4076204"/>
            <a:ext cx="1340432" cy="261610"/>
          </a:xfrm>
          <a:prstGeom prst="rect">
            <a:avLst/>
          </a:prstGeom>
        </p:spPr>
        <p:txBody>
          <a:bodyPr wrap="none">
            <a:spAutoFit/>
          </a:bodyPr>
          <a:lstStyle/>
          <a:p>
            <a:pPr>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Request/Response</a:t>
            </a:r>
          </a:p>
        </p:txBody>
      </p:sp>
      <p:sp>
        <p:nvSpPr>
          <p:cNvPr id="78" name="Rectangle 77"/>
          <p:cNvSpPr/>
          <p:nvPr/>
        </p:nvSpPr>
        <p:spPr>
          <a:xfrm>
            <a:off x="6998540" y="4317939"/>
            <a:ext cx="1415773" cy="454612"/>
          </a:xfrm>
          <a:prstGeom prst="rect">
            <a:avLst/>
          </a:prstGeom>
        </p:spPr>
        <p:txBody>
          <a:bodyPr wrap="none">
            <a:spAutoFit/>
          </a:bodyPr>
          <a:lstStyle/>
          <a:p>
            <a:pPr algn="ctr">
              <a:defRPr/>
            </a:pPr>
            <a:r>
              <a:rPr lang="en-US" sz="1177"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HTTP </a:t>
            </a:r>
          </a:p>
          <a:p>
            <a:pPr algn="ctr">
              <a:defRPr/>
            </a:pPr>
            <a:r>
              <a:rPr lang="en-US" sz="1177"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Request/Response</a:t>
            </a:r>
          </a:p>
        </p:txBody>
      </p:sp>
      <p:grpSp>
        <p:nvGrpSpPr>
          <p:cNvPr id="3" name="Group 2"/>
          <p:cNvGrpSpPr/>
          <p:nvPr/>
        </p:nvGrpSpPr>
        <p:grpSpPr>
          <a:xfrm>
            <a:off x="6435370" y="5461458"/>
            <a:ext cx="2859974" cy="860275"/>
            <a:chOff x="6564434" y="5570610"/>
            <a:chExt cx="2917512" cy="877582"/>
          </a:xfrm>
          <a:solidFill>
            <a:schemeClr val="accent3"/>
          </a:solidFill>
        </p:grpSpPr>
        <p:sp>
          <p:nvSpPr>
            <p:cNvPr id="2" name="Speech Bubble: Rectangle with Corners Rounded 1"/>
            <p:cNvSpPr/>
            <p:nvPr/>
          </p:nvSpPr>
          <p:spPr bwMode="auto">
            <a:xfrm>
              <a:off x="6564434" y="5570610"/>
              <a:ext cx="2857203" cy="872222"/>
            </a:xfrm>
            <a:prstGeom prst="wedgeRoundRectCallout">
              <a:avLst>
                <a:gd name="adj1" fmla="val -80973"/>
                <a:gd name="adj2" fmla="val -147171"/>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Implement resilient communication</a:t>
              </a:r>
            </a:p>
          </p:txBody>
        </p:sp>
        <p:sp>
          <p:nvSpPr>
            <p:cNvPr id="79" name="Speech Bubble: Rectangle with Corners Rounded 78"/>
            <p:cNvSpPr/>
            <p:nvPr/>
          </p:nvSpPr>
          <p:spPr bwMode="auto">
            <a:xfrm>
              <a:off x="6624743" y="5575970"/>
              <a:ext cx="2857203" cy="872222"/>
            </a:xfrm>
            <a:prstGeom prst="wedgeRoundRectCallout">
              <a:avLst>
                <a:gd name="adj1" fmla="val -8160"/>
                <a:gd name="adj2" fmla="val -127764"/>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Implement resilient communication</a:t>
              </a:r>
            </a:p>
          </p:txBody>
        </p:sp>
      </p:grpSp>
      <p:sp>
        <p:nvSpPr>
          <p:cNvPr id="100" name="Speech Bubble: Rectangle with Corners Rounded 99"/>
          <p:cNvSpPr/>
          <p:nvPr/>
        </p:nvSpPr>
        <p:spPr bwMode="auto">
          <a:xfrm>
            <a:off x="1681977" y="3543230"/>
            <a:ext cx="3576498" cy="1025493"/>
          </a:xfrm>
          <a:prstGeom prst="wedgeRoundRectCallout">
            <a:avLst>
              <a:gd name="adj1" fmla="val 56904"/>
              <a:gd name="adj2" fmla="val 16047"/>
              <a:gd name="adj3" fmla="val 16667"/>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With</a:t>
            </a:r>
          </a:p>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Retries with exponential backoff &amp; Circuit-Breakers</a:t>
            </a:r>
          </a:p>
        </p:txBody>
      </p:sp>
      <p:sp>
        <p:nvSpPr>
          <p:cNvPr id="4" name="Title 3"/>
          <p:cNvSpPr>
            <a:spLocks noGrp="1"/>
          </p:cNvSpPr>
          <p:nvPr>
            <p:ph type="title"/>
          </p:nvPr>
        </p:nvSpPr>
        <p:spPr/>
        <p:txBody>
          <a:bodyPr/>
          <a:lstStyle/>
          <a:p>
            <a:r>
              <a:rPr lang="zh-CN" altLang="en-US" dirty="0"/>
              <a:t>构建弹性的云应用程序</a:t>
            </a:r>
            <a:endParaRPr lang="en-US" dirty="0"/>
          </a:p>
        </p:txBody>
      </p:sp>
    </p:spTree>
    <p:extLst>
      <p:ext uri="{BB962C8B-B14F-4D97-AF65-F5344CB8AC3E}">
        <p14:creationId xmlns:p14="http://schemas.microsoft.com/office/powerpoint/2010/main" val="156486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100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ppt_x"/>
                                          </p:val>
                                        </p:tav>
                                        <p:tav tm="100000">
                                          <p:val>
                                            <p:strVal val="#ppt_x"/>
                                          </p:val>
                                        </p:tav>
                                      </p:tavLst>
                                    </p:anim>
                                    <p:anim calcmode="lin" valueType="num">
                                      <p:cBhvr additive="base">
                                        <p:cTn id="13"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137049" y="1337478"/>
            <a:ext cx="8251245" cy="499765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337" name="Group 336"/>
          <p:cNvGrpSpPr/>
          <p:nvPr/>
        </p:nvGrpSpPr>
        <p:grpSpPr>
          <a:xfrm>
            <a:off x="4566270" y="3392580"/>
            <a:ext cx="872572" cy="50111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47" name="Group 346"/>
          <p:cNvGrpSpPr/>
          <p:nvPr/>
        </p:nvGrpSpPr>
        <p:grpSpPr>
          <a:xfrm>
            <a:off x="7682675" y="2246995"/>
            <a:ext cx="589307" cy="330355"/>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54" name="Group 353"/>
          <p:cNvGrpSpPr/>
          <p:nvPr/>
        </p:nvGrpSpPr>
        <p:grpSpPr>
          <a:xfrm>
            <a:off x="7682675" y="3575164"/>
            <a:ext cx="589307" cy="330355"/>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373" name="Rounded Rectangle 66"/>
          <p:cNvSpPr/>
          <p:nvPr/>
        </p:nvSpPr>
        <p:spPr bwMode="auto">
          <a:xfrm>
            <a:off x="7522705" y="3129518"/>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6" name="Rectangle 385"/>
          <p:cNvSpPr/>
          <p:nvPr/>
        </p:nvSpPr>
        <p:spPr>
          <a:xfrm>
            <a:off x="7725318" y="3091228"/>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2</a:t>
            </a:r>
          </a:p>
        </p:txBody>
      </p:sp>
      <p:sp>
        <p:nvSpPr>
          <p:cNvPr id="387" name="Rounded Rectangle 66"/>
          <p:cNvSpPr/>
          <p:nvPr/>
        </p:nvSpPr>
        <p:spPr bwMode="auto">
          <a:xfrm>
            <a:off x="7522705" y="1802262"/>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8" name="Rectangle 387"/>
          <p:cNvSpPr/>
          <p:nvPr/>
        </p:nvSpPr>
        <p:spPr>
          <a:xfrm>
            <a:off x="7725318" y="1763971"/>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1</a:t>
            </a:r>
          </a:p>
        </p:txBody>
      </p:sp>
      <p:sp>
        <p:nvSpPr>
          <p:cNvPr id="391" name="Rounded Rectangle 66"/>
          <p:cNvSpPr/>
          <p:nvPr/>
        </p:nvSpPr>
        <p:spPr bwMode="auto">
          <a:xfrm>
            <a:off x="2703354" y="5156388"/>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92" name="Rectangle 391"/>
          <p:cNvSpPr/>
          <p:nvPr/>
        </p:nvSpPr>
        <p:spPr>
          <a:xfrm>
            <a:off x="2941671" y="5146794"/>
            <a:ext cx="1909112"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WebApp MVC</a:t>
            </a:r>
          </a:p>
        </p:txBody>
      </p:sp>
      <p:sp>
        <p:nvSpPr>
          <p:cNvPr id="401" name="Rectangle 400"/>
          <p:cNvSpPr/>
          <p:nvPr/>
        </p:nvSpPr>
        <p:spPr>
          <a:xfrm>
            <a:off x="7653482" y="3362711"/>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sp>
        <p:nvSpPr>
          <p:cNvPr id="402" name="Rectangle 401"/>
          <p:cNvSpPr/>
          <p:nvPr/>
        </p:nvSpPr>
        <p:spPr>
          <a:xfrm>
            <a:off x="7651661" y="2029204"/>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sp>
        <p:nvSpPr>
          <p:cNvPr id="404" name="Rectangle 403"/>
          <p:cNvSpPr/>
          <p:nvPr/>
        </p:nvSpPr>
        <p:spPr>
          <a:xfrm>
            <a:off x="2788806" y="5488265"/>
            <a:ext cx="1326004" cy="415498"/>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ASP.NET Core MVC</a:t>
            </a:r>
          </a:p>
          <a:p>
            <a:pPr algn="ctr" defTabSz="913873">
              <a:defRPr/>
            </a:pPr>
            <a:r>
              <a:rPr lang="en-US" sz="1000" dirty="0">
                <a:gradFill>
                  <a:gsLst>
                    <a:gs pos="0">
                      <a:schemeClr val="tx1"/>
                    </a:gs>
                    <a:gs pos="100000">
                      <a:schemeClr val="tx1"/>
                    </a:gs>
                  </a:gsLst>
                  <a:lin ang="5400000" scaled="0"/>
                </a:gradFill>
              </a:rPr>
              <a:t>Container</a:t>
            </a:r>
          </a:p>
        </p:txBody>
      </p:sp>
      <p:sp>
        <p:nvSpPr>
          <p:cNvPr id="84" name="Rounded Rectangle 66"/>
          <p:cNvSpPr/>
          <p:nvPr/>
        </p:nvSpPr>
        <p:spPr bwMode="auto">
          <a:xfrm>
            <a:off x="7522705" y="4448940"/>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85" name="Rectangle 84"/>
          <p:cNvSpPr/>
          <p:nvPr/>
        </p:nvSpPr>
        <p:spPr>
          <a:xfrm>
            <a:off x="7725318" y="4410649"/>
            <a:ext cx="141583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3</a:t>
            </a:r>
          </a:p>
        </p:txBody>
      </p:sp>
      <p:sp>
        <p:nvSpPr>
          <p:cNvPr id="87" name="Rectangle 86"/>
          <p:cNvSpPr/>
          <p:nvPr/>
        </p:nvSpPr>
        <p:spPr>
          <a:xfrm>
            <a:off x="7651661" y="4675882"/>
            <a:ext cx="671979" cy="246221"/>
          </a:xfrm>
          <a:prstGeom prst="rect">
            <a:avLst/>
          </a:prstGeom>
        </p:spPr>
        <p:txBody>
          <a:bodyPr wrap="none">
            <a:spAutoFit/>
          </a:bodyPr>
          <a:lstStyle/>
          <a:p>
            <a:pPr defTabSz="913873">
              <a:defRPr/>
            </a:pPr>
            <a:r>
              <a:rPr lang="en-US" sz="1000" dirty="0">
                <a:gradFill>
                  <a:gsLst>
                    <a:gs pos="0">
                      <a:schemeClr val="tx1"/>
                    </a:gs>
                    <a:gs pos="100000">
                      <a:schemeClr val="tx1"/>
                    </a:gs>
                  </a:gsLst>
                  <a:lin ang="5400000" scaled="0"/>
                </a:gradFill>
              </a:rPr>
              <a:t>Web API</a:t>
            </a:r>
          </a:p>
        </p:txBody>
      </p:sp>
      <p:grpSp>
        <p:nvGrpSpPr>
          <p:cNvPr id="88" name="Group 87"/>
          <p:cNvGrpSpPr/>
          <p:nvPr/>
        </p:nvGrpSpPr>
        <p:grpSpPr>
          <a:xfrm>
            <a:off x="7689431" y="4893366"/>
            <a:ext cx="589307" cy="330355"/>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94" name="Group 93"/>
          <p:cNvGrpSpPr/>
          <p:nvPr/>
        </p:nvGrpSpPr>
        <p:grpSpPr>
          <a:xfrm>
            <a:off x="4136641" y="5554771"/>
            <a:ext cx="589307" cy="330355"/>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124" name="Rounded Rectangle 66"/>
          <p:cNvSpPr/>
          <p:nvPr/>
        </p:nvSpPr>
        <p:spPr bwMode="auto">
          <a:xfrm>
            <a:off x="4229920" y="3126071"/>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5" name="Rectangle 134"/>
          <p:cNvSpPr/>
          <p:nvPr/>
        </p:nvSpPr>
        <p:spPr>
          <a:xfrm>
            <a:off x="4795410" y="3116477"/>
            <a:ext cx="125476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API Gateway</a:t>
            </a:r>
          </a:p>
        </p:txBody>
      </p:sp>
      <p:sp>
        <p:nvSpPr>
          <p:cNvPr id="136" name="Rectangle 135"/>
          <p:cNvSpPr/>
          <p:nvPr/>
        </p:nvSpPr>
        <p:spPr>
          <a:xfrm>
            <a:off x="5459998" y="3445861"/>
            <a:ext cx="1002197" cy="415498"/>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ASP.NET Core</a:t>
            </a:r>
          </a:p>
          <a:p>
            <a:pPr algn="ctr" defTabSz="913873">
              <a:defRPr/>
            </a:pPr>
            <a:r>
              <a:rPr lang="en-US" sz="1000" dirty="0">
                <a:gradFill>
                  <a:gsLst>
                    <a:gs pos="0">
                      <a:schemeClr val="tx1"/>
                    </a:gs>
                    <a:gs pos="100000">
                      <a:schemeClr val="tx1"/>
                    </a:gs>
                  </a:gsLst>
                  <a:lin ang="5400000" scaled="0"/>
                </a:gradFill>
              </a:rPr>
              <a:t>Web API</a:t>
            </a:r>
          </a:p>
        </p:txBody>
      </p:sp>
      <p:sp>
        <p:nvSpPr>
          <p:cNvPr id="148" name="Rectangle 147"/>
          <p:cNvSpPr/>
          <p:nvPr/>
        </p:nvSpPr>
        <p:spPr>
          <a:xfrm>
            <a:off x="2324880" y="1394515"/>
            <a:ext cx="1167307" cy="369332"/>
          </a:xfrm>
          <a:prstGeom prst="rect">
            <a:avLst/>
          </a:prstGeom>
        </p:spPr>
        <p:txBody>
          <a:bodyPr wrap="none">
            <a:spAutoFit/>
          </a:bodyPr>
          <a:lstStyle/>
          <a:p>
            <a:pPr defTabSz="913873">
              <a:defRPr/>
            </a:pPr>
            <a:r>
              <a:rPr lang="en-US" sz="18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Back end</a:t>
            </a:r>
          </a:p>
        </p:txBody>
      </p:sp>
      <p:sp>
        <p:nvSpPr>
          <p:cNvPr id="76" name="Rectangle 75"/>
          <p:cNvSpPr/>
          <p:nvPr/>
        </p:nvSpPr>
        <p:spPr>
          <a:xfrm>
            <a:off x="4748122" y="4352904"/>
            <a:ext cx="664669" cy="338554"/>
          </a:xfrm>
          <a:prstGeom prst="rect">
            <a:avLst/>
          </a:prstGeom>
        </p:spPr>
        <p:txBody>
          <a:bodyPr wrap="none">
            <a:spAutoFit/>
          </a:bodyPr>
          <a:lstStyle/>
          <a:p>
            <a:pPr defTabSz="913873">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HTTP</a:t>
            </a:r>
          </a:p>
        </p:txBody>
      </p:sp>
      <p:sp>
        <p:nvSpPr>
          <p:cNvPr id="77" name="Rectangle 76"/>
          <p:cNvSpPr/>
          <p:nvPr/>
        </p:nvSpPr>
        <p:spPr>
          <a:xfrm>
            <a:off x="4451906" y="4619205"/>
            <a:ext cx="1340432" cy="261610"/>
          </a:xfrm>
          <a:prstGeom prst="rect">
            <a:avLst/>
          </a:prstGeom>
        </p:spPr>
        <p:txBody>
          <a:bodyPr wrap="none">
            <a:spAutoFit/>
          </a:bodyPr>
          <a:lstStyle/>
          <a:p>
            <a:pPr>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Request/Response</a:t>
            </a:r>
          </a:p>
        </p:txBody>
      </p:sp>
      <p:grpSp>
        <p:nvGrpSpPr>
          <p:cNvPr id="7" name="Group 6">
            <a:extLst>
              <a:ext uri="{FF2B5EF4-FFF2-40B4-BE49-F238E27FC236}">
                <a16:creationId xmlns:a16="http://schemas.microsoft.com/office/drawing/2014/main" id="{3CF7B01A-97E8-4BD5-AC5E-DDCA11902C34}"/>
              </a:ext>
            </a:extLst>
          </p:cNvPr>
          <p:cNvGrpSpPr/>
          <p:nvPr/>
        </p:nvGrpSpPr>
        <p:grpSpPr>
          <a:xfrm>
            <a:off x="2862169" y="3945637"/>
            <a:ext cx="2066510" cy="1166872"/>
            <a:chOff x="5559395" y="2558707"/>
            <a:chExt cx="2108085" cy="1190347"/>
          </a:xfrm>
          <a:solidFill>
            <a:schemeClr val="accent3"/>
          </a:solidFill>
        </p:grpSpPr>
        <p:cxnSp>
          <p:nvCxnSpPr>
            <p:cNvPr id="137" name="Straight Arrow Connector 136"/>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100" name="Speech Bubble: Rectangle with Corners Rounded 99"/>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1</a:t>
              </a:r>
            </a:p>
          </p:txBody>
        </p:sp>
      </p:gr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7402930" y="1802262"/>
            <a:ext cx="1205806" cy="1159173"/>
          </a:xfrm>
          <a:prstGeom prst="mathMultiply">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102" name="Group 101">
            <a:extLst>
              <a:ext uri="{FF2B5EF4-FFF2-40B4-BE49-F238E27FC236}">
                <a16:creationId xmlns:a16="http://schemas.microsoft.com/office/drawing/2014/main" id="{CCDDE484-D901-4AC0-8251-A0514A914D3F}"/>
              </a:ext>
            </a:extLst>
          </p:cNvPr>
          <p:cNvGrpSpPr/>
          <p:nvPr/>
        </p:nvGrpSpPr>
        <p:grpSpPr>
          <a:xfrm>
            <a:off x="2700645" y="3949985"/>
            <a:ext cx="2066510" cy="1166872"/>
            <a:chOff x="5559395" y="2558707"/>
            <a:chExt cx="2108085" cy="1190347"/>
          </a:xfrm>
          <a:solidFill>
            <a:schemeClr val="accent3"/>
          </a:solidFill>
        </p:grpSpPr>
        <p:cxnSp>
          <p:nvCxnSpPr>
            <p:cNvPr id="103" name="Straight Arrow Connector 102">
              <a:extLst>
                <a:ext uri="{FF2B5EF4-FFF2-40B4-BE49-F238E27FC236}">
                  <a16:creationId xmlns:a16="http://schemas.microsoft.com/office/drawing/2014/main" id="{60758CC5-8178-4124-A9BA-C78ED230987E}"/>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104" name="Speech Bubble: Rectangle with Corners Rounded 103">
              <a:extLst>
                <a:ext uri="{FF2B5EF4-FFF2-40B4-BE49-F238E27FC236}">
                  <a16:creationId xmlns:a16="http://schemas.microsoft.com/office/drawing/2014/main" id="{C17912F6-A2AA-4C07-A705-C9A014BD149E}"/>
                </a:ext>
              </a:extLst>
            </p:cNvPr>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2</a:t>
              </a:r>
            </a:p>
          </p:txBody>
        </p:sp>
      </p:grpSp>
      <p:grpSp>
        <p:nvGrpSpPr>
          <p:cNvPr id="105" name="Group 104">
            <a:extLst>
              <a:ext uri="{FF2B5EF4-FFF2-40B4-BE49-F238E27FC236}">
                <a16:creationId xmlns:a16="http://schemas.microsoft.com/office/drawing/2014/main" id="{F9EFD751-C47B-4ECE-8F24-1FE4B7C8B556}"/>
              </a:ext>
            </a:extLst>
          </p:cNvPr>
          <p:cNvGrpSpPr/>
          <p:nvPr/>
        </p:nvGrpSpPr>
        <p:grpSpPr>
          <a:xfrm>
            <a:off x="2548770" y="3552440"/>
            <a:ext cx="2066510" cy="1561519"/>
            <a:chOff x="5559395" y="2156120"/>
            <a:chExt cx="2108085" cy="1592934"/>
          </a:xfrm>
        </p:grpSpPr>
        <p:cxnSp>
          <p:nvCxnSpPr>
            <p:cNvPr id="106" name="Straight Arrow Connector 105">
              <a:extLst>
                <a:ext uri="{FF2B5EF4-FFF2-40B4-BE49-F238E27FC236}">
                  <a16:creationId xmlns:a16="http://schemas.microsoft.com/office/drawing/2014/main" id="{15568431-5B39-46C4-B265-8A509465807F}"/>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9" name="Speech Bubble: Rectangle with Corners Rounded 108">
              <a:extLst>
                <a:ext uri="{FF2B5EF4-FFF2-40B4-BE49-F238E27FC236}">
                  <a16:creationId xmlns:a16="http://schemas.microsoft.com/office/drawing/2014/main" id="{0F10ED0B-3E2A-4A26-9509-3F518DA048BA}"/>
                </a:ext>
              </a:extLst>
            </p:cNvPr>
            <p:cNvSpPr/>
            <p:nvPr/>
          </p:nvSpPr>
          <p:spPr bwMode="auto">
            <a:xfrm>
              <a:off x="5559395" y="2156120"/>
              <a:ext cx="1317684" cy="909511"/>
            </a:xfrm>
            <a:prstGeom prst="wedgeRoundRectCallout">
              <a:avLst>
                <a:gd name="adj1" fmla="val 55719"/>
                <a:gd name="adj2" fmla="val 101518"/>
                <a:gd name="adj3" fmla="val 16667"/>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3</a:t>
              </a:r>
            </a:p>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Success!</a:t>
              </a:r>
            </a:p>
          </p:txBody>
        </p:sp>
      </p:grpSp>
      <p:sp>
        <p:nvSpPr>
          <p:cNvPr id="2" name="Title 1"/>
          <p:cNvSpPr>
            <a:spLocks noGrp="1"/>
          </p:cNvSpPr>
          <p:nvPr>
            <p:ph type="title"/>
          </p:nvPr>
        </p:nvSpPr>
        <p:spPr/>
        <p:txBody>
          <a:bodyPr/>
          <a:lstStyle/>
          <a:p>
            <a:r>
              <a:rPr lang="zh-CN" altLang="en-US" dirty="0"/>
              <a:t>具有指数回退的重试</a:t>
            </a:r>
            <a:endParaRPr lang="en-US" dirty="0"/>
          </a:p>
        </p:txBody>
      </p:sp>
      <p:cxnSp>
        <p:nvCxnSpPr>
          <p:cNvPr id="73" name="Straight Arrow Connector 72">
            <a:extLst>
              <a:ext uri="{FF2B5EF4-FFF2-40B4-BE49-F238E27FC236}">
                <a16:creationId xmlns:a16="http://schemas.microsoft.com/office/drawing/2014/main" id="{DDA7F7E9-8CF5-4162-858C-430AC040441F}"/>
              </a:ext>
            </a:extLst>
          </p:cNvPr>
          <p:cNvCxnSpPr>
            <a:cxnSpLocks/>
          </p:cNvCxnSpPr>
          <p:nvPr/>
        </p:nvCxnSpPr>
        <p:spPr>
          <a:xfrm flipV="1">
            <a:off x="6579067" y="2098709"/>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cxnSp>
        <p:nvCxnSpPr>
          <p:cNvPr id="81" name="Straight Arrow Connector 80">
            <a:extLst>
              <a:ext uri="{FF2B5EF4-FFF2-40B4-BE49-F238E27FC236}">
                <a16:creationId xmlns:a16="http://schemas.microsoft.com/office/drawing/2014/main" id="{A2A0BD2E-78B8-403B-9C67-F0F2CE33C2CF}"/>
              </a:ext>
            </a:extLst>
          </p:cNvPr>
          <p:cNvCxnSpPr>
            <a:cxnSpLocks/>
          </p:cNvCxnSpPr>
          <p:nvPr/>
        </p:nvCxnSpPr>
        <p:spPr>
          <a:xfrm flipV="1">
            <a:off x="6616744" y="2164144"/>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cxnSp>
        <p:nvCxnSpPr>
          <p:cNvPr id="82" name="Straight Arrow Connector 81">
            <a:extLst>
              <a:ext uri="{FF2B5EF4-FFF2-40B4-BE49-F238E27FC236}">
                <a16:creationId xmlns:a16="http://schemas.microsoft.com/office/drawing/2014/main" id="{3CA84577-280C-45E2-AEBE-9F48D2654425}"/>
              </a:ext>
            </a:extLst>
          </p:cNvPr>
          <p:cNvCxnSpPr>
            <a:cxnSpLocks/>
          </p:cNvCxnSpPr>
          <p:nvPr/>
        </p:nvCxnSpPr>
        <p:spPr>
          <a:xfrm flipV="1">
            <a:off x="6626877" y="2255010"/>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103041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1"/>
                                        </p:tgtEl>
                                      </p:cBhvr>
                                    </p:animEffect>
                                    <p:animScale>
                                      <p:cBhvr>
                                        <p:cTn id="7" dur="250" autoRev="1" fill="hold"/>
                                        <p:tgtEl>
                                          <p:spTgt spid="10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73"/>
                                        </p:tgtEl>
                                        <p:attrNameLst>
                                          <p:attrName>style.visibility</p:attrName>
                                        </p:attrNameLst>
                                      </p:cBhvr>
                                      <p:to>
                                        <p:strVal val="hidden"/>
                                      </p:to>
                                    </p:set>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down)">
                                      <p:cBhvr>
                                        <p:cTn id="27" dur="500"/>
                                        <p:tgtEl>
                                          <p:spTgt spid="10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wipe(down)">
                                      <p:cBhvr>
                                        <p:cTn id="31" dur="500"/>
                                        <p:tgtEl>
                                          <p:spTgt spid="8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82"/>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0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0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wipe(down)">
                                      <p:cBhvr>
                                        <p:cTn id="46" dur="500"/>
                                        <p:tgtEl>
                                          <p:spTgt spid="105"/>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wipe(down)">
                                      <p:cBhvr>
                                        <p:cTn id="5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137049" y="1337478"/>
            <a:ext cx="8251245" cy="499765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337" name="Group 336"/>
          <p:cNvGrpSpPr/>
          <p:nvPr/>
        </p:nvGrpSpPr>
        <p:grpSpPr>
          <a:xfrm>
            <a:off x="4566270" y="3392580"/>
            <a:ext cx="872572" cy="50111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47" name="Group 346"/>
          <p:cNvGrpSpPr/>
          <p:nvPr/>
        </p:nvGrpSpPr>
        <p:grpSpPr>
          <a:xfrm>
            <a:off x="7682675" y="2246995"/>
            <a:ext cx="589307" cy="330355"/>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54" name="Group 353"/>
          <p:cNvGrpSpPr/>
          <p:nvPr/>
        </p:nvGrpSpPr>
        <p:grpSpPr>
          <a:xfrm>
            <a:off x="7682675" y="3575164"/>
            <a:ext cx="589307" cy="330355"/>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373" name="Rounded Rectangle 66"/>
          <p:cNvSpPr/>
          <p:nvPr/>
        </p:nvSpPr>
        <p:spPr bwMode="auto">
          <a:xfrm>
            <a:off x="7522705" y="3129518"/>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6" name="Rectangle 385"/>
          <p:cNvSpPr/>
          <p:nvPr/>
        </p:nvSpPr>
        <p:spPr>
          <a:xfrm>
            <a:off x="7725318" y="3091228"/>
            <a:ext cx="1415837" cy="307777"/>
          </a:xfrm>
          <a:prstGeom prst="rect">
            <a:avLst/>
          </a:prstGeom>
        </p:spPr>
        <p:txBody>
          <a:bodyPr wrap="none">
            <a:spAutoFit/>
          </a:bodyPr>
          <a:lstStyle/>
          <a:p>
            <a:pPr defTabSz="913873"/>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2</a:t>
            </a:r>
          </a:p>
        </p:txBody>
      </p:sp>
      <p:sp>
        <p:nvSpPr>
          <p:cNvPr id="387" name="Rounded Rectangle 66"/>
          <p:cNvSpPr/>
          <p:nvPr/>
        </p:nvSpPr>
        <p:spPr bwMode="auto">
          <a:xfrm>
            <a:off x="7522705" y="1802262"/>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88" name="Rectangle 387"/>
          <p:cNvSpPr/>
          <p:nvPr/>
        </p:nvSpPr>
        <p:spPr>
          <a:xfrm>
            <a:off x="7725318" y="1763971"/>
            <a:ext cx="1415837" cy="307777"/>
          </a:xfrm>
          <a:prstGeom prst="rect">
            <a:avLst/>
          </a:prstGeom>
        </p:spPr>
        <p:txBody>
          <a:bodyPr wrap="none">
            <a:spAutoFit/>
          </a:bodyPr>
          <a:lstStyle/>
          <a:p>
            <a:pPr defTabSz="913873"/>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1</a:t>
            </a:r>
          </a:p>
        </p:txBody>
      </p:sp>
      <p:sp>
        <p:nvSpPr>
          <p:cNvPr id="391" name="Rounded Rectangle 66"/>
          <p:cNvSpPr/>
          <p:nvPr/>
        </p:nvSpPr>
        <p:spPr bwMode="auto">
          <a:xfrm>
            <a:off x="2703354" y="5156388"/>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392" name="Rectangle 391"/>
          <p:cNvSpPr/>
          <p:nvPr/>
        </p:nvSpPr>
        <p:spPr>
          <a:xfrm>
            <a:off x="2941671" y="5146794"/>
            <a:ext cx="1909112"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Client WebApp MVC</a:t>
            </a:r>
          </a:p>
        </p:txBody>
      </p:sp>
      <p:sp>
        <p:nvSpPr>
          <p:cNvPr id="401" name="Rectangle 400"/>
          <p:cNvSpPr/>
          <p:nvPr/>
        </p:nvSpPr>
        <p:spPr>
          <a:xfrm>
            <a:off x="7653528" y="3362711"/>
            <a:ext cx="671979" cy="246221"/>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Web API</a:t>
            </a:r>
          </a:p>
        </p:txBody>
      </p:sp>
      <p:sp>
        <p:nvSpPr>
          <p:cNvPr id="402" name="Rectangle 401"/>
          <p:cNvSpPr/>
          <p:nvPr/>
        </p:nvSpPr>
        <p:spPr>
          <a:xfrm>
            <a:off x="7653528" y="2029204"/>
            <a:ext cx="671979" cy="246221"/>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Web API</a:t>
            </a:r>
          </a:p>
        </p:txBody>
      </p:sp>
      <p:sp>
        <p:nvSpPr>
          <p:cNvPr id="404" name="Rectangle 403"/>
          <p:cNvSpPr/>
          <p:nvPr/>
        </p:nvSpPr>
        <p:spPr>
          <a:xfrm>
            <a:off x="2812851" y="5488265"/>
            <a:ext cx="1277914" cy="400110"/>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ASP.NET Core MVC</a:t>
            </a:r>
          </a:p>
          <a:p>
            <a:pPr algn="ctr" defTabSz="913873">
              <a:defRPr/>
            </a:pPr>
            <a:r>
              <a:rPr lang="en-US" sz="1000" dirty="0">
                <a:gradFill>
                  <a:gsLst>
                    <a:gs pos="0">
                      <a:schemeClr val="tx1"/>
                    </a:gs>
                    <a:gs pos="100000">
                      <a:schemeClr val="tx1"/>
                    </a:gs>
                  </a:gsLst>
                  <a:lin ang="5400000" scaled="0"/>
                </a:gradFill>
              </a:rPr>
              <a:t>Container</a:t>
            </a:r>
          </a:p>
        </p:txBody>
      </p:sp>
      <p:sp>
        <p:nvSpPr>
          <p:cNvPr id="84" name="Rounded Rectangle 66"/>
          <p:cNvSpPr/>
          <p:nvPr/>
        </p:nvSpPr>
        <p:spPr bwMode="auto">
          <a:xfrm>
            <a:off x="7522705" y="4448940"/>
            <a:ext cx="1821063" cy="968529"/>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85" name="Rectangle 84"/>
          <p:cNvSpPr/>
          <p:nvPr/>
        </p:nvSpPr>
        <p:spPr>
          <a:xfrm>
            <a:off x="7725318" y="4410649"/>
            <a:ext cx="1415837" cy="307777"/>
          </a:xfrm>
          <a:prstGeom prst="rect">
            <a:avLst/>
          </a:prstGeom>
        </p:spPr>
        <p:txBody>
          <a:bodyPr wrap="none">
            <a:spAutoFit/>
          </a:bodyPr>
          <a:lstStyle/>
          <a:p>
            <a:pPr defTabSz="913873"/>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 3</a:t>
            </a:r>
          </a:p>
        </p:txBody>
      </p:sp>
      <p:sp>
        <p:nvSpPr>
          <p:cNvPr id="87" name="Rectangle 86"/>
          <p:cNvSpPr/>
          <p:nvPr/>
        </p:nvSpPr>
        <p:spPr>
          <a:xfrm>
            <a:off x="7653528" y="4675882"/>
            <a:ext cx="671979" cy="246221"/>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Web API</a:t>
            </a:r>
          </a:p>
        </p:txBody>
      </p:sp>
      <p:grpSp>
        <p:nvGrpSpPr>
          <p:cNvPr id="88" name="Group 87"/>
          <p:cNvGrpSpPr/>
          <p:nvPr/>
        </p:nvGrpSpPr>
        <p:grpSpPr>
          <a:xfrm>
            <a:off x="7689431" y="4893366"/>
            <a:ext cx="589307" cy="330355"/>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94" name="Group 93"/>
          <p:cNvGrpSpPr/>
          <p:nvPr/>
        </p:nvGrpSpPr>
        <p:grpSpPr>
          <a:xfrm>
            <a:off x="4136641" y="5554771"/>
            <a:ext cx="589307" cy="330355"/>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124" name="Rounded Rectangle 66"/>
          <p:cNvSpPr/>
          <p:nvPr/>
        </p:nvSpPr>
        <p:spPr bwMode="auto">
          <a:xfrm>
            <a:off x="4229920" y="3126071"/>
            <a:ext cx="2385747" cy="917493"/>
          </a:xfrm>
          <a:prstGeom prst="roundRect">
            <a:avLst/>
          </a:prstGeom>
          <a:noFill/>
          <a:ln w="10795" cap="flat" cmpd="sng" algn="ctr">
            <a:solidFill>
              <a:srgbClr val="404040"/>
            </a:solidFill>
            <a:prstDash val="lgDash"/>
            <a:headEnd type="none" w="med" len="med"/>
            <a:tailEnd type="none" w="med" len="med"/>
          </a:ln>
          <a:effectLst/>
        </p:spPr>
        <p:txBody>
          <a:bodyPr lIns="89624" tIns="89624" rIns="33613" bIns="33613" rtlCol="0" anchor="b" anchorCtr="0"/>
          <a:lstStyle/>
          <a:p>
            <a:pPr algn="ctr" defTabSz="913862">
              <a:defRPr/>
            </a:pPr>
            <a:endParaRPr lang="en-US" sz="784"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5" name="Rectangle 134"/>
          <p:cNvSpPr/>
          <p:nvPr/>
        </p:nvSpPr>
        <p:spPr>
          <a:xfrm>
            <a:off x="4857690" y="3104174"/>
            <a:ext cx="1254767" cy="307777"/>
          </a:xfrm>
          <a:prstGeom prst="rect">
            <a:avLst/>
          </a:prstGeom>
        </p:spPr>
        <p:txBody>
          <a:bodyPr wrap="none">
            <a:spAutoFit/>
          </a:bodyPr>
          <a:lstStyle/>
          <a:p>
            <a:pPr defTabSz="913873">
              <a:defRPr/>
            </a:pPr>
            <a:r>
              <a:rPr lang="en-US" sz="14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API Gateway</a:t>
            </a:r>
          </a:p>
        </p:txBody>
      </p:sp>
      <p:sp>
        <p:nvSpPr>
          <p:cNvPr id="136" name="Rectangle 135"/>
          <p:cNvSpPr/>
          <p:nvPr/>
        </p:nvSpPr>
        <p:spPr>
          <a:xfrm>
            <a:off x="5477631" y="3445861"/>
            <a:ext cx="966931" cy="400110"/>
          </a:xfrm>
          <a:prstGeom prst="rect">
            <a:avLst/>
          </a:prstGeom>
        </p:spPr>
        <p:txBody>
          <a:bodyPr wrap="none">
            <a:spAutoFit/>
          </a:bodyPr>
          <a:lstStyle/>
          <a:p>
            <a:pPr algn="ctr" defTabSz="913873">
              <a:defRPr/>
            </a:pPr>
            <a:r>
              <a:rPr lang="en-US" sz="1000" dirty="0">
                <a:gradFill>
                  <a:gsLst>
                    <a:gs pos="0">
                      <a:schemeClr val="tx1"/>
                    </a:gs>
                    <a:gs pos="100000">
                      <a:schemeClr val="tx1"/>
                    </a:gs>
                  </a:gsLst>
                  <a:lin ang="5400000" scaled="0"/>
                </a:gradFill>
              </a:rPr>
              <a:t>ASP.NET Core</a:t>
            </a:r>
          </a:p>
          <a:p>
            <a:pPr algn="ctr" defTabSz="913873">
              <a:defRPr/>
            </a:pPr>
            <a:r>
              <a:rPr lang="en-US" sz="1000" dirty="0">
                <a:gradFill>
                  <a:gsLst>
                    <a:gs pos="0">
                      <a:schemeClr val="tx1"/>
                    </a:gs>
                    <a:gs pos="100000">
                      <a:schemeClr val="tx1"/>
                    </a:gs>
                  </a:gsLst>
                  <a:lin ang="5400000" scaled="0"/>
                </a:gradFill>
              </a:rPr>
              <a:t>Web API</a:t>
            </a:r>
          </a:p>
        </p:txBody>
      </p:sp>
      <p:sp>
        <p:nvSpPr>
          <p:cNvPr id="148" name="Rectangle 147"/>
          <p:cNvSpPr/>
          <p:nvPr/>
        </p:nvSpPr>
        <p:spPr>
          <a:xfrm>
            <a:off x="2324880" y="1394515"/>
            <a:ext cx="1167307" cy="369332"/>
          </a:xfrm>
          <a:prstGeom prst="rect">
            <a:avLst/>
          </a:prstGeom>
        </p:spPr>
        <p:txBody>
          <a:bodyPr wrap="none">
            <a:spAutoFit/>
          </a:bodyPr>
          <a:lstStyle/>
          <a:p>
            <a:pPr defTabSz="913873">
              <a:defRPr/>
            </a:pPr>
            <a:r>
              <a:rPr lang="en-US" sz="18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Back end</a:t>
            </a:r>
          </a:p>
        </p:txBody>
      </p:sp>
      <p:sp>
        <p:nvSpPr>
          <p:cNvPr id="76" name="Rectangle 75"/>
          <p:cNvSpPr/>
          <p:nvPr/>
        </p:nvSpPr>
        <p:spPr>
          <a:xfrm>
            <a:off x="4984764" y="4379251"/>
            <a:ext cx="664669" cy="338554"/>
          </a:xfrm>
          <a:prstGeom prst="rect">
            <a:avLst/>
          </a:prstGeom>
        </p:spPr>
        <p:txBody>
          <a:bodyPr wrap="none">
            <a:spAutoFit/>
          </a:bodyPr>
          <a:lstStyle/>
          <a:p>
            <a:pPr defTabSz="913873">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HTTP</a:t>
            </a:r>
          </a:p>
        </p:txBody>
      </p:sp>
      <p:sp>
        <p:nvSpPr>
          <p:cNvPr id="77" name="Rectangle 76"/>
          <p:cNvSpPr/>
          <p:nvPr/>
        </p:nvSpPr>
        <p:spPr>
          <a:xfrm>
            <a:off x="4646882" y="4701379"/>
            <a:ext cx="1340432" cy="261610"/>
          </a:xfrm>
          <a:prstGeom prst="rect">
            <a:avLst/>
          </a:prstGeom>
        </p:spPr>
        <p:txBody>
          <a:bodyPr wrap="none">
            <a:spAutoFit/>
          </a:bodyPr>
          <a:lstStyle/>
          <a:p>
            <a:pPr>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Request/Response</a:t>
            </a:r>
          </a:p>
        </p:txBody>
      </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7402930" y="1802262"/>
            <a:ext cx="1205806" cy="1159173"/>
          </a:xfrm>
          <a:prstGeom prst="mathMultiply">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grpSp>
        <p:nvGrpSpPr>
          <p:cNvPr id="79" name="Group 78">
            <a:extLst>
              <a:ext uri="{FF2B5EF4-FFF2-40B4-BE49-F238E27FC236}">
                <a16:creationId xmlns:a16="http://schemas.microsoft.com/office/drawing/2014/main" id="{33E52B63-4C1B-4331-9F6C-4B9EF7AF5DF4}"/>
              </a:ext>
            </a:extLst>
          </p:cNvPr>
          <p:cNvGrpSpPr/>
          <p:nvPr/>
        </p:nvGrpSpPr>
        <p:grpSpPr>
          <a:xfrm>
            <a:off x="1160356" y="5354989"/>
            <a:ext cx="1864713" cy="1433903"/>
            <a:chOff x="4884906" y="1309120"/>
            <a:chExt cx="1902228" cy="1462751"/>
          </a:xfrm>
          <a:solidFill>
            <a:schemeClr val="accent3"/>
          </a:solidFill>
        </p:grpSpPr>
        <p:cxnSp>
          <p:nvCxnSpPr>
            <p:cNvPr id="80" name="Straight Arrow Connector 79">
              <a:extLst>
                <a:ext uri="{FF2B5EF4-FFF2-40B4-BE49-F238E27FC236}">
                  <a16:creationId xmlns:a16="http://schemas.microsoft.com/office/drawing/2014/main" id="{196762AA-05BE-4471-82F7-CBC6E70CED60}"/>
                </a:ext>
              </a:extLst>
            </p:cNvPr>
            <p:cNvCxnSpPr>
              <a:cxnSpLocks/>
              <a:stCxn id="391" idx="1"/>
            </p:cNvCxnSpPr>
            <p:nvPr/>
          </p:nvCxnSpPr>
          <p:spPr>
            <a:xfrm flipH="1" flipV="1">
              <a:off x="4884906" y="1309120"/>
              <a:ext cx="1574041" cy="265380"/>
            </a:xfrm>
            <a:prstGeom prst="straightConnector1">
              <a:avLst/>
            </a:prstGeom>
            <a:grpFill/>
            <a:ln w="25400" cap="flat" cmpd="sng" algn="ctr">
              <a:solidFill>
                <a:sysClr val="windowText" lastClr="000000"/>
              </a:solidFill>
              <a:prstDash val="solid"/>
              <a:miter lim="800000"/>
              <a:headEnd type="triangle"/>
              <a:tailEnd type="triangle"/>
            </a:ln>
            <a:effectLst/>
          </p:spPr>
        </p:cxnSp>
        <p:sp>
          <p:nvSpPr>
            <p:cNvPr id="81" name="Speech Bubble: Rectangle with Corners Rounded 80">
              <a:extLst>
                <a:ext uri="{FF2B5EF4-FFF2-40B4-BE49-F238E27FC236}">
                  <a16:creationId xmlns:a16="http://schemas.microsoft.com/office/drawing/2014/main" id="{1206DB14-6BD3-4B7F-AED3-FEC38DAC6F57}"/>
                </a:ext>
              </a:extLst>
            </p:cNvPr>
            <p:cNvSpPr/>
            <p:nvPr/>
          </p:nvSpPr>
          <p:spPr bwMode="auto">
            <a:xfrm>
              <a:off x="5142851" y="1800080"/>
              <a:ext cx="1644283" cy="971791"/>
            </a:xfrm>
            <a:prstGeom prst="wedgeRoundRectCallout">
              <a:avLst>
                <a:gd name="adj1" fmla="val -30597"/>
                <a:gd name="adj2" fmla="val -89180"/>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Respond with</a:t>
              </a:r>
            </a:p>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Controlled Exception</a:t>
              </a:r>
            </a:p>
          </p:txBody>
        </p:sp>
      </p:grpSp>
      <p:sp>
        <p:nvSpPr>
          <p:cNvPr id="71" name="Rectangle 70">
            <a:extLst>
              <a:ext uri="{FF2B5EF4-FFF2-40B4-BE49-F238E27FC236}">
                <a16:creationId xmlns:a16="http://schemas.microsoft.com/office/drawing/2014/main" id="{816C0BB7-7F70-4BBD-9B6D-7322F1357DF5}"/>
              </a:ext>
            </a:extLst>
          </p:cNvPr>
          <p:cNvSpPr/>
          <p:nvPr/>
        </p:nvSpPr>
        <p:spPr>
          <a:xfrm>
            <a:off x="7086599" y="409575"/>
            <a:ext cx="4689419" cy="635430"/>
          </a:xfrm>
          <a:prstGeom prst="rect">
            <a:avLst/>
          </a:prstGeom>
        </p:spPr>
        <p:txBody>
          <a:bodyPr wrap="square">
            <a:spAutoFit/>
          </a:bodyPr>
          <a:lstStyle/>
          <a:p>
            <a:pPr defTabSz="913873">
              <a:defRPr/>
            </a:pPr>
            <a:r>
              <a:rPr lang="en-US" sz="3529" b="1" kern="0" dirty="0">
                <a:gradFill>
                  <a:gsLst>
                    <a:gs pos="0">
                      <a:schemeClr val="accent3"/>
                    </a:gs>
                    <a:gs pos="100000">
                      <a:schemeClr val="accent3"/>
                    </a:gs>
                  </a:gsLst>
                  <a:lin ang="5400000" scaled="0"/>
                </a:gradFill>
                <a:latin typeface="Segoe UI"/>
              </a:rPr>
              <a:t>+ circuit breaker</a:t>
            </a:r>
          </a:p>
        </p:txBody>
      </p:sp>
      <p:sp>
        <p:nvSpPr>
          <p:cNvPr id="2" name="Title 1"/>
          <p:cNvSpPr>
            <a:spLocks noGrp="1"/>
          </p:cNvSpPr>
          <p:nvPr>
            <p:ph type="title"/>
          </p:nvPr>
        </p:nvSpPr>
        <p:spPr>
          <a:xfrm>
            <a:off x="588263" y="457200"/>
            <a:ext cx="11018520" cy="553998"/>
          </a:xfrm>
        </p:spPr>
        <p:txBody>
          <a:bodyPr/>
          <a:lstStyle/>
          <a:p>
            <a:r>
              <a:rPr lang="zh-CN" altLang="en-US" dirty="0"/>
              <a:t>                具有指数回退的重试</a:t>
            </a:r>
            <a:endParaRPr lang="en-US" dirty="0"/>
          </a:p>
        </p:txBody>
      </p:sp>
      <p:grpSp>
        <p:nvGrpSpPr>
          <p:cNvPr id="72" name="Group 71">
            <a:extLst>
              <a:ext uri="{FF2B5EF4-FFF2-40B4-BE49-F238E27FC236}">
                <a16:creationId xmlns:a16="http://schemas.microsoft.com/office/drawing/2014/main" id="{926169AD-361A-465C-B864-62541FDB243D}"/>
              </a:ext>
            </a:extLst>
          </p:cNvPr>
          <p:cNvGrpSpPr/>
          <p:nvPr/>
        </p:nvGrpSpPr>
        <p:grpSpPr>
          <a:xfrm>
            <a:off x="2862169" y="3945637"/>
            <a:ext cx="2066510" cy="1166872"/>
            <a:chOff x="5559395" y="2558707"/>
            <a:chExt cx="2108085" cy="1190347"/>
          </a:xfrm>
          <a:solidFill>
            <a:schemeClr val="accent3"/>
          </a:solidFill>
        </p:grpSpPr>
        <p:cxnSp>
          <p:nvCxnSpPr>
            <p:cNvPr id="73" name="Straight Arrow Connector 72">
              <a:extLst>
                <a:ext uri="{FF2B5EF4-FFF2-40B4-BE49-F238E27FC236}">
                  <a16:creationId xmlns:a16="http://schemas.microsoft.com/office/drawing/2014/main" id="{7ED3F424-2AF2-4806-806B-BBB7A422E2D1}"/>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74" name="Speech Bubble: Rectangle with Corners Rounded 73">
              <a:extLst>
                <a:ext uri="{FF2B5EF4-FFF2-40B4-BE49-F238E27FC236}">
                  <a16:creationId xmlns:a16="http://schemas.microsoft.com/office/drawing/2014/main" id="{51717325-3333-4328-86B5-FC7F4A376C23}"/>
                </a:ext>
              </a:extLst>
            </p:cNvPr>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1</a:t>
              </a:r>
            </a:p>
          </p:txBody>
        </p:sp>
      </p:grpSp>
      <p:grpSp>
        <p:nvGrpSpPr>
          <p:cNvPr id="75" name="Group 74">
            <a:extLst>
              <a:ext uri="{FF2B5EF4-FFF2-40B4-BE49-F238E27FC236}">
                <a16:creationId xmlns:a16="http://schemas.microsoft.com/office/drawing/2014/main" id="{F08F9A3E-B7D7-4EAF-9664-87F9F55F7381}"/>
              </a:ext>
            </a:extLst>
          </p:cNvPr>
          <p:cNvGrpSpPr/>
          <p:nvPr/>
        </p:nvGrpSpPr>
        <p:grpSpPr>
          <a:xfrm>
            <a:off x="2737234" y="3961901"/>
            <a:ext cx="2066510" cy="1166872"/>
            <a:chOff x="5559395" y="2558707"/>
            <a:chExt cx="2108085" cy="1190347"/>
          </a:xfrm>
          <a:solidFill>
            <a:schemeClr val="accent3"/>
          </a:solidFill>
        </p:grpSpPr>
        <p:cxnSp>
          <p:nvCxnSpPr>
            <p:cNvPr id="82" name="Straight Arrow Connector 81">
              <a:extLst>
                <a:ext uri="{FF2B5EF4-FFF2-40B4-BE49-F238E27FC236}">
                  <a16:creationId xmlns:a16="http://schemas.microsoft.com/office/drawing/2014/main" id="{7E89E311-165A-4AFB-A6FD-559465CF2FFA}"/>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83" name="Speech Bubble: Rectangle with Corners Rounded 82">
              <a:extLst>
                <a:ext uri="{FF2B5EF4-FFF2-40B4-BE49-F238E27FC236}">
                  <a16:creationId xmlns:a16="http://schemas.microsoft.com/office/drawing/2014/main" id="{BF41873F-395C-47D0-AAE5-2CF25636DC79}"/>
                </a:ext>
              </a:extLst>
            </p:cNvPr>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2</a:t>
              </a:r>
            </a:p>
          </p:txBody>
        </p:sp>
      </p:grpSp>
      <p:cxnSp>
        <p:nvCxnSpPr>
          <p:cNvPr id="107" name="Straight Arrow Connector 106">
            <a:extLst>
              <a:ext uri="{FF2B5EF4-FFF2-40B4-BE49-F238E27FC236}">
                <a16:creationId xmlns:a16="http://schemas.microsoft.com/office/drawing/2014/main" id="{41805607-A218-4F0A-9587-27B1CC51E4B1}"/>
              </a:ext>
            </a:extLst>
          </p:cNvPr>
          <p:cNvCxnSpPr>
            <a:cxnSpLocks/>
          </p:cNvCxnSpPr>
          <p:nvPr/>
        </p:nvCxnSpPr>
        <p:spPr>
          <a:xfrm flipV="1">
            <a:off x="6579067" y="2098709"/>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cxnSp>
        <p:nvCxnSpPr>
          <p:cNvPr id="108" name="Straight Arrow Connector 107">
            <a:extLst>
              <a:ext uri="{FF2B5EF4-FFF2-40B4-BE49-F238E27FC236}">
                <a16:creationId xmlns:a16="http://schemas.microsoft.com/office/drawing/2014/main" id="{F7FC91E5-1436-4318-BB77-B5913FA1185C}"/>
              </a:ext>
            </a:extLst>
          </p:cNvPr>
          <p:cNvCxnSpPr>
            <a:cxnSpLocks/>
          </p:cNvCxnSpPr>
          <p:nvPr/>
        </p:nvCxnSpPr>
        <p:spPr>
          <a:xfrm flipV="1">
            <a:off x="6616744" y="2164144"/>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2F677221-0EB3-479A-9052-6735C1EB42C3}"/>
              </a:ext>
            </a:extLst>
          </p:cNvPr>
          <p:cNvCxnSpPr>
            <a:cxnSpLocks/>
          </p:cNvCxnSpPr>
          <p:nvPr/>
        </p:nvCxnSpPr>
        <p:spPr>
          <a:xfrm flipV="1">
            <a:off x="6626877" y="2255010"/>
            <a:ext cx="900995" cy="1027362"/>
          </a:xfrm>
          <a:prstGeom prst="straightConnector1">
            <a:avLst/>
          </a:prstGeom>
          <a:solidFill>
            <a:schemeClr val="accent3"/>
          </a:solidFill>
          <a:ln w="12700" cap="flat" cmpd="sng" algn="ctr">
            <a:solidFill>
              <a:sysClr val="windowText" lastClr="000000"/>
            </a:solidFill>
            <a:prstDash val="solid"/>
            <a:miter lim="800000"/>
            <a:tailEnd type="triangle"/>
          </a:ln>
          <a:effectLst/>
        </p:spPr>
      </p:cxnSp>
      <p:grpSp>
        <p:nvGrpSpPr>
          <p:cNvPr id="64" name="Group 63">
            <a:extLst>
              <a:ext uri="{FF2B5EF4-FFF2-40B4-BE49-F238E27FC236}">
                <a16:creationId xmlns:a16="http://schemas.microsoft.com/office/drawing/2014/main" id="{CE85D503-1ABE-4876-9E8F-D0F03418CC9E}"/>
              </a:ext>
            </a:extLst>
          </p:cNvPr>
          <p:cNvGrpSpPr/>
          <p:nvPr/>
        </p:nvGrpSpPr>
        <p:grpSpPr>
          <a:xfrm>
            <a:off x="2625750" y="3953506"/>
            <a:ext cx="2066510" cy="1166872"/>
            <a:chOff x="5559395" y="2558707"/>
            <a:chExt cx="2108085" cy="1190347"/>
          </a:xfrm>
          <a:solidFill>
            <a:schemeClr val="accent3"/>
          </a:solidFill>
        </p:grpSpPr>
        <p:cxnSp>
          <p:nvCxnSpPr>
            <p:cNvPr id="65" name="Straight Arrow Connector 64">
              <a:extLst>
                <a:ext uri="{FF2B5EF4-FFF2-40B4-BE49-F238E27FC236}">
                  <a16:creationId xmlns:a16="http://schemas.microsoft.com/office/drawing/2014/main" id="{049AD8F1-4B86-4D8B-8705-7EC98F0B847E}"/>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66" name="Speech Bubble: Rectangle with Corners Rounded 65">
              <a:extLst>
                <a:ext uri="{FF2B5EF4-FFF2-40B4-BE49-F238E27FC236}">
                  <a16:creationId xmlns:a16="http://schemas.microsoft.com/office/drawing/2014/main" id="{6B729216-0057-4676-BAD1-5DBC15A3EB51}"/>
                </a:ext>
              </a:extLst>
            </p:cNvPr>
            <p:cNvSpPr/>
            <p:nvPr/>
          </p:nvSpPr>
          <p:spPr bwMode="auto">
            <a:xfrm>
              <a:off x="5559395" y="2558707"/>
              <a:ext cx="1317684" cy="506924"/>
            </a:xfrm>
            <a:prstGeom prst="wedgeRoundRectCallout">
              <a:avLst>
                <a:gd name="adj1" fmla="val 61753"/>
                <a:gd name="adj2" fmla="val 126496"/>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3</a:t>
              </a:r>
            </a:p>
          </p:txBody>
        </p:sp>
      </p:grpSp>
      <p:grpSp>
        <p:nvGrpSpPr>
          <p:cNvPr id="67" name="Group 66">
            <a:extLst>
              <a:ext uri="{FF2B5EF4-FFF2-40B4-BE49-F238E27FC236}">
                <a16:creationId xmlns:a16="http://schemas.microsoft.com/office/drawing/2014/main" id="{E4D79A9B-B9E3-483B-A7A6-F83AB7D518BA}"/>
              </a:ext>
            </a:extLst>
          </p:cNvPr>
          <p:cNvGrpSpPr/>
          <p:nvPr/>
        </p:nvGrpSpPr>
        <p:grpSpPr>
          <a:xfrm>
            <a:off x="2177771" y="3497807"/>
            <a:ext cx="2386668" cy="1622571"/>
            <a:chOff x="5232796" y="2093840"/>
            <a:chExt cx="2434684" cy="1655214"/>
          </a:xfrm>
          <a:solidFill>
            <a:schemeClr val="accent3"/>
          </a:solidFill>
        </p:grpSpPr>
        <p:cxnSp>
          <p:nvCxnSpPr>
            <p:cNvPr id="68" name="Straight Arrow Connector 67">
              <a:extLst>
                <a:ext uri="{FF2B5EF4-FFF2-40B4-BE49-F238E27FC236}">
                  <a16:creationId xmlns:a16="http://schemas.microsoft.com/office/drawing/2014/main" id="{6A5CF796-005F-44B0-BE39-ADAEB8592FD4}"/>
                </a:ext>
              </a:extLst>
            </p:cNvPr>
            <p:cNvCxnSpPr>
              <a:cxnSpLocks/>
            </p:cNvCxnSpPr>
            <p:nvPr/>
          </p:nvCxnSpPr>
          <p:spPr>
            <a:xfrm flipV="1">
              <a:off x="6748358" y="2701024"/>
              <a:ext cx="919122" cy="1048030"/>
            </a:xfrm>
            <a:prstGeom prst="straightConnector1">
              <a:avLst/>
            </a:prstGeom>
            <a:grpFill/>
            <a:ln w="12700" cap="flat" cmpd="sng" algn="ctr">
              <a:solidFill>
                <a:sysClr val="windowText" lastClr="000000"/>
              </a:solidFill>
              <a:prstDash val="solid"/>
              <a:miter lim="800000"/>
              <a:tailEnd type="triangle"/>
            </a:ln>
            <a:effectLst/>
          </p:spPr>
        </p:cxnSp>
        <p:sp>
          <p:nvSpPr>
            <p:cNvPr id="69" name="Speech Bubble: Rectangle with Corners Rounded 68">
              <a:extLst>
                <a:ext uri="{FF2B5EF4-FFF2-40B4-BE49-F238E27FC236}">
                  <a16:creationId xmlns:a16="http://schemas.microsoft.com/office/drawing/2014/main" id="{685F3103-D584-4509-B29E-6F0E9BB80219}"/>
                </a:ext>
              </a:extLst>
            </p:cNvPr>
            <p:cNvSpPr/>
            <p:nvPr/>
          </p:nvSpPr>
          <p:spPr bwMode="auto">
            <a:xfrm>
              <a:off x="5232796" y="2093840"/>
              <a:ext cx="1644283" cy="971791"/>
            </a:xfrm>
            <a:prstGeom prst="wedgeRoundRectCallout">
              <a:avLst>
                <a:gd name="adj1" fmla="val 58872"/>
                <a:gd name="adj2" fmla="val 87493"/>
                <a:gd name="adj3" fmla="val 1666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Retry 4!</a:t>
              </a:r>
            </a:p>
            <a:p>
              <a:pPr algn="ctr" defTabSz="914103" fontAlgn="base">
                <a:spcBef>
                  <a:spcPct val="0"/>
                </a:spcBef>
                <a:spcAft>
                  <a:spcPct val="0"/>
                </a:spcAft>
                <a:defRPr/>
              </a:pPr>
              <a:r>
                <a:rPr lang="en-US" sz="1961" dirty="0">
                  <a:gradFill>
                    <a:gsLst>
                      <a:gs pos="0">
                        <a:schemeClr val="bg1"/>
                      </a:gs>
                      <a:gs pos="100000">
                        <a:schemeClr val="bg1"/>
                      </a:gs>
                    </a:gsLst>
                    <a:lin ang="5400000" scaled="0"/>
                  </a:gradFill>
                  <a:latin typeface="Segoe UI"/>
                </a:rPr>
                <a:t>Open Circuit!</a:t>
              </a:r>
            </a:p>
          </p:txBody>
        </p:sp>
      </p:grpSp>
    </p:spTree>
    <p:extLst>
      <p:ext uri="{BB962C8B-B14F-4D97-AF65-F5344CB8AC3E}">
        <p14:creationId xmlns:p14="http://schemas.microsoft.com/office/powerpoint/2010/main" val="3605207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down)">
                                      <p:cBhvr>
                                        <p:cTn id="18" dur="500"/>
                                        <p:tgtEl>
                                          <p:spTgt spid="72"/>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down)">
                                      <p:cBhvr>
                                        <p:cTn id="22" dur="500"/>
                                        <p:tgtEl>
                                          <p:spTgt spid="107"/>
                                        </p:tgtEl>
                                      </p:cBhvr>
                                    </p:animEffec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07"/>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wipe(down)">
                                      <p:cBhvr>
                                        <p:cTn id="33" dur="500"/>
                                        <p:tgtEl>
                                          <p:spTgt spid="75"/>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down)">
                                      <p:cBhvr>
                                        <p:cTn id="37" dur="500"/>
                                        <p:tgtEl>
                                          <p:spTgt spid="10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7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0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down)">
                                      <p:cBhvr>
                                        <p:cTn id="48" dur="500"/>
                                        <p:tgtEl>
                                          <p:spTgt spid="64"/>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wipe(down)">
                                      <p:cBhvr>
                                        <p:cTn id="52" dur="500"/>
                                        <p:tgtEl>
                                          <p:spTgt spid="10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6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9"/>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nodeType="afterEffect">
                                  <p:stCondLst>
                                    <p:cond delay="0"/>
                                  </p:stCondLst>
                                  <p:childTnLst>
                                    <p:set>
                                      <p:cBhvr>
                                        <p:cTn id="61" dur="1" fill="hold">
                                          <p:stCondLst>
                                            <p:cond delay="0"/>
                                          </p:stCondLst>
                                        </p:cTn>
                                        <p:tgtEl>
                                          <p:spTgt spid="10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down)">
                                      <p:cBhvr>
                                        <p:cTn id="66" dur="500"/>
                                        <p:tgtEl>
                                          <p:spTgt spid="6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6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wipe(up)">
                                      <p:cBhvr>
                                        <p:cTn id="7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C0F1E-D7DF-404F-84C2-0448F9519D7D}"/>
              </a:ext>
            </a:extLst>
          </p:cNvPr>
          <p:cNvSpPr>
            <a:spLocks noGrp="1"/>
          </p:cNvSpPr>
          <p:nvPr>
            <p:ph type="title"/>
          </p:nvPr>
        </p:nvSpPr>
        <p:spPr/>
        <p:txBody>
          <a:bodyPr/>
          <a:lstStyle/>
          <a:p>
            <a:r>
              <a:rPr lang="zh-CN" altLang="en-US" dirty="0"/>
              <a:t>弹性</a:t>
            </a:r>
            <a:r>
              <a:rPr lang="en-US" altLang="zh-CN" dirty="0"/>
              <a:t>HTTP </a:t>
            </a:r>
            <a:r>
              <a:rPr lang="en-US" dirty="0"/>
              <a:t>: </a:t>
            </a:r>
            <a:r>
              <a:rPr lang="en-US" dirty="0" err="1"/>
              <a:t>HttpClient</a:t>
            </a:r>
            <a:r>
              <a:rPr lang="en-US" dirty="0"/>
              <a:t> factory + Polly</a:t>
            </a:r>
          </a:p>
        </p:txBody>
      </p:sp>
      <p:pic>
        <p:nvPicPr>
          <p:cNvPr id="4" name="Picture 2" descr="The Polly Project">
            <a:extLst>
              <a:ext uri="{FF2B5EF4-FFF2-40B4-BE49-F238E27FC236}">
                <a16:creationId xmlns:a16="http://schemas.microsoft.com/office/drawing/2014/main" id="{183683BB-F7D1-4AB1-BBCF-9F4A3C123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4651" y="2748103"/>
            <a:ext cx="1705966" cy="17059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ET">
            <a:extLst>
              <a:ext uri="{FF2B5EF4-FFF2-40B4-BE49-F238E27FC236}">
                <a16:creationId xmlns:a16="http://schemas.microsoft.com/office/drawing/2014/main" id="{0DF9A662-F280-45DC-B805-0497F9DE27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830" y="2829405"/>
            <a:ext cx="1624664" cy="16246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0A65EF-94D7-4676-9B37-E480AD89635C}"/>
              </a:ext>
            </a:extLst>
          </p:cNvPr>
          <p:cNvSpPr/>
          <p:nvPr/>
        </p:nvSpPr>
        <p:spPr>
          <a:xfrm>
            <a:off x="3135890" y="1952242"/>
            <a:ext cx="2648546" cy="830997"/>
          </a:xfrm>
          <a:prstGeom prst="rect">
            <a:avLst/>
          </a:prstGeom>
        </p:spPr>
        <p:txBody>
          <a:bodyPr wrap="none">
            <a:spAutoFit/>
          </a:bodyPr>
          <a:lstStyle/>
          <a:p>
            <a:pPr algn="ctr" defTabSz="914343"/>
            <a:r>
              <a:rPr lang="en-US" sz="2400" dirty="0">
                <a:gradFill>
                  <a:gsLst>
                    <a:gs pos="0">
                      <a:schemeClr val="tx1"/>
                    </a:gs>
                    <a:gs pos="100000">
                      <a:schemeClr val="tx1"/>
                    </a:gs>
                  </a:gsLst>
                  <a:lin ang="5400000" scaled="0"/>
                </a:gradFill>
                <a:latin typeface="Segoe UI"/>
              </a:rPr>
              <a:t>.NET Core 2.1</a:t>
            </a:r>
          </a:p>
          <a:p>
            <a:pPr algn="ctr" defTabSz="914343"/>
            <a:r>
              <a:rPr lang="en-US" sz="2400" dirty="0">
                <a:gradFill>
                  <a:gsLst>
                    <a:gs pos="0">
                      <a:schemeClr val="tx1"/>
                    </a:gs>
                    <a:gs pos="100000">
                      <a:schemeClr val="tx1"/>
                    </a:gs>
                  </a:gsLst>
                  <a:lin ang="5400000" scaled="0"/>
                </a:gradFill>
                <a:latin typeface="Segoe UI"/>
              </a:rPr>
              <a:t>HttpClientFactory</a:t>
            </a:r>
          </a:p>
        </p:txBody>
      </p:sp>
      <p:sp>
        <p:nvSpPr>
          <p:cNvPr id="9" name="Rectangle 8">
            <a:extLst>
              <a:ext uri="{FF2B5EF4-FFF2-40B4-BE49-F238E27FC236}">
                <a16:creationId xmlns:a16="http://schemas.microsoft.com/office/drawing/2014/main" id="{8B7A49B1-0831-4283-AA9D-1F8921DCFB9D}"/>
              </a:ext>
            </a:extLst>
          </p:cNvPr>
          <p:cNvSpPr/>
          <p:nvPr/>
        </p:nvSpPr>
        <p:spPr>
          <a:xfrm>
            <a:off x="6094821" y="3074756"/>
            <a:ext cx="689612" cy="977191"/>
          </a:xfrm>
          <a:prstGeom prst="rect">
            <a:avLst/>
          </a:prstGeom>
        </p:spPr>
        <p:txBody>
          <a:bodyPr wrap="none">
            <a:spAutoFit/>
          </a:bodyPr>
          <a:lstStyle/>
          <a:p>
            <a:pPr defTabSz="914343"/>
            <a:r>
              <a:rPr lang="en-US" sz="5750" dirty="0">
                <a:gradFill>
                  <a:gsLst>
                    <a:gs pos="0">
                      <a:schemeClr val="tx1"/>
                    </a:gs>
                    <a:gs pos="100000">
                      <a:schemeClr val="tx1"/>
                    </a:gs>
                  </a:gsLst>
                  <a:lin ang="5400000" scaled="0"/>
                </a:gradFill>
                <a:latin typeface="Segoe UI"/>
              </a:rPr>
              <a:t>+</a:t>
            </a:r>
          </a:p>
        </p:txBody>
      </p:sp>
      <p:sp>
        <p:nvSpPr>
          <p:cNvPr id="10" name="Rectangle 9">
            <a:extLst>
              <a:ext uri="{FF2B5EF4-FFF2-40B4-BE49-F238E27FC236}">
                <a16:creationId xmlns:a16="http://schemas.microsoft.com/office/drawing/2014/main" id="{68999746-A8DC-4213-AE20-624ED63793D3}"/>
              </a:ext>
            </a:extLst>
          </p:cNvPr>
          <p:cNvSpPr/>
          <p:nvPr/>
        </p:nvSpPr>
        <p:spPr>
          <a:xfrm>
            <a:off x="7954459" y="2159991"/>
            <a:ext cx="1186350" cy="461665"/>
          </a:xfrm>
          <a:prstGeom prst="rect">
            <a:avLst/>
          </a:prstGeom>
        </p:spPr>
        <p:txBody>
          <a:bodyPr wrap="none">
            <a:spAutoFit/>
          </a:bodyPr>
          <a:lstStyle/>
          <a:p>
            <a:pPr algn="ctr" defTabSz="914343"/>
            <a:r>
              <a:rPr lang="en-US" sz="2400" dirty="0">
                <a:gradFill>
                  <a:gsLst>
                    <a:gs pos="0">
                      <a:schemeClr val="tx1"/>
                    </a:gs>
                    <a:gs pos="100000">
                      <a:schemeClr val="tx1"/>
                    </a:gs>
                  </a:gsLst>
                  <a:lin ang="5400000" scaled="0"/>
                </a:gradFill>
                <a:latin typeface="Segoe UI"/>
              </a:rPr>
              <a:t>Policies</a:t>
            </a:r>
          </a:p>
        </p:txBody>
      </p:sp>
      <p:grpSp>
        <p:nvGrpSpPr>
          <p:cNvPr id="11" name="Group 10">
            <a:extLst>
              <a:ext uri="{FF2B5EF4-FFF2-40B4-BE49-F238E27FC236}">
                <a16:creationId xmlns:a16="http://schemas.microsoft.com/office/drawing/2014/main" id="{3279C1B2-6E8A-4D07-BB6F-1C028A957137}"/>
              </a:ext>
            </a:extLst>
          </p:cNvPr>
          <p:cNvGrpSpPr/>
          <p:nvPr/>
        </p:nvGrpSpPr>
        <p:grpSpPr>
          <a:xfrm>
            <a:off x="918386" y="1304375"/>
            <a:ext cx="3028950" cy="1525030"/>
            <a:chOff x="101600" y="124940"/>
            <a:chExt cx="6057900" cy="3050059"/>
          </a:xfrm>
        </p:grpSpPr>
        <p:sp>
          <p:nvSpPr>
            <p:cNvPr id="12" name="Explosion: 14 Points 11">
              <a:extLst>
                <a:ext uri="{FF2B5EF4-FFF2-40B4-BE49-F238E27FC236}">
                  <a16:creationId xmlns:a16="http://schemas.microsoft.com/office/drawing/2014/main" id="{410B8BD7-C6CB-43E0-8B8C-1C26F84D2F7C}"/>
                </a:ext>
              </a:extLst>
            </p:cNvPr>
            <p:cNvSpPr/>
            <p:nvPr/>
          </p:nvSpPr>
          <p:spPr bwMode="auto">
            <a:xfrm>
              <a:off x="101600" y="124940"/>
              <a:ext cx="6057900" cy="3050059"/>
            </a:xfrm>
            <a:prstGeom prst="irregularSeal2">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dirty="0" err="1">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B0B574A9-A357-4D01-9B20-DCE2F92B79B7}"/>
                </a:ext>
              </a:extLst>
            </p:cNvPr>
            <p:cNvSpPr/>
            <p:nvPr/>
          </p:nvSpPr>
          <p:spPr>
            <a:xfrm>
              <a:off x="1601158" y="1126750"/>
              <a:ext cx="3058786" cy="1046440"/>
            </a:xfrm>
            <a:prstGeom prst="rect">
              <a:avLst/>
            </a:prstGeom>
          </p:spPr>
          <p:txBody>
            <a:bodyPr wrap="none">
              <a:spAutoFit/>
            </a:bodyPr>
            <a:lstStyle/>
            <a:p>
              <a:pPr defTabSz="914343"/>
              <a:r>
                <a:rPr lang="en-US" sz="14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New! Release in </a:t>
              </a:r>
            </a:p>
            <a:p>
              <a:pPr defTabSz="914343"/>
              <a:r>
                <a:rPr lang="en-US" sz="14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ASP.NET Core 2.1</a:t>
              </a:r>
            </a:p>
          </p:txBody>
        </p:sp>
      </p:grpSp>
      <p:sp>
        <p:nvSpPr>
          <p:cNvPr id="14" name="Rectangle 13">
            <a:extLst>
              <a:ext uri="{FF2B5EF4-FFF2-40B4-BE49-F238E27FC236}">
                <a16:creationId xmlns:a16="http://schemas.microsoft.com/office/drawing/2014/main" id="{5DA3141B-95F7-415C-809A-A3E3EE63DCF4}"/>
              </a:ext>
            </a:extLst>
          </p:cNvPr>
          <p:cNvSpPr/>
          <p:nvPr/>
        </p:nvSpPr>
        <p:spPr>
          <a:xfrm>
            <a:off x="7366061" y="4622426"/>
            <a:ext cx="2363147" cy="253916"/>
          </a:xfrm>
          <a:prstGeom prst="rect">
            <a:avLst/>
          </a:prstGeom>
        </p:spPr>
        <p:txBody>
          <a:bodyPr wrap="none">
            <a:spAutoFit/>
          </a:bodyPr>
          <a:lstStyle/>
          <a:p>
            <a:pPr defTabSz="914343"/>
            <a:r>
              <a:rPr lang="en-US" sz="1050" dirty="0">
                <a:solidFill>
                  <a:srgbClr val="505050"/>
                </a:solidFill>
                <a:latin typeface="Segoe UI"/>
                <a:hlinkClick r:id="rId5"/>
              </a:rPr>
              <a:t>https://github.com/App-vNext/Polly</a:t>
            </a:r>
            <a:r>
              <a:rPr lang="en-US" sz="1050" dirty="0">
                <a:solidFill>
                  <a:srgbClr val="505050"/>
                </a:solidFill>
                <a:latin typeface="Segoe UI"/>
              </a:rPr>
              <a:t> </a:t>
            </a:r>
          </a:p>
        </p:txBody>
      </p:sp>
    </p:spTree>
    <p:extLst>
      <p:ext uri="{BB962C8B-B14F-4D97-AF65-F5344CB8AC3E}">
        <p14:creationId xmlns:p14="http://schemas.microsoft.com/office/powerpoint/2010/main" val="619093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143250" y="0"/>
            <a:ext cx="904875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1026" name="Picture 2" descr="https://user-images.githubusercontent.com/9608723/39209461-b9d004ec-47fd-11e8-8e16-0a378a9ee871.PNG">
            <a:extLst>
              <a:ext uri="{FF2B5EF4-FFF2-40B4-BE49-F238E27FC236}">
                <a16:creationId xmlns:a16="http://schemas.microsoft.com/office/drawing/2014/main" id="{2C78D59C-D11C-4178-A83D-EDBB75300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095" y="119184"/>
            <a:ext cx="7991061" cy="66196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Polly Project">
            <a:extLst>
              <a:ext uri="{FF2B5EF4-FFF2-40B4-BE49-F238E27FC236}">
                <a16:creationId xmlns:a16="http://schemas.microsoft.com/office/drawing/2014/main" id="{555C0A1E-22A3-4BC7-A12A-53B43AAE9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35" y="1380724"/>
            <a:ext cx="1705966" cy="17059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CAB5FF1-C45E-4354-BCB2-7F2A05BA3382}"/>
              </a:ext>
            </a:extLst>
          </p:cNvPr>
          <p:cNvSpPr/>
          <p:nvPr/>
        </p:nvSpPr>
        <p:spPr>
          <a:xfrm>
            <a:off x="501135" y="3107645"/>
            <a:ext cx="2363147" cy="253916"/>
          </a:xfrm>
          <a:prstGeom prst="rect">
            <a:avLst/>
          </a:prstGeom>
        </p:spPr>
        <p:txBody>
          <a:bodyPr wrap="none">
            <a:spAutoFit/>
          </a:bodyPr>
          <a:lstStyle/>
          <a:p>
            <a:pPr defTabSz="914343"/>
            <a:r>
              <a:rPr lang="en-US" sz="1050" dirty="0">
                <a:solidFill>
                  <a:srgbClr val="1A1A1A"/>
                </a:solidFill>
                <a:latin typeface="Segoe UI"/>
                <a:hlinkClick r:id="rId4"/>
              </a:rPr>
              <a:t>https://github.com/App-vNext/Polly</a:t>
            </a:r>
            <a:r>
              <a:rPr lang="en-US" sz="1050" dirty="0">
                <a:solidFill>
                  <a:srgbClr val="1A1A1A"/>
                </a:solidFill>
                <a:latin typeface="Segoe UI"/>
              </a:rPr>
              <a:t> </a:t>
            </a:r>
          </a:p>
        </p:txBody>
      </p:sp>
      <p:sp>
        <p:nvSpPr>
          <p:cNvPr id="5" name="Title 4"/>
          <p:cNvSpPr>
            <a:spLocks noGrp="1"/>
          </p:cNvSpPr>
          <p:nvPr>
            <p:ph type="title"/>
          </p:nvPr>
        </p:nvSpPr>
        <p:spPr/>
        <p:txBody>
          <a:bodyPr/>
          <a:lstStyle/>
          <a:p>
            <a:r>
              <a:rPr lang="zh-CN" altLang="en-US" dirty="0"/>
              <a:t>策略</a:t>
            </a:r>
            <a:endParaRPr lang="en-US" dirty="0"/>
          </a:p>
        </p:txBody>
      </p:sp>
    </p:spTree>
    <p:extLst>
      <p:ext uri="{BB962C8B-B14F-4D97-AF65-F5344CB8AC3E}">
        <p14:creationId xmlns:p14="http://schemas.microsoft.com/office/powerpoint/2010/main" val="14512128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BB2D47-1D92-46B8-87DA-14A47C13E5AC}"/>
              </a:ext>
            </a:extLst>
          </p:cNvPr>
          <p:cNvPicPr>
            <a:picLocks noChangeAspect="1"/>
          </p:cNvPicPr>
          <p:nvPr/>
        </p:nvPicPr>
        <p:blipFill>
          <a:blip r:embed="rId2"/>
          <a:stretch>
            <a:fillRect/>
          </a:stretch>
        </p:blipFill>
        <p:spPr>
          <a:xfrm>
            <a:off x="4036219" y="1050131"/>
            <a:ext cx="4119563" cy="5253038"/>
          </a:xfrm>
          <a:prstGeom prst="rect">
            <a:avLst/>
          </a:prstGeom>
        </p:spPr>
      </p:pic>
      <p:sp>
        <p:nvSpPr>
          <p:cNvPr id="3" name="Title 1">
            <a:extLst>
              <a:ext uri="{FF2B5EF4-FFF2-40B4-BE49-F238E27FC236}">
                <a16:creationId xmlns:a16="http://schemas.microsoft.com/office/drawing/2014/main" id="{E0E49AF5-A7B0-4AE3-8481-77036E367D28}"/>
              </a:ext>
            </a:extLst>
          </p:cNvPr>
          <p:cNvSpPr txBox="1">
            <a:spLocks/>
          </p:cNvSpPr>
          <p:nvPr/>
        </p:nvSpPr>
        <p:spPr>
          <a:xfrm>
            <a:off x="487022" y="247055"/>
            <a:ext cx="11017803" cy="615553"/>
          </a:xfrm>
          <a:prstGeom prst="rect">
            <a:avLst/>
          </a:prstGeom>
        </p:spPr>
        <p:txBody>
          <a:bodyPr/>
          <a:lstStyle>
            <a:lvl1pPr algn="l" defTabSz="1828450" rtl="0" eaLnBrk="1" latinLnBrk="0" hangingPunct="1">
              <a:lnSpc>
                <a:spcPct val="90000"/>
              </a:lnSpc>
              <a:spcBef>
                <a:spcPct val="0"/>
              </a:spcBef>
              <a:buNone/>
              <a:defRPr sz="8799" kern="1200">
                <a:solidFill>
                  <a:schemeClr val="tx1"/>
                </a:solidFill>
                <a:latin typeface="+mj-lt"/>
                <a:ea typeface="+mj-ea"/>
                <a:cs typeface="+mj-cs"/>
              </a:defRPr>
            </a:lvl1pPr>
          </a:lstStyle>
          <a:p>
            <a:pPr defTabSz="914225">
              <a:defRPr/>
            </a:pPr>
            <a:r>
              <a:rPr lang="en-US" sz="4000" dirty="0">
                <a:solidFill>
                  <a:srgbClr val="000000"/>
                </a:solidFill>
              </a:rPr>
              <a:t>DelegatingHandlers in HttpClient factory</a:t>
            </a:r>
            <a:endParaRPr lang="en-US" sz="4000"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524661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B025C8-C633-4691-9E6B-018385F0D1AF}"/>
              </a:ext>
            </a:extLst>
          </p:cNvPr>
          <p:cNvSpPr/>
          <p:nvPr/>
        </p:nvSpPr>
        <p:spPr>
          <a:xfrm>
            <a:off x="584200" y="710404"/>
            <a:ext cx="10542495" cy="5909310"/>
          </a:xfrm>
          <a:prstGeom prst="rect">
            <a:avLst/>
          </a:prstGeom>
        </p:spPr>
        <p:txBody>
          <a:bodyPr wrap="square">
            <a:spAutoFit/>
          </a:bodyPr>
          <a:lstStyle/>
          <a:p>
            <a:r>
              <a:rPr lang="en-US" sz="1800" dirty="0">
                <a:solidFill>
                  <a:schemeClr val="bg1"/>
                </a:solidFill>
                <a:latin typeface="Segoe UI Light" pitchFamily="34" charset="0"/>
              </a:rPr>
              <a:t>Service Mesh </a:t>
            </a:r>
            <a:r>
              <a:rPr lang="zh-CN" altLang="en-US" sz="1800" dirty="0">
                <a:solidFill>
                  <a:schemeClr val="bg1"/>
                </a:solidFill>
                <a:latin typeface="Segoe UI Light" pitchFamily="34" charset="0"/>
              </a:rPr>
              <a:t>工具</a:t>
            </a:r>
            <a:r>
              <a:rPr lang="en-US" sz="1800" dirty="0">
                <a:solidFill>
                  <a:schemeClr val="bg1"/>
                </a:solidFill>
                <a:latin typeface="Segoe UI Light" pitchFamily="34" charset="0"/>
              </a:rPr>
              <a:t>:</a:t>
            </a:r>
          </a:p>
          <a:p>
            <a:pPr marL="285750" indent="-285750">
              <a:buFont typeface="Arial" panose="020B0604020202020204" pitchFamily="34" charset="0"/>
              <a:buChar char="•"/>
            </a:pPr>
            <a:r>
              <a:rPr lang="en-US" sz="1800" b="1" i="1" dirty="0">
                <a:solidFill>
                  <a:schemeClr val="bg1"/>
                </a:solidFill>
                <a:latin typeface="Segoe UI" panose="020B0502040204020203" pitchFamily="34" charset="0"/>
                <a:cs typeface="Segoe UI" panose="020B0502040204020203" pitchFamily="34" charset="0"/>
              </a:rPr>
              <a:t>Envoy</a:t>
            </a:r>
            <a:r>
              <a:rPr lang="en-US" sz="1800" dirty="0">
                <a:solidFill>
                  <a:schemeClr val="bg1"/>
                </a:solidFill>
                <a:latin typeface="Segoe UI Light" pitchFamily="34" charset="0"/>
              </a:rPr>
              <a:t> from Lyft Engineering</a:t>
            </a:r>
          </a:p>
          <a:p>
            <a:pPr marL="285750" indent="-285750">
              <a:buFont typeface="Arial" panose="020B0604020202020204" pitchFamily="34" charset="0"/>
              <a:buChar char="•"/>
            </a:pPr>
            <a:r>
              <a:rPr lang="en-US" sz="1800" b="1" i="1" dirty="0" err="1">
                <a:solidFill>
                  <a:schemeClr val="bg1"/>
                </a:solidFill>
                <a:latin typeface="Segoe UI" panose="020B0502040204020203" pitchFamily="34" charset="0"/>
                <a:cs typeface="Segoe UI" panose="020B0502040204020203" pitchFamily="34" charset="0"/>
              </a:rPr>
              <a:t>Linkerd</a:t>
            </a:r>
            <a:r>
              <a:rPr lang="en-US" sz="1800" dirty="0">
                <a:solidFill>
                  <a:schemeClr val="bg1"/>
                </a:solidFill>
                <a:latin typeface="Segoe UI Light" pitchFamily="34" charset="0"/>
              </a:rPr>
              <a:t> from https://buoyant.io</a:t>
            </a:r>
          </a:p>
          <a:p>
            <a:pPr marL="285750" indent="-285750">
              <a:buFont typeface="Arial" panose="020B0604020202020204" pitchFamily="34" charset="0"/>
              <a:buChar char="•"/>
            </a:pPr>
            <a:r>
              <a:rPr lang="en-US" sz="1800" b="1" i="1" dirty="0" err="1">
                <a:solidFill>
                  <a:schemeClr val="bg1"/>
                </a:solidFill>
                <a:latin typeface="Segoe UI" panose="020B0502040204020203" pitchFamily="34" charset="0"/>
                <a:cs typeface="Segoe UI" panose="020B0502040204020203" pitchFamily="34" charset="0"/>
              </a:rPr>
              <a:t>Traefik</a:t>
            </a:r>
            <a:r>
              <a:rPr lang="en-US" sz="1800" dirty="0">
                <a:solidFill>
                  <a:schemeClr val="bg1"/>
                </a:solidFill>
                <a:latin typeface="Segoe UI Light" pitchFamily="34" charset="0"/>
              </a:rPr>
              <a:t> from https</a:t>
            </a:r>
          </a:p>
          <a:p>
            <a:endParaRPr lang="en-US" sz="1800" b="1" i="1" dirty="0">
              <a:solidFill>
                <a:schemeClr val="bg1"/>
              </a:solidFill>
              <a:latin typeface="Segoe UI Light" pitchFamily="34" charset="0"/>
            </a:endParaRPr>
          </a:p>
          <a:p>
            <a:r>
              <a:rPr lang="en-US" sz="1800" b="1" i="1" dirty="0">
                <a:solidFill>
                  <a:schemeClr val="bg1"/>
                </a:solidFill>
                <a:latin typeface="Segoe UI Light" pitchFamily="34" charset="0"/>
              </a:rPr>
              <a:t>For example, </a:t>
            </a:r>
            <a:r>
              <a:rPr lang="en-US" sz="1800" b="1" i="1" dirty="0">
                <a:solidFill>
                  <a:schemeClr val="bg1"/>
                </a:solidFill>
                <a:latin typeface="Segoe UI" panose="020B0502040204020203" pitchFamily="34" charset="0"/>
                <a:cs typeface="Segoe UI" panose="020B0502040204020203" pitchFamily="34" charset="0"/>
              </a:rPr>
              <a:t>Service Fabric Mesh </a:t>
            </a:r>
            <a:r>
              <a:rPr lang="en-US" sz="1800" b="1" i="1" dirty="0">
                <a:solidFill>
                  <a:schemeClr val="bg1"/>
                </a:solidFill>
                <a:latin typeface="Segoe UI Light" pitchFamily="34" charset="0"/>
              </a:rPr>
              <a:t>uses </a:t>
            </a:r>
            <a:r>
              <a:rPr lang="en-US" sz="1800" b="1" i="1" dirty="0">
                <a:solidFill>
                  <a:schemeClr val="bg1"/>
                </a:solidFill>
                <a:latin typeface="Segoe UI" panose="020B0502040204020203" pitchFamily="34" charset="0"/>
                <a:cs typeface="Segoe UI" panose="020B0502040204020203" pitchFamily="34" charset="0"/>
              </a:rPr>
              <a:t>Envoy</a:t>
            </a:r>
            <a:r>
              <a:rPr lang="en-US" sz="1800" b="1" i="1" dirty="0">
                <a:solidFill>
                  <a:schemeClr val="bg1"/>
                </a:solidFill>
                <a:latin typeface="Segoe UI Light" pitchFamily="34" charset="0"/>
              </a:rPr>
              <a:t> out-of-the-box and “transparently”:</a:t>
            </a:r>
          </a:p>
          <a:p>
            <a:endParaRPr lang="en-US" sz="1800" dirty="0">
              <a:solidFill>
                <a:schemeClr val="bg1"/>
              </a:solidFill>
              <a:latin typeface="Segoe UI Light" pitchFamily="34" charset="0"/>
            </a:endParaRPr>
          </a:p>
          <a:p>
            <a:r>
              <a:rPr lang="en-US" sz="1800" dirty="0">
                <a:solidFill>
                  <a:schemeClr val="bg1"/>
                </a:solidFill>
                <a:latin typeface="Segoe UI Light" pitchFamily="34" charset="0"/>
              </a:rPr>
              <a:t>You can also use with </a:t>
            </a:r>
            <a:r>
              <a:rPr lang="en-US" sz="1800" b="1" i="1" dirty="0">
                <a:solidFill>
                  <a:schemeClr val="bg1"/>
                </a:solidFill>
                <a:latin typeface="Segoe UI" panose="020B0502040204020203" pitchFamily="34" charset="0"/>
                <a:cs typeface="Segoe UI" panose="020B0502040204020203" pitchFamily="34" charset="0"/>
              </a:rPr>
              <a:t>Kubernetes </a:t>
            </a:r>
            <a:r>
              <a:rPr lang="en-US" sz="1800" dirty="0">
                <a:solidFill>
                  <a:schemeClr val="bg1"/>
                </a:solidFill>
                <a:latin typeface="Segoe UI Light" pitchFamily="34" charset="0"/>
              </a:rPr>
              <a:t>but you need to implement/deploy it:</a:t>
            </a:r>
          </a:p>
          <a:p>
            <a:endParaRPr lang="en-US" sz="1800" dirty="0">
              <a:solidFill>
                <a:schemeClr val="bg1"/>
              </a:solidFill>
              <a:latin typeface="Segoe UI Light" pitchFamily="34" charset="0"/>
            </a:endParaRPr>
          </a:p>
          <a:p>
            <a:r>
              <a:rPr lang="en-US" sz="1800" dirty="0">
                <a:solidFill>
                  <a:schemeClr val="bg1"/>
                </a:solidFill>
                <a:latin typeface="Segoe UI Light" pitchFamily="34" charset="0"/>
              </a:rPr>
              <a:t>These tools provide features such as:</a:t>
            </a:r>
          </a:p>
          <a:p>
            <a:pPr marL="171450" indent="-171450">
              <a:buFont typeface="Arial" panose="020B0604020202020204" pitchFamily="34" charset="0"/>
              <a:buChar char="•"/>
            </a:pPr>
            <a:r>
              <a:rPr lang="en-US" sz="1800" dirty="0">
                <a:solidFill>
                  <a:schemeClr val="bg1"/>
                </a:solidFill>
                <a:latin typeface="Segoe UI Light" pitchFamily="34" charset="0"/>
              </a:rPr>
              <a:t>Retry</a:t>
            </a:r>
          </a:p>
          <a:p>
            <a:pPr marL="171450" indent="-171450">
              <a:buFont typeface="Arial" panose="020B0604020202020204" pitchFamily="34" charset="0"/>
              <a:buChar char="•"/>
            </a:pPr>
            <a:r>
              <a:rPr lang="en-US" sz="1800" dirty="0">
                <a:solidFill>
                  <a:schemeClr val="bg1"/>
                </a:solidFill>
                <a:latin typeface="Segoe UI Light" pitchFamily="34" charset="0"/>
              </a:rPr>
              <a:t>Circuit-breaker</a:t>
            </a:r>
          </a:p>
          <a:p>
            <a:pPr marL="171450" indent="-171450">
              <a:buFont typeface="Arial" panose="020B0604020202020204" pitchFamily="34" charset="0"/>
              <a:buChar char="•"/>
            </a:pPr>
            <a:r>
              <a:rPr lang="en-US" sz="1800" dirty="0">
                <a:solidFill>
                  <a:schemeClr val="bg1"/>
                </a:solidFill>
                <a:latin typeface="Segoe UI Light" pitchFamily="34" charset="0"/>
              </a:rPr>
              <a:t>Latency and other metrics</a:t>
            </a:r>
          </a:p>
          <a:p>
            <a:pPr marL="171450" indent="-171450">
              <a:buFont typeface="Arial" panose="020B0604020202020204" pitchFamily="34" charset="0"/>
              <a:buChar char="•"/>
            </a:pPr>
            <a:r>
              <a:rPr lang="en-US" sz="1800" dirty="0">
                <a:solidFill>
                  <a:schemeClr val="bg1"/>
                </a:solidFill>
                <a:latin typeface="Segoe UI Light" pitchFamily="34" charset="0"/>
              </a:rPr>
              <a:t>Failure- and latency-aware load balancing</a:t>
            </a:r>
          </a:p>
          <a:p>
            <a:pPr marL="171450" indent="-171450">
              <a:buFont typeface="Arial" panose="020B0604020202020204" pitchFamily="34" charset="0"/>
              <a:buChar char="•"/>
            </a:pPr>
            <a:r>
              <a:rPr lang="en-US" sz="1800" dirty="0">
                <a:solidFill>
                  <a:schemeClr val="bg1"/>
                </a:solidFill>
                <a:latin typeface="Segoe UI Light" pitchFamily="34" charset="0"/>
              </a:rPr>
              <a:t>Distributed tracing</a:t>
            </a:r>
          </a:p>
          <a:p>
            <a:pPr marL="171450" indent="-171450">
              <a:buFont typeface="Arial" panose="020B0604020202020204" pitchFamily="34" charset="0"/>
              <a:buChar char="•"/>
            </a:pPr>
            <a:r>
              <a:rPr lang="en-US" sz="1800" dirty="0">
                <a:solidFill>
                  <a:schemeClr val="bg1"/>
                </a:solidFill>
                <a:latin typeface="Segoe UI Light" pitchFamily="34" charset="0"/>
              </a:rPr>
              <a:t>Protocol upgrade</a:t>
            </a:r>
          </a:p>
          <a:p>
            <a:pPr marL="171450" indent="-171450">
              <a:buFont typeface="Arial" panose="020B0604020202020204" pitchFamily="34" charset="0"/>
              <a:buChar char="•"/>
            </a:pPr>
            <a:r>
              <a:rPr lang="en-US" sz="1800" dirty="0">
                <a:solidFill>
                  <a:schemeClr val="bg1"/>
                </a:solidFill>
                <a:latin typeface="Segoe UI Light" pitchFamily="34" charset="0"/>
              </a:rPr>
              <a:t>Version-aware routing</a:t>
            </a:r>
          </a:p>
          <a:p>
            <a:pPr marL="171450" indent="-171450">
              <a:buFont typeface="Arial" panose="020B0604020202020204" pitchFamily="34" charset="0"/>
              <a:buChar char="•"/>
            </a:pPr>
            <a:r>
              <a:rPr lang="en-US" sz="1800" dirty="0">
                <a:solidFill>
                  <a:schemeClr val="bg1"/>
                </a:solidFill>
                <a:latin typeface="Segoe UI Light" pitchFamily="34" charset="0"/>
              </a:rPr>
              <a:t>Cluster failover, </a:t>
            </a:r>
            <a:r>
              <a:rPr lang="en-US" sz="1800" dirty="0" err="1">
                <a:solidFill>
                  <a:schemeClr val="bg1"/>
                </a:solidFill>
                <a:latin typeface="Segoe UI Light" pitchFamily="34" charset="0"/>
              </a:rPr>
              <a:t>etc</a:t>
            </a:r>
            <a:endParaRPr lang="en-US" sz="1800" dirty="0">
              <a:solidFill>
                <a:schemeClr val="bg1"/>
              </a:solidFill>
              <a:latin typeface="Segoe UI Light" pitchFamily="34" charset="0"/>
            </a:endParaRPr>
          </a:p>
          <a:p>
            <a:pPr marL="171450" indent="-171450">
              <a:buFont typeface="Arial" panose="020B0604020202020204" pitchFamily="34" charset="0"/>
              <a:buChar char="•"/>
            </a:pPr>
            <a:endParaRPr lang="en-US" sz="1800" dirty="0">
              <a:solidFill>
                <a:schemeClr val="bg1"/>
              </a:solidFill>
              <a:latin typeface="Segoe UI Light" pitchFamily="34" charset="0"/>
            </a:endParaRPr>
          </a:p>
          <a:p>
            <a:r>
              <a:rPr lang="en-US" sz="1800" dirty="0">
                <a:solidFill>
                  <a:schemeClr val="bg1"/>
                </a:solidFill>
                <a:latin typeface="Segoe UI Light" pitchFamily="34" charset="0"/>
              </a:rPr>
              <a:t>If using those, you don’t need an implementation of retries and circuit breaker as part of every microservice. Instead, you will be using one as a sidecar pattern or host proxy. </a:t>
            </a:r>
          </a:p>
        </p:txBody>
      </p:sp>
      <p:sp>
        <p:nvSpPr>
          <p:cNvPr id="3" name="Rectangle 2">
            <a:extLst>
              <a:ext uri="{FF2B5EF4-FFF2-40B4-BE49-F238E27FC236}">
                <a16:creationId xmlns:a16="http://schemas.microsoft.com/office/drawing/2014/main" id="{D2A32EB4-6F89-449B-AB55-EB92DAADF4B8}"/>
              </a:ext>
            </a:extLst>
          </p:cNvPr>
          <p:cNvSpPr/>
          <p:nvPr/>
        </p:nvSpPr>
        <p:spPr>
          <a:xfrm>
            <a:off x="480328" y="238286"/>
            <a:ext cx="7704930" cy="523220"/>
          </a:xfrm>
          <a:prstGeom prst="rect">
            <a:avLst/>
          </a:prstGeom>
        </p:spPr>
        <p:txBody>
          <a:bodyPr wrap="none">
            <a:spAutoFit/>
          </a:bodyPr>
          <a:lstStyle/>
          <a:p>
            <a:pPr lvl="0" defTabSz="914400" eaLnBrk="0" fontAlgn="base" hangingPunct="0">
              <a:spcBef>
                <a:spcPct val="0"/>
              </a:spcBef>
              <a:spcAft>
                <a:spcPct val="0"/>
              </a:spcAft>
            </a:pPr>
            <a:r>
              <a:rPr lang="zh-CN" altLang="en-US" sz="2800" dirty="0">
                <a:solidFill>
                  <a:schemeClr val="bg1"/>
                </a:solidFill>
                <a:latin typeface="Segoe UI" panose="020B0502040204020203" pitchFamily="34" charset="0"/>
                <a:cs typeface="Segoe UI" panose="020B0502040204020203" pitchFamily="34" charset="0"/>
              </a:rPr>
              <a:t>将弹性模式移动到平台 </a:t>
            </a:r>
            <a:r>
              <a:rPr lang="es-ES" altLang="en-US" sz="2800" dirty="0">
                <a:solidFill>
                  <a:schemeClr val="bg1"/>
                </a:solidFill>
                <a:latin typeface="Segoe UI" panose="020B0502040204020203" pitchFamily="34" charset="0"/>
                <a:cs typeface="Segoe UI" panose="020B0502040204020203" pitchFamily="34" charset="0"/>
              </a:rPr>
              <a:t>(Retries/Circuit-Breaker):</a:t>
            </a:r>
          </a:p>
        </p:txBody>
      </p:sp>
    </p:spTree>
    <p:extLst>
      <p:ext uri="{BB962C8B-B14F-4D97-AF65-F5344CB8AC3E}">
        <p14:creationId xmlns:p14="http://schemas.microsoft.com/office/powerpoint/2010/main" val="23334899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263" y="1198"/>
            <a:ext cx="6353552" cy="685560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dirty="0">
              <a:solidFill>
                <a:srgbClr val="FFFFFF"/>
              </a:solidFill>
              <a:latin typeface="Segoe UI"/>
            </a:endParaRPr>
          </a:p>
        </p:txBody>
      </p:sp>
      <p:sp>
        <p:nvSpPr>
          <p:cNvPr id="6" name="Rectangle 5"/>
          <p:cNvSpPr/>
          <p:nvPr/>
        </p:nvSpPr>
        <p:spPr>
          <a:xfrm>
            <a:off x="475222" y="163541"/>
            <a:ext cx="5073361" cy="954107"/>
          </a:xfrm>
          <a:prstGeom prst="rect">
            <a:avLst/>
          </a:prstGeom>
        </p:spPr>
        <p:txBody>
          <a:bodyPr wrap="square">
            <a:spAutoFit/>
          </a:bodyPr>
          <a:lstStyle/>
          <a:p>
            <a:pPr defTabSz="914192">
              <a:defRPr/>
            </a:pPr>
            <a:r>
              <a:rPr lang="en-US" sz="2800" b="1" dirty="0">
                <a:gradFill>
                  <a:gsLst>
                    <a:gs pos="0">
                      <a:schemeClr val="bg1"/>
                    </a:gs>
                    <a:gs pos="100000">
                      <a:schemeClr val="bg1"/>
                    </a:gs>
                  </a:gsLst>
                  <a:lin ang="5400000" scaled="0"/>
                </a:gradFill>
                <a:cs typeface="Segoe UI" panose="020B0502040204020203" pitchFamily="34" charset="0"/>
              </a:rPr>
              <a:t>HttpClient factory</a:t>
            </a:r>
          </a:p>
          <a:p>
            <a:pPr defTabSz="914192">
              <a:defRPr/>
            </a:pPr>
            <a:r>
              <a:rPr lang="en-US" sz="2800" dirty="0">
                <a:gradFill>
                  <a:gsLst>
                    <a:gs pos="0">
                      <a:schemeClr val="bg1"/>
                    </a:gs>
                    <a:gs pos="100000">
                      <a:schemeClr val="bg1"/>
                    </a:gs>
                  </a:gsLst>
                  <a:lin ang="5400000" scaled="0"/>
                </a:gradFill>
                <a:cs typeface="Segoe UI Light" panose="020B0502040204020203" pitchFamily="34" charset="0"/>
              </a:rPr>
              <a:t>since .NET Core 2.1</a:t>
            </a:r>
          </a:p>
        </p:txBody>
      </p:sp>
      <p:sp>
        <p:nvSpPr>
          <p:cNvPr id="7" name="Rectangle 6"/>
          <p:cNvSpPr/>
          <p:nvPr/>
        </p:nvSpPr>
        <p:spPr>
          <a:xfrm>
            <a:off x="475222" y="1440558"/>
            <a:ext cx="5864699" cy="3847207"/>
          </a:xfrm>
          <a:prstGeom prst="rect">
            <a:avLst/>
          </a:prstGeom>
        </p:spPr>
        <p:txBody>
          <a:bodyPr wrap="square">
            <a:spAutoFit/>
          </a:bodyPr>
          <a:lstStyle/>
          <a:p>
            <a:pPr defTabSz="914192">
              <a:spcBef>
                <a:spcPts val="2400"/>
              </a:spcBef>
              <a:defRPr/>
            </a:pPr>
            <a:r>
              <a:rPr lang="en-US" sz="2000" dirty="0">
                <a:gradFill>
                  <a:gsLst>
                    <a:gs pos="0">
                      <a:schemeClr val="bg1"/>
                    </a:gs>
                    <a:gs pos="100000">
                      <a:schemeClr val="bg1"/>
                    </a:gs>
                  </a:gsLst>
                  <a:lin ang="5400000" scaled="0"/>
                </a:gradFill>
                <a:cs typeface="Times New Roman" panose="02020603050405020304" pitchFamily="18" charset="0"/>
              </a:rPr>
              <a:t>Central location </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For configuring typed Http clients (aka. Service Agents) or named Http clients</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For logging</a:t>
            </a:r>
          </a:p>
          <a:p>
            <a:pPr defTabSz="914192">
              <a:spcBef>
                <a:spcPts val="2400"/>
              </a:spcBef>
              <a:defRPr/>
            </a:pPr>
            <a:r>
              <a:rPr lang="en-US" sz="2000" dirty="0">
                <a:gradFill>
                  <a:gsLst>
                    <a:gs pos="0">
                      <a:schemeClr val="bg1"/>
                    </a:gs>
                    <a:gs pos="100000">
                      <a:schemeClr val="bg1"/>
                    </a:gs>
                  </a:gsLst>
                  <a:lin ang="5400000" scaled="0"/>
                </a:gradFill>
                <a:cs typeface="Times New Roman" panose="02020603050405020304" pitchFamily="18" charset="0"/>
              </a:rPr>
              <a:t>Delegating handlers in HttpClient such as:</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Resilient Http policies (Polly)</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Auth token propagation</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Validations, etc.</a:t>
            </a:r>
          </a:p>
          <a:p>
            <a:pPr defTabSz="914192">
              <a:spcBef>
                <a:spcPts val="2400"/>
              </a:spcBef>
              <a:defRPr/>
            </a:pPr>
            <a:r>
              <a:rPr lang="en-US" sz="2000" dirty="0">
                <a:gradFill>
                  <a:gsLst>
                    <a:gs pos="0">
                      <a:schemeClr val="bg1"/>
                    </a:gs>
                    <a:gs pos="100000">
                      <a:schemeClr val="bg1"/>
                    </a:gs>
                  </a:gsLst>
                  <a:lin ang="5400000" scaled="0"/>
                </a:gradFill>
                <a:cs typeface="Times New Roman" panose="02020603050405020304" pitchFamily="18" charset="0"/>
              </a:rPr>
              <a:t>HttpClient lifetimes</a:t>
            </a:r>
          </a:p>
          <a:p>
            <a:pPr marL="234950" indent="-234950" defTabSz="914192">
              <a:buFont typeface="Arial" panose="020B0604020202020204" pitchFamily="34" charset="0"/>
              <a:buChar char="•"/>
              <a:defRPr/>
            </a:pPr>
            <a:r>
              <a:rPr lang="en-US" sz="1800" dirty="0">
                <a:gradFill>
                  <a:gsLst>
                    <a:gs pos="0">
                      <a:schemeClr val="bg1"/>
                    </a:gs>
                    <a:gs pos="100000">
                      <a:schemeClr val="bg1"/>
                    </a:gs>
                  </a:gsLst>
                  <a:lin ang="5400000" scaled="0"/>
                </a:gradFill>
                <a:cs typeface="Times New Roman" panose="02020603050405020304" pitchFamily="18" charset="0"/>
              </a:rPr>
              <a:t>Manage lifetime of HttpMessageHandler instances properly (Pool of handlers)</a:t>
            </a:r>
          </a:p>
        </p:txBody>
      </p:sp>
      <p:grpSp>
        <p:nvGrpSpPr>
          <p:cNvPr id="94" name="Group 93">
            <a:extLst>
              <a:ext uri="{FF2B5EF4-FFF2-40B4-BE49-F238E27FC236}">
                <a16:creationId xmlns:a16="http://schemas.microsoft.com/office/drawing/2014/main" id="{40808890-1245-45B4-A47C-9E76CE570D11}"/>
              </a:ext>
            </a:extLst>
          </p:cNvPr>
          <p:cNvGrpSpPr/>
          <p:nvPr/>
        </p:nvGrpSpPr>
        <p:grpSpPr>
          <a:xfrm>
            <a:off x="10782586" y="2888302"/>
            <a:ext cx="1175295" cy="815009"/>
            <a:chOff x="21707061" y="5632082"/>
            <a:chExt cx="2350589" cy="1630018"/>
          </a:xfrm>
        </p:grpSpPr>
        <p:sp>
          <p:nvSpPr>
            <p:cNvPr id="95" name="Cloud 94">
              <a:extLst>
                <a:ext uri="{FF2B5EF4-FFF2-40B4-BE49-F238E27FC236}">
                  <a16:creationId xmlns:a16="http://schemas.microsoft.com/office/drawing/2014/main" id="{DC7DE9C9-96EE-4554-9A2A-742DD83F84B3}"/>
                </a:ext>
              </a:extLst>
            </p:cNvPr>
            <p:cNvSpPr/>
            <p:nvPr/>
          </p:nvSpPr>
          <p:spPr>
            <a:xfrm>
              <a:off x="21707061" y="5632082"/>
              <a:ext cx="2350589" cy="1630018"/>
            </a:xfrm>
            <a:prstGeom prst="cloud">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96" name="Rectangle 95">
              <a:extLst>
                <a:ext uri="{FF2B5EF4-FFF2-40B4-BE49-F238E27FC236}">
                  <a16:creationId xmlns:a16="http://schemas.microsoft.com/office/drawing/2014/main" id="{03F02646-CF68-4F16-BA26-B082779DCCEA}"/>
                </a:ext>
              </a:extLst>
            </p:cNvPr>
            <p:cNvSpPr/>
            <p:nvPr/>
          </p:nvSpPr>
          <p:spPr>
            <a:xfrm>
              <a:off x="22135161" y="5830774"/>
              <a:ext cx="1597231" cy="900760"/>
            </a:xfrm>
            <a:prstGeom prst="rect">
              <a:avLst/>
            </a:prstGeom>
          </p:spPr>
          <p:txBody>
            <a:bodyPr wrap="none">
              <a:spAutoFit/>
            </a:bodyPr>
            <a:lstStyle/>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200" b="0" i="0" u="none" strike="noStrike" kern="0" cap="none" spc="0" normalizeH="0" baseline="0" noProof="0" dirty="0">
                  <a:ln>
                    <a:noFill/>
                  </a:ln>
                  <a:gradFill>
                    <a:gsLst>
                      <a:gs pos="0">
                        <a:schemeClr val="tx1"/>
                      </a:gs>
                      <a:gs pos="100000">
                        <a:schemeClr val="tx1"/>
                      </a:gs>
                    </a:gsLst>
                    <a:lin ang="5400000" scaled="0"/>
                  </a:gradFill>
                  <a:effectLst/>
                  <a:uLnTx/>
                  <a:uFillTx/>
                </a:rPr>
                <a:t>Http </a:t>
              </a:r>
            </a:p>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200" b="0" i="0" u="none" strike="noStrike" kern="0" cap="none" spc="0" normalizeH="0" baseline="0" noProof="0" dirty="0">
                  <a:ln>
                    <a:noFill/>
                  </a:ln>
                  <a:gradFill>
                    <a:gsLst>
                      <a:gs pos="0">
                        <a:schemeClr val="tx1"/>
                      </a:gs>
                      <a:gs pos="100000">
                        <a:schemeClr val="tx1"/>
                      </a:gs>
                    </a:gsLst>
                    <a:lin ang="5400000" scaled="0"/>
                  </a:gradFill>
                  <a:effectLst/>
                  <a:uLnTx/>
                  <a:uFillTx/>
                </a:rPr>
                <a:t>endpoint</a:t>
              </a:r>
            </a:p>
          </p:txBody>
        </p:sp>
      </p:grpSp>
      <p:sp>
        <p:nvSpPr>
          <p:cNvPr id="97" name="Rectangle 96">
            <a:extLst>
              <a:ext uri="{FF2B5EF4-FFF2-40B4-BE49-F238E27FC236}">
                <a16:creationId xmlns:a16="http://schemas.microsoft.com/office/drawing/2014/main" id="{7789BC28-D965-41A1-9CA9-4147EF9CDF0A}"/>
              </a:ext>
            </a:extLst>
          </p:cNvPr>
          <p:cNvSpPr/>
          <p:nvPr/>
        </p:nvSpPr>
        <p:spPr>
          <a:xfrm>
            <a:off x="6535304" y="1366416"/>
            <a:ext cx="3982968" cy="4040485"/>
          </a:xfrm>
          <a:prstGeom prst="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98" name="Rectangle 97">
            <a:extLst>
              <a:ext uri="{FF2B5EF4-FFF2-40B4-BE49-F238E27FC236}">
                <a16:creationId xmlns:a16="http://schemas.microsoft.com/office/drawing/2014/main" id="{48DA7F9A-8647-4D6E-912E-C2C9467844E7}"/>
              </a:ext>
            </a:extLst>
          </p:cNvPr>
          <p:cNvSpPr/>
          <p:nvPr/>
        </p:nvSpPr>
        <p:spPr>
          <a:xfrm>
            <a:off x="9319138" y="2727415"/>
            <a:ext cx="1080655" cy="2560320"/>
          </a:xfrm>
          <a:prstGeom prst="rect">
            <a:avLst/>
          </a:prstGeom>
          <a:noFill/>
          <a:ln w="19050" cap="flat" cmpd="sng" algn="ctr">
            <a:solidFill>
              <a:srgbClr val="000000"/>
            </a:solidFill>
            <a:prstDash val="lgDash"/>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99" name="Rectangle 98">
            <a:extLst>
              <a:ext uri="{FF2B5EF4-FFF2-40B4-BE49-F238E27FC236}">
                <a16:creationId xmlns:a16="http://schemas.microsoft.com/office/drawing/2014/main" id="{23E40ED9-3FB3-435B-AF31-466DCCDA9549}"/>
              </a:ext>
            </a:extLst>
          </p:cNvPr>
          <p:cNvSpPr/>
          <p:nvPr/>
        </p:nvSpPr>
        <p:spPr>
          <a:xfrm>
            <a:off x="9552536" y="2714231"/>
            <a:ext cx="533864" cy="286232"/>
          </a:xfrm>
          <a:prstGeom prst="rect">
            <a:avLst/>
          </a:prstGeom>
        </p:spPr>
        <p:txBody>
          <a:bodyPr wrap="none">
            <a:spAutoFit/>
          </a:bodyPr>
          <a:lstStyle/>
          <a:p>
            <a:pPr defTabSz="466371">
              <a:lnSpc>
                <a:spcPct val="90000"/>
              </a:lnSpc>
              <a:spcAft>
                <a:spcPts val="170"/>
              </a:spcAft>
              <a:defRPr/>
            </a:pPr>
            <a:r>
              <a:rPr lang="en-US" sz="1400" dirty="0">
                <a:gradFill>
                  <a:gsLst>
                    <a:gs pos="0">
                      <a:schemeClr val="tx1"/>
                    </a:gs>
                    <a:gs pos="100000">
                      <a:schemeClr val="tx1"/>
                    </a:gs>
                  </a:gsLst>
                  <a:lin ang="5400000" scaled="0"/>
                </a:gradFill>
              </a:rPr>
              <a:t>Pool</a:t>
            </a:r>
          </a:p>
        </p:txBody>
      </p:sp>
      <p:sp>
        <p:nvSpPr>
          <p:cNvPr id="100" name="Rectangle 99">
            <a:extLst>
              <a:ext uri="{FF2B5EF4-FFF2-40B4-BE49-F238E27FC236}">
                <a16:creationId xmlns:a16="http://schemas.microsoft.com/office/drawing/2014/main" id="{769A5861-BA82-4FD2-8C95-A54F775CCD03}"/>
              </a:ext>
            </a:extLst>
          </p:cNvPr>
          <p:cNvSpPr/>
          <p:nvPr/>
        </p:nvSpPr>
        <p:spPr>
          <a:xfrm>
            <a:off x="9319138" y="2954701"/>
            <a:ext cx="1083951" cy="311880"/>
          </a:xfrm>
          <a:prstGeom prst="rect">
            <a:avLst/>
          </a:prstGeom>
        </p:spPr>
        <p:txBody>
          <a:bodyPr wrap="none">
            <a:spAutoFit/>
          </a:bodyPr>
          <a:lstStyle/>
          <a:p>
            <a:pPr defTabSz="466371">
              <a:lnSpc>
                <a:spcPct val="90000"/>
              </a:lnSpc>
              <a:spcAft>
                <a:spcPts val="170"/>
              </a:spcAft>
              <a:defRPr/>
            </a:pPr>
            <a:r>
              <a:rPr lang="en-US" sz="700" b="1" dirty="0">
                <a:gradFill>
                  <a:gsLst>
                    <a:gs pos="0">
                      <a:schemeClr val="tx1"/>
                    </a:gs>
                    <a:gs pos="100000">
                      <a:schemeClr val="tx1"/>
                    </a:gs>
                  </a:gsLst>
                  <a:lin ang="5400000" scaled="0"/>
                </a:gradFill>
              </a:rPr>
              <a:t>HttpMessageHandler</a:t>
            </a:r>
          </a:p>
          <a:p>
            <a:pPr defTabSz="466371">
              <a:lnSpc>
                <a:spcPct val="90000"/>
              </a:lnSpc>
              <a:spcAft>
                <a:spcPts val="170"/>
              </a:spcAft>
              <a:defRPr/>
            </a:pPr>
            <a:r>
              <a:rPr lang="en-US" sz="700" dirty="0">
                <a:gradFill>
                  <a:gsLst>
                    <a:gs pos="0">
                      <a:schemeClr val="tx1"/>
                    </a:gs>
                    <a:gs pos="100000">
                      <a:schemeClr val="tx1"/>
                    </a:gs>
                  </a:gsLst>
                  <a:lin ang="5400000" scaled="0"/>
                </a:gradFill>
              </a:rPr>
              <a:t>instances</a:t>
            </a:r>
          </a:p>
        </p:txBody>
      </p:sp>
      <p:sp>
        <p:nvSpPr>
          <p:cNvPr id="101" name="Rectangle 100">
            <a:extLst>
              <a:ext uri="{FF2B5EF4-FFF2-40B4-BE49-F238E27FC236}">
                <a16:creationId xmlns:a16="http://schemas.microsoft.com/office/drawing/2014/main" id="{66FFC52E-C38F-49BB-A3B3-569C1456F7E2}"/>
              </a:ext>
            </a:extLst>
          </p:cNvPr>
          <p:cNvSpPr/>
          <p:nvPr/>
        </p:nvSpPr>
        <p:spPr>
          <a:xfrm>
            <a:off x="10001832" y="3151367"/>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2" name="Rectangle 101">
            <a:extLst>
              <a:ext uri="{FF2B5EF4-FFF2-40B4-BE49-F238E27FC236}">
                <a16:creationId xmlns:a16="http://schemas.microsoft.com/office/drawing/2014/main" id="{A68B5C78-B9F6-4F58-B70E-05111D5090DC}"/>
              </a:ext>
            </a:extLst>
          </p:cNvPr>
          <p:cNvSpPr/>
          <p:nvPr/>
        </p:nvSpPr>
        <p:spPr>
          <a:xfrm>
            <a:off x="9878001" y="3723110"/>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3" name="Rectangle 102">
            <a:extLst>
              <a:ext uri="{FF2B5EF4-FFF2-40B4-BE49-F238E27FC236}">
                <a16:creationId xmlns:a16="http://schemas.microsoft.com/office/drawing/2014/main" id="{BD71A7DC-FBFF-4D85-B61F-4FE02E3555DD}"/>
              </a:ext>
            </a:extLst>
          </p:cNvPr>
          <p:cNvSpPr/>
          <p:nvPr/>
        </p:nvSpPr>
        <p:spPr>
          <a:xfrm>
            <a:off x="10018675" y="4130199"/>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4" name="Rectangle 103">
            <a:extLst>
              <a:ext uri="{FF2B5EF4-FFF2-40B4-BE49-F238E27FC236}">
                <a16:creationId xmlns:a16="http://schemas.microsoft.com/office/drawing/2014/main" id="{7CCE77FD-1CDB-4301-BC16-3781E6BB1DBB}"/>
              </a:ext>
            </a:extLst>
          </p:cNvPr>
          <p:cNvSpPr/>
          <p:nvPr/>
        </p:nvSpPr>
        <p:spPr>
          <a:xfrm>
            <a:off x="9471101" y="3494993"/>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5" name="Rectangle 104">
            <a:extLst>
              <a:ext uri="{FF2B5EF4-FFF2-40B4-BE49-F238E27FC236}">
                <a16:creationId xmlns:a16="http://schemas.microsoft.com/office/drawing/2014/main" id="{F79ABB54-8D2C-4B96-9E18-FE385404F3F6}"/>
              </a:ext>
            </a:extLst>
          </p:cNvPr>
          <p:cNvSpPr/>
          <p:nvPr/>
        </p:nvSpPr>
        <p:spPr>
          <a:xfrm>
            <a:off x="9514116" y="4130199"/>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6" name="Rectangle 105">
            <a:extLst>
              <a:ext uri="{FF2B5EF4-FFF2-40B4-BE49-F238E27FC236}">
                <a16:creationId xmlns:a16="http://schemas.microsoft.com/office/drawing/2014/main" id="{C4178E9A-6C80-41C8-AA7E-A6AD65CF94D3}"/>
              </a:ext>
            </a:extLst>
          </p:cNvPr>
          <p:cNvSpPr/>
          <p:nvPr/>
        </p:nvSpPr>
        <p:spPr>
          <a:xfrm>
            <a:off x="9587055" y="4567299"/>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07" name="Rectangle 106">
            <a:extLst>
              <a:ext uri="{FF2B5EF4-FFF2-40B4-BE49-F238E27FC236}">
                <a16:creationId xmlns:a16="http://schemas.microsoft.com/office/drawing/2014/main" id="{2F2FE5EA-BD1D-4685-A1CD-C96D96FF926E}"/>
              </a:ext>
            </a:extLst>
          </p:cNvPr>
          <p:cNvSpPr/>
          <p:nvPr/>
        </p:nvSpPr>
        <p:spPr>
          <a:xfrm>
            <a:off x="10023473" y="4684882"/>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grpSp>
        <p:nvGrpSpPr>
          <p:cNvPr id="108" name="Group 107">
            <a:extLst>
              <a:ext uri="{FF2B5EF4-FFF2-40B4-BE49-F238E27FC236}">
                <a16:creationId xmlns:a16="http://schemas.microsoft.com/office/drawing/2014/main" id="{5A150274-4CA3-40D0-B8E7-15B5324E7BBC}"/>
              </a:ext>
            </a:extLst>
          </p:cNvPr>
          <p:cNvGrpSpPr/>
          <p:nvPr/>
        </p:nvGrpSpPr>
        <p:grpSpPr>
          <a:xfrm>
            <a:off x="7550945" y="1893230"/>
            <a:ext cx="1829984" cy="564001"/>
            <a:chOff x="15117369" y="3352516"/>
            <a:chExt cx="3659968" cy="1128001"/>
          </a:xfrm>
        </p:grpSpPr>
        <p:sp>
          <p:nvSpPr>
            <p:cNvPr id="109" name="Rectangle 108">
              <a:extLst>
                <a:ext uri="{FF2B5EF4-FFF2-40B4-BE49-F238E27FC236}">
                  <a16:creationId xmlns:a16="http://schemas.microsoft.com/office/drawing/2014/main" id="{4BA1420B-C807-4587-ADD9-628F88195966}"/>
                </a:ext>
              </a:extLst>
            </p:cNvPr>
            <p:cNvSpPr/>
            <p:nvPr/>
          </p:nvSpPr>
          <p:spPr>
            <a:xfrm>
              <a:off x="15117369" y="3352516"/>
              <a:ext cx="3659968" cy="1128001"/>
            </a:xfrm>
            <a:prstGeom prst="rect">
              <a:avLst/>
            </a:prstGeom>
            <a:solidFill>
              <a:srgbClr val="BCCCEA"/>
            </a:solidFill>
            <a:ln w="12700" cap="flat" cmpd="sng" algn="ctr">
              <a:solidFill>
                <a:srgbClr val="000000"/>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mn-ea"/>
                <a:cs typeface="+mn-cs"/>
              </a:endParaRPr>
            </a:p>
          </p:txBody>
        </p:sp>
        <p:sp>
          <p:nvSpPr>
            <p:cNvPr id="110" name="Rectangle 109">
              <a:extLst>
                <a:ext uri="{FF2B5EF4-FFF2-40B4-BE49-F238E27FC236}">
                  <a16:creationId xmlns:a16="http://schemas.microsoft.com/office/drawing/2014/main" id="{98EBC1A8-228B-42F0-8943-EEE40676673B}"/>
                </a:ext>
              </a:extLst>
            </p:cNvPr>
            <p:cNvSpPr/>
            <p:nvPr/>
          </p:nvSpPr>
          <p:spPr>
            <a:xfrm>
              <a:off x="15172573" y="3588356"/>
              <a:ext cx="3241914" cy="615553"/>
            </a:xfrm>
            <a:prstGeom prst="rect">
              <a:avLst/>
            </a:prstGeom>
          </p:spPr>
          <p:txBody>
            <a:bodyPr wrap="none">
              <a:spAutoFit/>
            </a:bodyPr>
            <a:lstStyle/>
            <a:p>
              <a:pPr marL="0" marR="0" lvl="0" indent="0" defTabSz="91434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rPr>
                <a:t>IHttpClientFactory</a:t>
              </a:r>
            </a:p>
          </p:txBody>
        </p:sp>
      </p:grpSp>
      <p:sp>
        <p:nvSpPr>
          <p:cNvPr id="111" name="Rectangle 110">
            <a:extLst>
              <a:ext uri="{FF2B5EF4-FFF2-40B4-BE49-F238E27FC236}">
                <a16:creationId xmlns:a16="http://schemas.microsoft.com/office/drawing/2014/main" id="{A5CA9AE3-5DDC-4793-8E97-6B33A10ACC8B}"/>
              </a:ext>
            </a:extLst>
          </p:cNvPr>
          <p:cNvSpPr/>
          <p:nvPr/>
        </p:nvSpPr>
        <p:spPr>
          <a:xfrm>
            <a:off x="7550945" y="2727415"/>
            <a:ext cx="1559542" cy="2560320"/>
          </a:xfrm>
          <a:prstGeom prst="rect">
            <a:avLst/>
          </a:prstGeom>
          <a:solidFill>
            <a:srgbClr val="BCCCEA"/>
          </a:solidFill>
          <a:ln w="12700" cap="flat" cmpd="sng" algn="ctr">
            <a:solidFill>
              <a:srgbClr val="000000"/>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mn-ea"/>
              <a:cs typeface="+mn-cs"/>
            </a:endParaRPr>
          </a:p>
        </p:txBody>
      </p:sp>
      <p:sp>
        <p:nvSpPr>
          <p:cNvPr id="112" name="Rectangle 111">
            <a:extLst>
              <a:ext uri="{FF2B5EF4-FFF2-40B4-BE49-F238E27FC236}">
                <a16:creationId xmlns:a16="http://schemas.microsoft.com/office/drawing/2014/main" id="{BC224093-4AB5-495A-880F-F67E087E1305}"/>
              </a:ext>
            </a:extLst>
          </p:cNvPr>
          <p:cNvSpPr/>
          <p:nvPr/>
        </p:nvSpPr>
        <p:spPr>
          <a:xfrm>
            <a:off x="7803296" y="2746774"/>
            <a:ext cx="1054841" cy="276999"/>
          </a:xfrm>
          <a:prstGeom prst="rect">
            <a:avLst/>
          </a:prstGeom>
        </p:spPr>
        <p:txBody>
          <a:bodyPr wrap="none">
            <a:spAutoFit/>
          </a:bodyPr>
          <a:lstStyle/>
          <a:p>
            <a:pPr algn="ctr" defTabSz="914343"/>
            <a:r>
              <a:rPr lang="en-US" sz="1200" dirty="0">
                <a:gradFill>
                  <a:gsLst>
                    <a:gs pos="0">
                      <a:schemeClr val="tx1"/>
                    </a:gs>
                    <a:gs pos="100000">
                      <a:schemeClr val="tx1"/>
                    </a:gs>
                  </a:gsLst>
                  <a:lin ang="5400000" scaled="0"/>
                </a:gradFill>
              </a:rPr>
              <a:t>ClientService</a:t>
            </a:r>
          </a:p>
        </p:txBody>
      </p:sp>
      <p:grpSp>
        <p:nvGrpSpPr>
          <p:cNvPr id="113" name="Group 112">
            <a:extLst>
              <a:ext uri="{FF2B5EF4-FFF2-40B4-BE49-F238E27FC236}">
                <a16:creationId xmlns:a16="http://schemas.microsoft.com/office/drawing/2014/main" id="{8CD5A1E5-3612-458F-AC42-05D2EA0E834F}"/>
              </a:ext>
            </a:extLst>
          </p:cNvPr>
          <p:cNvGrpSpPr/>
          <p:nvPr/>
        </p:nvGrpSpPr>
        <p:grpSpPr>
          <a:xfrm>
            <a:off x="8982817" y="3295807"/>
            <a:ext cx="1803415" cy="115267"/>
            <a:chOff x="17964840" y="6591613"/>
            <a:chExt cx="3606829" cy="230534"/>
          </a:xfrm>
        </p:grpSpPr>
        <p:cxnSp>
          <p:nvCxnSpPr>
            <p:cNvPr id="114" name="Straight Arrow Connector 113">
              <a:extLst>
                <a:ext uri="{FF2B5EF4-FFF2-40B4-BE49-F238E27FC236}">
                  <a16:creationId xmlns:a16="http://schemas.microsoft.com/office/drawing/2014/main" id="{8FBD7DC3-A7F7-4F12-9C53-26946628F6D5}"/>
                </a:ext>
              </a:extLst>
            </p:cNvPr>
            <p:cNvCxnSpPr>
              <a:cxnSpLocks/>
              <a:endCxn id="101" idx="1"/>
            </p:cNvCxnSpPr>
            <p:nvPr/>
          </p:nvCxnSpPr>
          <p:spPr>
            <a:xfrm flipV="1">
              <a:off x="17964840" y="6594667"/>
              <a:ext cx="2038030" cy="227480"/>
            </a:xfrm>
            <a:prstGeom prst="straightConnector1">
              <a:avLst/>
            </a:prstGeom>
            <a:noFill/>
            <a:ln w="15875" cap="flat" cmpd="sng" algn="ctr">
              <a:solidFill>
                <a:srgbClr val="000000"/>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7EDE9805-DF9A-4574-AB35-F55D4DE2B359}"/>
                </a:ext>
              </a:extLst>
            </p:cNvPr>
            <p:cNvCxnSpPr>
              <a:cxnSpLocks/>
              <a:stCxn id="101" idx="3"/>
              <a:endCxn id="95" idx="2"/>
            </p:cNvCxnSpPr>
            <p:nvPr/>
          </p:nvCxnSpPr>
          <p:spPr>
            <a:xfrm flipV="1">
              <a:off x="20584761" y="6591613"/>
              <a:ext cx="986908" cy="3054"/>
            </a:xfrm>
            <a:prstGeom prst="straightConnector1">
              <a:avLst/>
            </a:prstGeom>
            <a:noFill/>
            <a:ln w="15875" cap="flat" cmpd="sng" algn="ctr">
              <a:solidFill>
                <a:srgbClr val="000000"/>
              </a:solidFill>
              <a:prstDash val="solid"/>
              <a:miter lim="800000"/>
              <a:tailEnd type="triangle"/>
            </a:ln>
            <a:effectLst/>
          </p:spPr>
        </p:cxnSp>
      </p:grpSp>
      <p:sp>
        <p:nvSpPr>
          <p:cNvPr id="116" name="Rectangle 115">
            <a:extLst>
              <a:ext uri="{FF2B5EF4-FFF2-40B4-BE49-F238E27FC236}">
                <a16:creationId xmlns:a16="http://schemas.microsoft.com/office/drawing/2014/main" id="{5189EB00-8A73-4B65-BCC5-2F21D7F46489}"/>
              </a:ext>
            </a:extLst>
          </p:cNvPr>
          <p:cNvSpPr/>
          <p:nvPr/>
        </p:nvSpPr>
        <p:spPr>
          <a:xfrm>
            <a:off x="6665058" y="1430470"/>
            <a:ext cx="2023311" cy="307777"/>
          </a:xfrm>
          <a:prstGeom prst="rect">
            <a:avLst/>
          </a:prstGeom>
        </p:spPr>
        <p:txBody>
          <a:bodyPr wrap="none">
            <a:spAutoFit/>
          </a:bodyPr>
          <a:lstStyle/>
          <a:p>
            <a:pPr defTabSz="914343"/>
            <a:r>
              <a:rPr lang="en-US" sz="1400" dirty="0">
                <a:gradFill>
                  <a:gsLst>
                    <a:gs pos="0">
                      <a:schemeClr val="tx1"/>
                    </a:gs>
                    <a:gs pos="100000">
                      <a:schemeClr val="tx1"/>
                    </a:gs>
                  </a:gsLst>
                  <a:lin ang="5400000" scaled="0"/>
                </a:gradFill>
                <a:cs typeface="Segoe UI" panose="020B0502040204020203" pitchFamily="34" charset="0"/>
              </a:rPr>
              <a:t>Client application/code</a:t>
            </a:r>
          </a:p>
        </p:txBody>
      </p:sp>
      <p:sp>
        <p:nvSpPr>
          <p:cNvPr id="117" name="Rectangle 116">
            <a:extLst>
              <a:ext uri="{FF2B5EF4-FFF2-40B4-BE49-F238E27FC236}">
                <a16:creationId xmlns:a16="http://schemas.microsoft.com/office/drawing/2014/main" id="{D86956EE-0FE1-40B7-A769-E623BB544111}"/>
              </a:ext>
            </a:extLst>
          </p:cNvPr>
          <p:cNvSpPr/>
          <p:nvPr/>
        </p:nvSpPr>
        <p:spPr>
          <a:xfrm>
            <a:off x="7688553" y="2959654"/>
            <a:ext cx="1284326" cy="246221"/>
          </a:xfrm>
          <a:prstGeom prst="rect">
            <a:avLst/>
          </a:prstGeom>
        </p:spPr>
        <p:txBody>
          <a:bodyPr wrap="none">
            <a:spAutoFit/>
          </a:bodyPr>
          <a:lstStyle/>
          <a:p>
            <a:pPr algn="ctr" defTabSz="914343"/>
            <a:r>
              <a:rPr lang="en-US" sz="1000" dirty="0">
                <a:gradFill>
                  <a:gsLst>
                    <a:gs pos="0">
                      <a:schemeClr val="tx1"/>
                    </a:gs>
                    <a:gs pos="100000">
                      <a:schemeClr val="tx1"/>
                    </a:gs>
                  </a:gsLst>
                  <a:lin ang="5400000" scaled="0"/>
                </a:gradFill>
                <a:cs typeface="Segoe UI Light" panose="020B0502040204020203" pitchFamily="34" charset="0"/>
              </a:rPr>
              <a:t>(i.e. CatalogService)</a:t>
            </a:r>
          </a:p>
        </p:txBody>
      </p:sp>
      <p:sp>
        <p:nvSpPr>
          <p:cNvPr id="118" name="Rectangle 117">
            <a:extLst>
              <a:ext uri="{FF2B5EF4-FFF2-40B4-BE49-F238E27FC236}">
                <a16:creationId xmlns:a16="http://schemas.microsoft.com/office/drawing/2014/main" id="{E64C32D8-C1CD-4B63-B2D3-9E5256A47996}"/>
              </a:ext>
            </a:extLst>
          </p:cNvPr>
          <p:cNvSpPr/>
          <p:nvPr/>
        </p:nvSpPr>
        <p:spPr>
          <a:xfrm>
            <a:off x="6570768" y="2725992"/>
            <a:ext cx="749330" cy="2560320"/>
          </a:xfrm>
          <a:prstGeom prst="rect">
            <a:avLst/>
          </a:prstGeom>
          <a:solidFill>
            <a:srgbClr val="BCCCEA"/>
          </a:solidFill>
          <a:ln w="12700" cap="flat" cmpd="sng" algn="ctr">
            <a:solidFill>
              <a:srgbClr val="000000"/>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mn-ea"/>
              <a:cs typeface="+mn-cs"/>
            </a:endParaRPr>
          </a:p>
        </p:txBody>
      </p:sp>
      <p:sp>
        <p:nvSpPr>
          <p:cNvPr id="119" name="Rectangle 118">
            <a:extLst>
              <a:ext uri="{FF2B5EF4-FFF2-40B4-BE49-F238E27FC236}">
                <a16:creationId xmlns:a16="http://schemas.microsoft.com/office/drawing/2014/main" id="{AAB4AB90-9F9D-4140-BD9A-39CFF596D336}"/>
              </a:ext>
            </a:extLst>
          </p:cNvPr>
          <p:cNvSpPr/>
          <p:nvPr/>
        </p:nvSpPr>
        <p:spPr>
          <a:xfrm rot="16200000">
            <a:off x="5706310" y="3852264"/>
            <a:ext cx="2498212" cy="307777"/>
          </a:xfrm>
          <a:prstGeom prst="rect">
            <a:avLst/>
          </a:prstGeom>
        </p:spPr>
        <p:txBody>
          <a:bodyPr wrap="square">
            <a:spAutoFit/>
          </a:bodyPr>
          <a:lstStyle/>
          <a:p>
            <a:pPr algn="ctr" defTabSz="914343"/>
            <a:r>
              <a:rPr lang="en-US" sz="1400" dirty="0">
                <a:gradFill>
                  <a:gsLst>
                    <a:gs pos="0">
                      <a:schemeClr val="tx1"/>
                    </a:gs>
                    <a:gs pos="100000">
                      <a:schemeClr val="tx1"/>
                    </a:gs>
                  </a:gsLst>
                  <a:lin ang="5400000" scaled="0"/>
                </a:gradFill>
              </a:rPr>
              <a:t>Controller or client code</a:t>
            </a:r>
            <a:endParaRPr lang="en-US" sz="1100" dirty="0">
              <a:gradFill>
                <a:gsLst>
                  <a:gs pos="0">
                    <a:schemeClr val="tx1"/>
                  </a:gs>
                  <a:gs pos="100000">
                    <a:schemeClr val="tx1"/>
                  </a:gs>
                </a:gsLst>
                <a:lin ang="5400000" scaled="0"/>
              </a:gradFill>
            </a:endParaRPr>
          </a:p>
        </p:txBody>
      </p:sp>
      <p:cxnSp>
        <p:nvCxnSpPr>
          <p:cNvPr id="120" name="Straight Arrow Connector 119">
            <a:extLst>
              <a:ext uri="{FF2B5EF4-FFF2-40B4-BE49-F238E27FC236}">
                <a16:creationId xmlns:a16="http://schemas.microsoft.com/office/drawing/2014/main" id="{3C88283F-22E0-4246-BA04-35245C5E115E}"/>
              </a:ext>
            </a:extLst>
          </p:cNvPr>
          <p:cNvCxnSpPr>
            <a:cxnSpLocks/>
          </p:cNvCxnSpPr>
          <p:nvPr/>
        </p:nvCxnSpPr>
        <p:spPr>
          <a:xfrm>
            <a:off x="7320098" y="2954701"/>
            <a:ext cx="230847" cy="4953"/>
          </a:xfrm>
          <a:prstGeom prst="straightConnector1">
            <a:avLst/>
          </a:prstGeom>
          <a:noFill/>
          <a:ln w="15875" cap="flat" cmpd="sng" algn="ctr">
            <a:solidFill>
              <a:srgbClr val="000000"/>
            </a:solidFill>
            <a:prstDash val="solid"/>
            <a:miter lim="800000"/>
            <a:tailEnd type="triangle"/>
          </a:ln>
          <a:effectLst/>
        </p:spPr>
      </p:cxnSp>
      <p:grpSp>
        <p:nvGrpSpPr>
          <p:cNvPr id="121" name="Group 120">
            <a:extLst>
              <a:ext uri="{FF2B5EF4-FFF2-40B4-BE49-F238E27FC236}">
                <a16:creationId xmlns:a16="http://schemas.microsoft.com/office/drawing/2014/main" id="{3ABC8D59-BEC8-4DAC-9027-74A20505D9F3}"/>
              </a:ext>
            </a:extLst>
          </p:cNvPr>
          <p:cNvGrpSpPr/>
          <p:nvPr/>
        </p:nvGrpSpPr>
        <p:grpSpPr>
          <a:xfrm>
            <a:off x="7678614" y="2457230"/>
            <a:ext cx="1304203" cy="2702803"/>
            <a:chOff x="15372708" y="4480517"/>
            <a:chExt cx="2608406" cy="5405605"/>
          </a:xfrm>
        </p:grpSpPr>
        <p:grpSp>
          <p:nvGrpSpPr>
            <p:cNvPr id="122" name="Group 121">
              <a:extLst>
                <a:ext uri="{FF2B5EF4-FFF2-40B4-BE49-F238E27FC236}">
                  <a16:creationId xmlns:a16="http://schemas.microsoft.com/office/drawing/2014/main" id="{A3D6BB99-AC67-40F0-95C2-2C833044FAFA}"/>
                </a:ext>
              </a:extLst>
            </p:cNvPr>
            <p:cNvGrpSpPr/>
            <p:nvPr/>
          </p:nvGrpSpPr>
          <p:grpSpPr>
            <a:xfrm>
              <a:off x="15372708" y="5954374"/>
              <a:ext cx="2608406" cy="3931748"/>
              <a:chOff x="15372708" y="5954374"/>
              <a:chExt cx="2608406" cy="3931748"/>
            </a:xfrm>
          </p:grpSpPr>
          <p:sp>
            <p:nvSpPr>
              <p:cNvPr id="131" name="Rectangle 130">
                <a:extLst>
                  <a:ext uri="{FF2B5EF4-FFF2-40B4-BE49-F238E27FC236}">
                    <a16:creationId xmlns:a16="http://schemas.microsoft.com/office/drawing/2014/main" id="{4A1FFCBC-DCD3-490B-94D4-EE2F7AA4EDF0}"/>
                  </a:ext>
                </a:extLst>
              </p:cNvPr>
              <p:cNvSpPr/>
              <p:nvPr/>
            </p:nvSpPr>
            <p:spPr>
              <a:xfrm>
                <a:off x="15372708" y="5954374"/>
                <a:ext cx="2608406" cy="3931748"/>
              </a:xfrm>
              <a:prstGeom prst="rect">
                <a:avLst/>
              </a:prstGeom>
              <a:solidFill>
                <a:srgbClr val="4472C4">
                  <a:alpha val="60000"/>
                </a:srgbClr>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32" name="Rectangle 131">
                <a:extLst>
                  <a:ext uri="{FF2B5EF4-FFF2-40B4-BE49-F238E27FC236}">
                    <a16:creationId xmlns:a16="http://schemas.microsoft.com/office/drawing/2014/main" id="{E84D10C3-4E47-4858-BD04-1E1F6468F895}"/>
                  </a:ext>
                </a:extLst>
              </p:cNvPr>
              <p:cNvSpPr/>
              <p:nvPr/>
            </p:nvSpPr>
            <p:spPr>
              <a:xfrm>
                <a:off x="15696386" y="6133410"/>
                <a:ext cx="1961050" cy="859210"/>
              </a:xfrm>
              <a:prstGeom prst="rect">
                <a:avLst/>
              </a:prstGeom>
            </p:spPr>
            <p:txBody>
              <a:bodyPr wrap="none">
                <a:spAutoFit/>
              </a:bodyPr>
              <a:lstStyle/>
              <a:p>
                <a:pPr marL="0" marR="0" lvl="0" indent="0" defTabSz="466371" eaLnBrk="1" fontAlgn="auto" latinLnBrk="0" hangingPunct="1">
                  <a:lnSpc>
                    <a:spcPct val="90000"/>
                  </a:lnSpc>
                  <a:spcBef>
                    <a:spcPts val="0"/>
                  </a:spcBef>
                  <a:spcAft>
                    <a:spcPts val="170"/>
                  </a:spcAft>
                  <a:buClrTx/>
                  <a:buSzTx/>
                  <a:buFontTx/>
                  <a:buNone/>
                  <a:tabLst/>
                  <a:defRPr/>
                </a:pPr>
                <a:r>
                  <a:rPr kumimoji="0" lang="en-US" sz="1200" b="1" i="0" u="none" strike="noStrike" kern="0" cap="none" spc="0" normalizeH="0" baseline="0" noProof="0" dirty="0">
                    <a:ln>
                      <a:noFill/>
                    </a:ln>
                    <a:gradFill>
                      <a:gsLst>
                        <a:gs pos="0">
                          <a:schemeClr val="bg1"/>
                        </a:gs>
                        <a:gs pos="100000">
                          <a:schemeClr val="bg1"/>
                        </a:gs>
                      </a:gsLst>
                      <a:lin ang="5400000" scaled="0"/>
                    </a:gradFill>
                    <a:effectLst/>
                    <a:uLnTx/>
                    <a:uFillTx/>
                  </a:rPr>
                  <a:t>HttpClient</a:t>
                </a:r>
              </a:p>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050" b="0" i="0" u="none" strike="noStrike" kern="0" cap="none" spc="0" normalizeH="0" baseline="0" noProof="0" dirty="0">
                    <a:ln>
                      <a:noFill/>
                    </a:ln>
                    <a:gradFill>
                      <a:gsLst>
                        <a:gs pos="0">
                          <a:schemeClr val="bg1"/>
                        </a:gs>
                        <a:gs pos="100000">
                          <a:schemeClr val="bg1"/>
                        </a:gs>
                      </a:gsLst>
                      <a:lin ang="5400000" scaled="0"/>
                    </a:gradFill>
                    <a:effectLst/>
                    <a:uLnTx/>
                    <a:uFillTx/>
                  </a:rPr>
                  <a:t>(Configured)</a:t>
                </a:r>
                <a:endParaRPr kumimoji="0" lang="en-US" sz="1200" b="0" i="0" u="none" strike="noStrike" kern="0" cap="none" spc="0" normalizeH="0" baseline="0" noProof="0" dirty="0">
                  <a:ln>
                    <a:noFill/>
                  </a:ln>
                  <a:gradFill>
                    <a:gsLst>
                      <a:gs pos="0">
                        <a:schemeClr val="bg1"/>
                      </a:gs>
                      <a:gs pos="100000">
                        <a:schemeClr val="bg1"/>
                      </a:gs>
                    </a:gsLst>
                    <a:lin ang="5400000" scaled="0"/>
                  </a:gradFill>
                  <a:effectLst/>
                  <a:uLnTx/>
                  <a:uFillTx/>
                </a:endParaRPr>
              </a:p>
            </p:txBody>
          </p:sp>
        </p:grpSp>
        <p:grpSp>
          <p:nvGrpSpPr>
            <p:cNvPr id="123" name="Group 122">
              <a:extLst>
                <a:ext uri="{FF2B5EF4-FFF2-40B4-BE49-F238E27FC236}">
                  <a16:creationId xmlns:a16="http://schemas.microsoft.com/office/drawing/2014/main" id="{1D8DDC57-8AED-423C-BA83-4F0642503718}"/>
                </a:ext>
              </a:extLst>
            </p:cNvPr>
            <p:cNvGrpSpPr/>
            <p:nvPr/>
          </p:nvGrpSpPr>
          <p:grpSpPr>
            <a:xfrm>
              <a:off x="15590325" y="7071812"/>
              <a:ext cx="2173167" cy="1338507"/>
              <a:chOff x="15590325" y="7071812"/>
              <a:chExt cx="2173167" cy="1338507"/>
            </a:xfrm>
          </p:grpSpPr>
          <p:sp>
            <p:nvSpPr>
              <p:cNvPr id="128" name="Rectangle 127">
                <a:extLst>
                  <a:ext uri="{FF2B5EF4-FFF2-40B4-BE49-F238E27FC236}">
                    <a16:creationId xmlns:a16="http://schemas.microsoft.com/office/drawing/2014/main" id="{2B88AE5B-ADF0-464D-B3B8-5E4DF5AF0FAF}"/>
                  </a:ext>
                </a:extLst>
              </p:cNvPr>
              <p:cNvSpPr/>
              <p:nvPr/>
            </p:nvSpPr>
            <p:spPr>
              <a:xfrm>
                <a:off x="15590325" y="7071812"/>
                <a:ext cx="2173167" cy="1338507"/>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pic>
            <p:nvPicPr>
              <p:cNvPr id="129" name="Picture 128" descr="The Polly Project">
                <a:extLst>
                  <a:ext uri="{FF2B5EF4-FFF2-40B4-BE49-F238E27FC236}">
                    <a16:creationId xmlns:a16="http://schemas.microsoft.com/office/drawing/2014/main" id="{158F1F1F-873B-48A7-8247-DA78FEC3B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1262" y="7557557"/>
                <a:ext cx="721128" cy="721128"/>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C8DE2D7E-0B4E-4C7B-A47D-8E632832A2DE}"/>
                  </a:ext>
                </a:extLst>
              </p:cNvPr>
              <p:cNvSpPr/>
              <p:nvPr/>
            </p:nvSpPr>
            <p:spPr>
              <a:xfrm>
                <a:off x="15948825" y="7120580"/>
                <a:ext cx="1456167" cy="517064"/>
              </a:xfrm>
              <a:prstGeom prst="rect">
                <a:avLst/>
              </a:prstGeom>
            </p:spPr>
            <p:txBody>
              <a:bodyPr wrap="none">
                <a:spAutoFit/>
              </a:bodyPr>
              <a:lstStyle/>
              <a:p>
                <a:pPr marL="0" marR="0" lvl="0" indent="0" defTabSz="466371" eaLnBrk="1" fontAlgn="auto" latinLnBrk="0" hangingPunct="1">
                  <a:lnSpc>
                    <a:spcPct val="90000"/>
                  </a:lnSpc>
                  <a:spcBef>
                    <a:spcPts val="0"/>
                  </a:spcBef>
                  <a:spcAft>
                    <a:spcPts val="170"/>
                  </a:spcAft>
                  <a:buClrTx/>
                  <a:buSzTx/>
                  <a:buFontTx/>
                  <a:buNone/>
                  <a:tabLst/>
                  <a:defRPr/>
                </a:pPr>
                <a:r>
                  <a:rPr kumimoji="0" lang="en-US" sz="1200" b="1" i="0" u="none" strike="noStrike" kern="0" cap="none" spc="0" normalizeH="0" baseline="0" noProof="0" dirty="0">
                    <a:ln>
                      <a:noFill/>
                    </a:ln>
                    <a:gradFill>
                      <a:gsLst>
                        <a:gs pos="0">
                          <a:schemeClr val="bg1"/>
                        </a:gs>
                        <a:gs pos="100000">
                          <a:schemeClr val="bg1"/>
                        </a:gs>
                      </a:gsLst>
                      <a:lin ang="5400000" scaled="0"/>
                    </a:gradFill>
                    <a:effectLst/>
                    <a:uLnTx/>
                    <a:uFillTx/>
                  </a:rPr>
                  <a:t>Policies</a:t>
                </a:r>
                <a:endParaRPr kumimoji="0" lang="en-US" sz="1200" b="0" i="0" u="none" strike="noStrike" kern="0" cap="none" spc="0" normalizeH="0" baseline="0" noProof="0" dirty="0">
                  <a:ln>
                    <a:noFill/>
                  </a:ln>
                  <a:gradFill>
                    <a:gsLst>
                      <a:gs pos="0">
                        <a:schemeClr val="bg1"/>
                      </a:gs>
                      <a:gs pos="100000">
                        <a:schemeClr val="bg1"/>
                      </a:gs>
                    </a:gsLst>
                    <a:lin ang="5400000" scaled="0"/>
                  </a:gradFill>
                  <a:effectLst/>
                  <a:uLnTx/>
                  <a:uFillTx/>
                </a:endParaRPr>
              </a:p>
            </p:txBody>
          </p:sp>
        </p:grpSp>
        <p:grpSp>
          <p:nvGrpSpPr>
            <p:cNvPr id="124" name="Group 123">
              <a:extLst>
                <a:ext uri="{FF2B5EF4-FFF2-40B4-BE49-F238E27FC236}">
                  <a16:creationId xmlns:a16="http://schemas.microsoft.com/office/drawing/2014/main" id="{C6C36C31-5BB7-40B0-82D9-F18CAD636EF1}"/>
                </a:ext>
              </a:extLst>
            </p:cNvPr>
            <p:cNvGrpSpPr/>
            <p:nvPr/>
          </p:nvGrpSpPr>
          <p:grpSpPr>
            <a:xfrm>
              <a:off x="15590325" y="8652434"/>
              <a:ext cx="2173167" cy="1002243"/>
              <a:chOff x="15590325" y="8652434"/>
              <a:chExt cx="2173167" cy="1002243"/>
            </a:xfrm>
          </p:grpSpPr>
          <p:sp>
            <p:nvSpPr>
              <p:cNvPr id="126" name="Rectangle 125">
                <a:extLst>
                  <a:ext uri="{FF2B5EF4-FFF2-40B4-BE49-F238E27FC236}">
                    <a16:creationId xmlns:a16="http://schemas.microsoft.com/office/drawing/2014/main" id="{731C37E9-ED3C-477B-A98C-C62C42252825}"/>
                  </a:ext>
                </a:extLst>
              </p:cNvPr>
              <p:cNvSpPr/>
              <p:nvPr/>
            </p:nvSpPr>
            <p:spPr>
              <a:xfrm>
                <a:off x="15590325" y="8652434"/>
                <a:ext cx="2173167" cy="100224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sp>
            <p:nvSpPr>
              <p:cNvPr id="127" name="Rectangle 126">
                <a:extLst>
                  <a:ext uri="{FF2B5EF4-FFF2-40B4-BE49-F238E27FC236}">
                    <a16:creationId xmlns:a16="http://schemas.microsoft.com/office/drawing/2014/main" id="{6D842576-3D63-4968-9AB5-4E51C9322890}"/>
                  </a:ext>
                </a:extLst>
              </p:cNvPr>
              <p:cNvSpPr/>
              <p:nvPr/>
            </p:nvSpPr>
            <p:spPr>
              <a:xfrm>
                <a:off x="15766083" y="8730876"/>
                <a:ext cx="1821651" cy="845359"/>
              </a:xfrm>
              <a:prstGeom prst="rect">
                <a:avLst/>
              </a:prstGeom>
            </p:spPr>
            <p:txBody>
              <a:bodyPr wrap="none">
                <a:spAutoFit/>
              </a:bodyPr>
              <a:lstStyle/>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050" b="1" i="0" u="none" strike="noStrike" kern="0" cap="none" spc="0" normalizeH="0" baseline="0" noProof="0" dirty="0">
                    <a:ln>
                      <a:noFill/>
                    </a:ln>
                    <a:gradFill>
                      <a:gsLst>
                        <a:gs pos="0">
                          <a:schemeClr val="bg1"/>
                        </a:gs>
                        <a:gs pos="100000">
                          <a:schemeClr val="bg1"/>
                        </a:gs>
                      </a:gsLst>
                      <a:lin ang="5400000" scaled="0"/>
                    </a:gradFill>
                    <a:effectLst/>
                    <a:uLnTx/>
                    <a:uFillTx/>
                  </a:rPr>
                  <a:t>Delegating</a:t>
                </a:r>
              </a:p>
              <a:p>
                <a:pPr marL="0" marR="0" lvl="0" indent="0" algn="ctr" defTabSz="466371" eaLnBrk="1" fontAlgn="auto" latinLnBrk="0" hangingPunct="1">
                  <a:lnSpc>
                    <a:spcPct val="90000"/>
                  </a:lnSpc>
                  <a:spcBef>
                    <a:spcPts val="0"/>
                  </a:spcBef>
                  <a:spcAft>
                    <a:spcPts val="170"/>
                  </a:spcAft>
                  <a:buClrTx/>
                  <a:buSzTx/>
                  <a:buFontTx/>
                  <a:buNone/>
                  <a:tabLst/>
                  <a:defRPr/>
                </a:pPr>
                <a:r>
                  <a:rPr kumimoji="0" lang="en-US" sz="1050" b="1" i="0" u="none" strike="noStrike" kern="0" cap="none" spc="0" normalizeH="0" baseline="0" noProof="0" dirty="0">
                    <a:ln>
                      <a:noFill/>
                    </a:ln>
                    <a:gradFill>
                      <a:gsLst>
                        <a:gs pos="0">
                          <a:schemeClr val="bg1"/>
                        </a:gs>
                        <a:gs pos="100000">
                          <a:schemeClr val="bg1"/>
                        </a:gs>
                      </a:gsLst>
                      <a:lin ang="5400000" scaled="0"/>
                    </a:gradFill>
                    <a:effectLst/>
                    <a:uLnTx/>
                    <a:uFillTx/>
                  </a:rPr>
                  <a:t>Handlers</a:t>
                </a:r>
                <a:endParaRPr kumimoji="0" lang="en-US" sz="1050" b="0" i="0" u="none" strike="noStrike" kern="0" cap="none" spc="0" normalizeH="0" baseline="0" noProof="0" dirty="0">
                  <a:ln>
                    <a:noFill/>
                  </a:ln>
                  <a:gradFill>
                    <a:gsLst>
                      <a:gs pos="0">
                        <a:schemeClr val="bg1"/>
                      </a:gs>
                      <a:gs pos="100000">
                        <a:schemeClr val="bg1"/>
                      </a:gs>
                    </a:gsLst>
                    <a:lin ang="5400000" scaled="0"/>
                  </a:gradFill>
                  <a:effectLst/>
                  <a:uLnTx/>
                  <a:uFillTx/>
                </a:endParaRPr>
              </a:p>
            </p:txBody>
          </p:sp>
        </p:grpSp>
        <p:sp>
          <p:nvSpPr>
            <p:cNvPr id="125" name="Arrow: Down 2058">
              <a:extLst>
                <a:ext uri="{FF2B5EF4-FFF2-40B4-BE49-F238E27FC236}">
                  <a16:creationId xmlns:a16="http://schemas.microsoft.com/office/drawing/2014/main" id="{57401FD7-48A8-4E73-9BE0-1C387AAB3FC7}"/>
                </a:ext>
              </a:extLst>
            </p:cNvPr>
            <p:cNvSpPr/>
            <p:nvPr/>
          </p:nvSpPr>
          <p:spPr>
            <a:xfrm>
              <a:off x="16400845" y="4480517"/>
              <a:ext cx="739999" cy="514000"/>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34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chemeClr val="tx1"/>
                    </a:gs>
                    <a:gs pos="100000">
                      <a:schemeClr val="tx1"/>
                    </a:gs>
                  </a:gsLst>
                  <a:lin ang="5400000" scaled="0"/>
                </a:gradFill>
                <a:effectLst/>
                <a:uLnTx/>
                <a:uFillTx/>
                <a:ea typeface="+mn-ea"/>
                <a:cs typeface="+mn-cs"/>
              </a:endParaRPr>
            </a:p>
          </p:txBody>
        </p:sp>
      </p:grpSp>
      <p:sp>
        <p:nvSpPr>
          <p:cNvPr id="133" name="Rectangle 132">
            <a:extLst>
              <a:ext uri="{FF2B5EF4-FFF2-40B4-BE49-F238E27FC236}">
                <a16:creationId xmlns:a16="http://schemas.microsoft.com/office/drawing/2014/main" id="{0621CC2F-DECD-432F-B395-059858230026}"/>
              </a:ext>
            </a:extLst>
          </p:cNvPr>
          <p:cNvSpPr/>
          <p:nvPr/>
        </p:nvSpPr>
        <p:spPr>
          <a:xfrm>
            <a:off x="6735393" y="2476589"/>
            <a:ext cx="1412566" cy="230832"/>
          </a:xfrm>
          <a:prstGeom prst="rect">
            <a:avLst/>
          </a:prstGeom>
        </p:spPr>
        <p:txBody>
          <a:bodyPr wrap="none">
            <a:spAutoFit/>
          </a:bodyPr>
          <a:lstStyle/>
          <a:p>
            <a:pPr defTabSz="466371">
              <a:lnSpc>
                <a:spcPct val="90000"/>
              </a:lnSpc>
              <a:spcAft>
                <a:spcPts val="170"/>
              </a:spcAft>
              <a:defRPr/>
            </a:pPr>
            <a:r>
              <a:rPr lang="en-US" sz="1000" dirty="0">
                <a:gradFill>
                  <a:gsLst>
                    <a:gs pos="0">
                      <a:schemeClr val="tx1"/>
                    </a:gs>
                    <a:gs pos="100000">
                      <a:schemeClr val="tx1"/>
                    </a:gs>
                  </a:gsLst>
                  <a:lin ang="5400000" scaled="0"/>
                </a:gradFill>
              </a:rPr>
              <a:t>Dependency Injection</a:t>
            </a:r>
          </a:p>
        </p:txBody>
      </p:sp>
      <p:sp>
        <p:nvSpPr>
          <p:cNvPr id="134" name="Rectangle 133">
            <a:extLst>
              <a:ext uri="{FF2B5EF4-FFF2-40B4-BE49-F238E27FC236}">
                <a16:creationId xmlns:a16="http://schemas.microsoft.com/office/drawing/2014/main" id="{D994B86B-F337-45D6-A32B-7AAAB90BDBC7}"/>
              </a:ext>
            </a:extLst>
          </p:cNvPr>
          <p:cNvSpPr/>
          <p:nvPr/>
        </p:nvSpPr>
        <p:spPr>
          <a:xfrm>
            <a:off x="6474014" y="443565"/>
            <a:ext cx="3669787" cy="338554"/>
          </a:xfrm>
          <a:prstGeom prst="rect">
            <a:avLst/>
          </a:prstGeom>
        </p:spPr>
        <p:txBody>
          <a:bodyPr wrap="none">
            <a:spAutoFit/>
          </a:bodyPr>
          <a:lstStyle/>
          <a:p>
            <a:pPr defTabSz="914343"/>
            <a:r>
              <a:rPr lang="zh-CN" altLang="en-US" sz="1600" dirty="0">
                <a:gradFill>
                  <a:gsLst>
                    <a:gs pos="0">
                      <a:schemeClr val="tx1"/>
                    </a:gs>
                    <a:gs pos="100000">
                      <a:schemeClr val="tx1"/>
                    </a:gs>
                  </a:gsLst>
                  <a:lin ang="5400000" scaled="0"/>
                </a:gradFill>
                <a:cs typeface="Segoe UI Light" panose="020B0502040204020203" pitchFamily="34" charset="0"/>
              </a:rPr>
              <a:t>用例</a:t>
            </a:r>
            <a:r>
              <a:rPr lang="en-US" sz="1600" dirty="0">
                <a:gradFill>
                  <a:gsLst>
                    <a:gs pos="0">
                      <a:schemeClr val="tx1"/>
                    </a:gs>
                    <a:gs pos="100000">
                      <a:schemeClr val="tx1"/>
                    </a:gs>
                  </a:gsLst>
                  <a:lin ang="5400000" scaled="0"/>
                </a:gradFill>
                <a:cs typeface="Segoe UI Light" panose="020B0502040204020203" pitchFamily="34" charset="0"/>
              </a:rPr>
              <a:t>: </a:t>
            </a:r>
            <a:r>
              <a:rPr lang="zh-CN" altLang="en-US" sz="1600" dirty="0">
                <a:gradFill>
                  <a:gsLst>
                    <a:gs pos="0">
                      <a:schemeClr val="tx1"/>
                    </a:gs>
                    <a:gs pos="100000">
                      <a:schemeClr val="tx1"/>
                    </a:gs>
                  </a:gsLst>
                  <a:lin ang="5400000" scaled="0"/>
                </a:gradFill>
                <a:cs typeface="Segoe UI Light" panose="020B0502040204020203" pitchFamily="34" charset="0"/>
              </a:rPr>
              <a:t>使用</a:t>
            </a:r>
            <a:r>
              <a:rPr lang="en-US" sz="1600" dirty="0">
                <a:gradFill>
                  <a:gsLst>
                    <a:gs pos="0">
                      <a:schemeClr val="tx1"/>
                    </a:gs>
                    <a:gs pos="100000">
                      <a:schemeClr val="tx1"/>
                    </a:gs>
                  </a:gsLst>
                  <a:lin ang="5400000" scaled="0"/>
                </a:gradFill>
                <a:cs typeface="Segoe UI Light" panose="020B0502040204020203" pitchFamily="34" charset="0"/>
              </a:rPr>
              <a:t> HttpClient factory </a:t>
            </a:r>
            <a:r>
              <a:rPr lang="zh-CN" altLang="en-US" sz="1600" dirty="0">
                <a:gradFill>
                  <a:gsLst>
                    <a:gs pos="0">
                      <a:schemeClr val="tx1"/>
                    </a:gs>
                    <a:gs pos="100000">
                      <a:schemeClr val="tx1"/>
                    </a:gs>
                  </a:gsLst>
                  <a:lin ang="5400000" scaled="0"/>
                </a:gradFill>
                <a:cs typeface="Segoe UI Light" panose="020B0502040204020203" pitchFamily="34" charset="0"/>
              </a:rPr>
              <a:t>类型化的</a:t>
            </a:r>
            <a:endParaRPr lang="en-US" sz="1600" dirty="0">
              <a:gradFill>
                <a:gsLst>
                  <a:gs pos="0">
                    <a:schemeClr val="tx1"/>
                  </a:gs>
                  <a:gs pos="100000">
                    <a:schemeClr val="tx1"/>
                  </a:gs>
                </a:gsLst>
                <a:lin ang="5400000" scaled="0"/>
              </a:gradFill>
              <a:cs typeface="Segoe UI Light" panose="020B0502040204020203" pitchFamily="34" charset="0"/>
            </a:endParaRPr>
          </a:p>
        </p:txBody>
      </p:sp>
    </p:spTree>
    <p:extLst>
      <p:ext uri="{BB962C8B-B14F-4D97-AF65-F5344CB8AC3E}">
        <p14:creationId xmlns:p14="http://schemas.microsoft.com/office/powerpoint/2010/main" val="172589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up)">
                                      <p:cBhvr>
                                        <p:cTn id="7" dur="500"/>
                                        <p:tgtEl>
                                          <p:spTgt spid="1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down)">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CBBF83-E0EB-43BF-AF25-D393A41104A5}"/>
              </a:ext>
            </a:extLst>
          </p:cNvPr>
          <p:cNvPicPr>
            <a:picLocks noChangeAspect="1"/>
          </p:cNvPicPr>
          <p:nvPr/>
        </p:nvPicPr>
        <p:blipFill>
          <a:blip r:embed="rId3"/>
          <a:stretch>
            <a:fillRect/>
          </a:stretch>
        </p:blipFill>
        <p:spPr>
          <a:xfrm>
            <a:off x="4616194" y="2590801"/>
            <a:ext cx="6355432" cy="3352800"/>
          </a:xfrm>
          <a:prstGeom prst="rect">
            <a:avLst/>
          </a:prstGeom>
        </p:spPr>
      </p:pic>
      <p:sp>
        <p:nvSpPr>
          <p:cNvPr id="8" name="TextBox 7">
            <a:extLst>
              <a:ext uri="{FF2B5EF4-FFF2-40B4-BE49-F238E27FC236}">
                <a16:creationId xmlns:a16="http://schemas.microsoft.com/office/drawing/2014/main" id="{872BC330-4ABE-4F6B-801E-6C35A57D8242}"/>
              </a:ext>
            </a:extLst>
          </p:cNvPr>
          <p:cNvSpPr txBox="1"/>
          <p:nvPr/>
        </p:nvSpPr>
        <p:spPr>
          <a:xfrm>
            <a:off x="4616194" y="1907121"/>
            <a:ext cx="6987543" cy="587340"/>
          </a:xfrm>
          <a:prstGeom prst="rect">
            <a:avLst/>
          </a:prstGeom>
          <a:noFill/>
        </p:spPr>
        <p:txBody>
          <a:bodyPr wrap="square" rtlCol="0">
            <a:spAutoFit/>
          </a:bodyPr>
          <a:lstStyle/>
          <a:p>
            <a:pPr marL="285640" indent="-285640" defTabSz="914050">
              <a:spcBef>
                <a:spcPts val="480"/>
              </a:spcBef>
              <a:buFont typeface="Arial" panose="020B0604020202020204" pitchFamily="34" charset="0"/>
              <a:buChar char="•"/>
              <a:defRPr/>
            </a:pPr>
            <a:r>
              <a:rPr lang="zh-CN" altLang="en-US" sz="1400" dirty="0">
                <a:gradFill>
                  <a:gsLst>
                    <a:gs pos="1250">
                      <a:schemeClr val="tx1"/>
                    </a:gs>
                    <a:gs pos="100000">
                      <a:schemeClr val="tx1"/>
                    </a:gs>
                  </a:gsLst>
                  <a:lin ang="5400000" scaled="0"/>
                </a:gradFill>
                <a:latin typeface="Segoe UI" charset="0"/>
                <a:ea typeface="Segoe UI" charset="0"/>
                <a:cs typeface="Segoe UI" charset="0"/>
              </a:rPr>
              <a:t>适用于</a:t>
            </a:r>
            <a:r>
              <a:rPr lang="en-US" altLang="zh-CN" sz="1400" dirty="0">
                <a:gradFill>
                  <a:gsLst>
                    <a:gs pos="1250">
                      <a:schemeClr val="tx1"/>
                    </a:gs>
                    <a:gs pos="100000">
                      <a:schemeClr val="tx1"/>
                    </a:gs>
                  </a:gsLst>
                  <a:lin ang="5400000" scaled="0"/>
                </a:gradFill>
                <a:latin typeface="Segoe UI" charset="0"/>
                <a:ea typeface="Segoe UI" charset="0"/>
                <a:cs typeface="Segoe UI" charset="0"/>
              </a:rPr>
              <a:t>. NET</a:t>
            </a:r>
            <a:r>
              <a:rPr lang="en-US" sz="1400" dirty="0">
                <a:gradFill>
                  <a:gsLst>
                    <a:gs pos="1250">
                      <a:schemeClr val="tx1"/>
                    </a:gs>
                    <a:gs pos="100000">
                      <a:schemeClr val="tx1"/>
                    </a:gs>
                  </a:gsLst>
                  <a:lin ang="5400000" scaled="0"/>
                </a:gradFill>
                <a:latin typeface="Segoe UI" charset="0"/>
                <a:ea typeface="Segoe UI" charset="0"/>
                <a:cs typeface="Segoe UI" charset="0"/>
              </a:rPr>
              <a:t> </a:t>
            </a:r>
            <a:r>
              <a:rPr lang="zh-CN" altLang="en-US" sz="1400" dirty="0">
                <a:gradFill>
                  <a:gsLst>
                    <a:gs pos="1250">
                      <a:schemeClr val="tx1"/>
                    </a:gs>
                    <a:gs pos="100000">
                      <a:schemeClr val="tx1"/>
                    </a:gs>
                  </a:gsLst>
                  <a:lin ang="5400000" scaled="0"/>
                </a:gradFill>
                <a:latin typeface="Segoe UI" charset="0"/>
                <a:ea typeface="Segoe UI" charset="0"/>
                <a:cs typeface="Segoe UI" charset="0"/>
              </a:rPr>
              <a:t>开发人员和解决方案架构师</a:t>
            </a:r>
          </a:p>
          <a:p>
            <a:pPr marL="285640" indent="-285640" defTabSz="914050">
              <a:spcBef>
                <a:spcPts val="480"/>
              </a:spcBef>
              <a:buFont typeface="Arial" panose="020B0604020202020204" pitchFamily="34" charset="0"/>
              <a:buChar char="•"/>
              <a:defRPr/>
            </a:pPr>
            <a:r>
              <a:rPr lang="zh-CN" altLang="en-US" sz="1400" dirty="0">
                <a:gradFill>
                  <a:gsLst>
                    <a:gs pos="1250">
                      <a:schemeClr val="tx1"/>
                    </a:gs>
                    <a:gs pos="100000">
                      <a:schemeClr val="tx1"/>
                    </a:gs>
                  </a:gsLst>
                  <a:lin ang="5400000" scaled="0"/>
                </a:gradFill>
                <a:latin typeface="Segoe UI" charset="0"/>
                <a:ea typeface="Segoe UI" charset="0"/>
                <a:cs typeface="Segoe UI" charset="0"/>
              </a:rPr>
              <a:t>关于使用</a:t>
            </a:r>
            <a:r>
              <a:rPr lang="en-US" altLang="zh-CN" sz="1400" dirty="0">
                <a:gradFill>
                  <a:gsLst>
                    <a:gs pos="1250">
                      <a:schemeClr val="tx1"/>
                    </a:gs>
                    <a:gs pos="100000">
                      <a:schemeClr val="tx1"/>
                    </a:gs>
                  </a:gsLst>
                  <a:lin ang="5400000" scaled="0"/>
                </a:gradFill>
                <a:latin typeface="Segoe UI" charset="0"/>
                <a:ea typeface="Segoe UI" charset="0"/>
                <a:cs typeface="Segoe UI" charset="0"/>
              </a:rPr>
              <a:t>. NET</a:t>
            </a:r>
            <a:r>
              <a:rPr lang="en-US" sz="1400" dirty="0">
                <a:gradFill>
                  <a:gsLst>
                    <a:gs pos="1250">
                      <a:schemeClr val="tx1"/>
                    </a:gs>
                    <a:gs pos="100000">
                      <a:schemeClr val="tx1"/>
                    </a:gs>
                  </a:gsLst>
                  <a:lin ang="5400000" scaled="0"/>
                </a:gradFill>
                <a:latin typeface="Segoe UI" charset="0"/>
                <a:ea typeface="Segoe UI" charset="0"/>
                <a:cs typeface="Segoe UI" charset="0"/>
              </a:rPr>
              <a:t> Core </a:t>
            </a:r>
            <a:r>
              <a:rPr lang="zh-CN" altLang="en-US" sz="1400" dirty="0">
                <a:gradFill>
                  <a:gsLst>
                    <a:gs pos="1250">
                      <a:schemeClr val="tx1"/>
                    </a:gs>
                    <a:gs pos="100000">
                      <a:schemeClr val="tx1"/>
                    </a:gs>
                  </a:gsLst>
                  <a:lin ang="5400000" scaled="0"/>
                </a:gradFill>
                <a:latin typeface="Segoe UI" charset="0"/>
                <a:ea typeface="Segoe UI" charset="0"/>
                <a:cs typeface="Segoe UI" charset="0"/>
              </a:rPr>
              <a:t>和 </a:t>
            </a:r>
            <a:r>
              <a:rPr lang="en-US" sz="1400" dirty="0">
                <a:gradFill>
                  <a:gsLst>
                    <a:gs pos="1250">
                      <a:schemeClr val="tx1"/>
                    </a:gs>
                    <a:gs pos="100000">
                      <a:schemeClr val="tx1"/>
                    </a:gs>
                  </a:gsLst>
                  <a:lin ang="5400000" scaled="0"/>
                </a:gradFill>
                <a:latin typeface="Segoe UI" charset="0"/>
                <a:ea typeface="Segoe UI" charset="0"/>
                <a:cs typeface="Segoe UI" charset="0"/>
              </a:rPr>
              <a:t>Docker </a:t>
            </a:r>
            <a:r>
              <a:rPr lang="zh-CN" altLang="en-US" sz="1400" dirty="0">
                <a:gradFill>
                  <a:gsLst>
                    <a:gs pos="1250">
                      <a:schemeClr val="tx1"/>
                    </a:gs>
                    <a:gs pos="100000">
                      <a:schemeClr val="tx1"/>
                    </a:gs>
                  </a:gsLst>
                  <a:lin ang="5400000" scaled="0"/>
                </a:gradFill>
                <a:latin typeface="Segoe UI" charset="0"/>
                <a:ea typeface="Segoe UI" charset="0"/>
                <a:cs typeface="Segoe UI" charset="0"/>
              </a:rPr>
              <a:t>实现微服务的参考指南</a:t>
            </a:r>
            <a:endParaRPr lang="en-US" sz="1400" dirty="0">
              <a:gradFill>
                <a:gsLst>
                  <a:gs pos="1250">
                    <a:schemeClr val="tx1"/>
                  </a:gs>
                  <a:gs pos="100000">
                    <a:schemeClr val="tx1"/>
                  </a:gs>
                </a:gsLst>
                <a:lin ang="5400000" scaled="0"/>
              </a:gradFill>
              <a:latin typeface="Segoe UI" charset="0"/>
              <a:ea typeface="Segoe UI" charset="0"/>
              <a:cs typeface="Segoe UI" charset="0"/>
            </a:endParaRPr>
          </a:p>
        </p:txBody>
      </p:sp>
      <p:sp>
        <p:nvSpPr>
          <p:cNvPr id="15" name="Rectangle 14"/>
          <p:cNvSpPr/>
          <p:nvPr/>
        </p:nvSpPr>
        <p:spPr>
          <a:xfrm>
            <a:off x="1263" y="1197"/>
            <a:ext cx="12189477" cy="1270871"/>
          </a:xfrm>
          <a:prstGeom prst="rect">
            <a:avLst/>
          </a:prstGeom>
          <a:solidFill>
            <a:schemeClr val="accent3"/>
          </a:solidFill>
          <a:ln w="10795" cap="flat" cmpd="sng" algn="ctr">
            <a:noFill/>
            <a:prstDash val="solid"/>
          </a:ln>
          <a:effectLst/>
        </p:spPr>
        <p:txBody>
          <a:bodyPr rtlCol="0" anchor="ctr"/>
          <a:lstStyle/>
          <a:p>
            <a:pPr algn="ctr" defTabSz="896214">
              <a:defRPr/>
            </a:pPr>
            <a:endParaRPr lang="en-US" kern="0">
              <a:solidFill>
                <a:srgbClr val="FFFFFF"/>
              </a:solidFill>
              <a:latin typeface="Segoe UI"/>
              <a:ea typeface=""/>
              <a:cs typeface=""/>
            </a:endParaRPr>
          </a:p>
        </p:txBody>
      </p:sp>
      <p:sp>
        <p:nvSpPr>
          <p:cNvPr id="2" name="Rectangle 1">
            <a:extLst>
              <a:ext uri="{FF2B5EF4-FFF2-40B4-BE49-F238E27FC236}">
                <a16:creationId xmlns:a16="http://schemas.microsoft.com/office/drawing/2014/main" id="{5FDA7B1E-7DAF-488D-B461-F51AFBFC4C3C}"/>
              </a:ext>
            </a:extLst>
          </p:cNvPr>
          <p:cNvSpPr/>
          <p:nvPr/>
        </p:nvSpPr>
        <p:spPr>
          <a:xfrm>
            <a:off x="5288234" y="5943602"/>
            <a:ext cx="5530617" cy="353943"/>
          </a:xfrm>
          <a:prstGeom prst="rect">
            <a:avLst/>
          </a:prstGeom>
        </p:spPr>
        <p:txBody>
          <a:bodyPr wrap="none">
            <a:spAutoFit/>
          </a:bodyPr>
          <a:lstStyle/>
          <a:p>
            <a:pPr defTabSz="914225">
              <a:defRPr/>
            </a:pPr>
            <a:r>
              <a:rPr lang="en-US" sz="1700" dirty="0">
                <a:gradFill>
                  <a:gsLst>
                    <a:gs pos="1250">
                      <a:schemeClr val="accent1"/>
                    </a:gs>
                    <a:gs pos="100000">
                      <a:schemeClr val="accent1"/>
                    </a:gs>
                  </a:gsLst>
                  <a:lin ang="5400000" scaled="0"/>
                </a:gradFill>
                <a:latin typeface="Calibri" panose="020F0502020204030204"/>
              </a:rPr>
              <a:t>https://github.com/dotnet-architecture/eShopOnContainers</a:t>
            </a:r>
          </a:p>
        </p:txBody>
      </p:sp>
      <p:sp>
        <p:nvSpPr>
          <p:cNvPr id="3" name="Rectangle 2">
            <a:extLst>
              <a:ext uri="{FF2B5EF4-FFF2-40B4-BE49-F238E27FC236}">
                <a16:creationId xmlns:a16="http://schemas.microsoft.com/office/drawing/2014/main" id="{7CA411CD-AFAA-435C-9454-2F603FCFB9B7}"/>
              </a:ext>
            </a:extLst>
          </p:cNvPr>
          <p:cNvSpPr/>
          <p:nvPr/>
        </p:nvSpPr>
        <p:spPr>
          <a:xfrm>
            <a:off x="542628" y="5943601"/>
            <a:ext cx="3378554" cy="353943"/>
          </a:xfrm>
          <a:prstGeom prst="rect">
            <a:avLst/>
          </a:prstGeom>
        </p:spPr>
        <p:txBody>
          <a:bodyPr wrap="none">
            <a:spAutoFit/>
          </a:bodyPr>
          <a:lstStyle/>
          <a:p>
            <a:pPr defTabSz="914225">
              <a:defRPr/>
            </a:pPr>
            <a:r>
              <a:rPr lang="en-US" sz="1700" dirty="0">
                <a:gradFill>
                  <a:gsLst>
                    <a:gs pos="1250">
                      <a:schemeClr val="accent1"/>
                    </a:gs>
                    <a:gs pos="100000">
                      <a:schemeClr val="accent1"/>
                    </a:gs>
                  </a:gsLst>
                  <a:lin ang="5400000" scaled="0"/>
                </a:gradFill>
                <a:latin typeface="Calibri" panose="020F0502020204030204"/>
              </a:rPr>
              <a:t>https://aka.ms/microservicesebook </a:t>
            </a:r>
          </a:p>
        </p:txBody>
      </p:sp>
      <p:sp>
        <p:nvSpPr>
          <p:cNvPr id="4" name="Rectangle 3">
            <a:extLst>
              <a:ext uri="{FF2B5EF4-FFF2-40B4-BE49-F238E27FC236}">
                <a16:creationId xmlns:a16="http://schemas.microsoft.com/office/drawing/2014/main" id="{BBA6B781-5549-4033-833F-D26B9DB868CA}"/>
              </a:ext>
            </a:extLst>
          </p:cNvPr>
          <p:cNvSpPr/>
          <p:nvPr/>
        </p:nvSpPr>
        <p:spPr>
          <a:xfrm>
            <a:off x="1354091" y="1441450"/>
            <a:ext cx="1441420" cy="369332"/>
          </a:xfrm>
          <a:prstGeom prst="rect">
            <a:avLst/>
          </a:prstGeom>
        </p:spPr>
        <p:txBody>
          <a:bodyPr wrap="none">
            <a:spAutoFit/>
          </a:bodyPr>
          <a:lstStyle/>
          <a:p>
            <a:pPr defTabSz="914225">
              <a:defRPr/>
            </a:pPr>
            <a:r>
              <a:rPr lang="zh-CN" alt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电子书</a:t>
            </a:r>
            <a:r>
              <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t>
            </a:r>
            <a:r>
              <a:rPr lang="zh-CN" alt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指南</a:t>
            </a:r>
            <a:endPar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EDB6A77-521A-4F4C-B6A0-F9D164C90BDC}"/>
              </a:ext>
            </a:extLst>
          </p:cNvPr>
          <p:cNvSpPr/>
          <p:nvPr/>
        </p:nvSpPr>
        <p:spPr>
          <a:xfrm>
            <a:off x="4616194" y="1441450"/>
            <a:ext cx="4542975" cy="369332"/>
          </a:xfrm>
          <a:prstGeom prst="rect">
            <a:avLst/>
          </a:prstGeom>
        </p:spPr>
        <p:txBody>
          <a:bodyPr wrap="none">
            <a:spAutoFit/>
          </a:bodyPr>
          <a:lstStyle/>
          <a:p>
            <a:pPr defTabSz="914225">
              <a:defRPr/>
            </a:pPr>
            <a:r>
              <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eShopOnContainers: </a:t>
            </a:r>
            <a:r>
              <a:rPr lang="zh-CN" alt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参考微服务应用程序</a:t>
            </a:r>
            <a:endPar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AE3FBED0-B3FF-47DC-B4C6-16A14603792C}"/>
              </a:ext>
            </a:extLst>
          </p:cNvPr>
          <p:cNvSpPr>
            <a:spLocks noGrp="1"/>
          </p:cNvSpPr>
          <p:nvPr>
            <p:ph type="title"/>
          </p:nvPr>
        </p:nvSpPr>
        <p:spPr>
          <a:xfrm>
            <a:off x="588263" y="457200"/>
            <a:ext cx="11018520" cy="492443"/>
          </a:xfrm>
        </p:spPr>
        <p:txBody>
          <a:bodyPr/>
          <a:lstStyle/>
          <a:p>
            <a:r>
              <a:rPr lang="zh-CN" altLang="en-US" sz="3200" dirty="0">
                <a:gradFill>
                  <a:gsLst>
                    <a:gs pos="1250">
                      <a:schemeClr val="bg1"/>
                    </a:gs>
                    <a:gs pos="100000">
                      <a:schemeClr val="bg1"/>
                    </a:gs>
                  </a:gsLst>
                  <a:lin ang="5400000" scaled="0"/>
                </a:gradFill>
              </a:rPr>
              <a:t>微服务体系结构指南的电子书和示例应用程序</a:t>
            </a:r>
            <a:endParaRPr lang="en-US" sz="3200" dirty="0">
              <a:gradFill>
                <a:gsLst>
                  <a:gs pos="1250">
                    <a:schemeClr val="bg1"/>
                  </a:gs>
                  <a:gs pos="100000">
                    <a:schemeClr val="bg1"/>
                  </a:gs>
                </a:gsLst>
                <a:lin ang="5400000" scaled="0"/>
              </a:gradFill>
            </a:endParaRPr>
          </a:p>
        </p:txBody>
      </p:sp>
      <p:pic>
        <p:nvPicPr>
          <p:cNvPr id="12" name="Picture 11">
            <a:extLst>
              <a:ext uri="{FF2B5EF4-FFF2-40B4-BE49-F238E27FC236}">
                <a16:creationId xmlns:a16="http://schemas.microsoft.com/office/drawing/2014/main" id="{B39C1F05-65FC-4B12-ADCA-347CB4F94FC0}"/>
              </a:ext>
            </a:extLst>
          </p:cNvPr>
          <p:cNvPicPr>
            <a:picLocks noChangeAspect="1"/>
          </p:cNvPicPr>
          <p:nvPr/>
        </p:nvPicPr>
        <p:blipFill>
          <a:blip r:embed="rId4"/>
          <a:stretch>
            <a:fillRect/>
          </a:stretch>
        </p:blipFill>
        <p:spPr>
          <a:xfrm>
            <a:off x="588263" y="1838663"/>
            <a:ext cx="3139789" cy="4061418"/>
          </a:xfrm>
          <a:prstGeom prst="rect">
            <a:avLst/>
          </a:prstGeom>
        </p:spPr>
      </p:pic>
      <p:pic>
        <p:nvPicPr>
          <p:cNvPr id="6" name="Picture 5">
            <a:extLst>
              <a:ext uri="{FF2B5EF4-FFF2-40B4-BE49-F238E27FC236}">
                <a16:creationId xmlns:a16="http://schemas.microsoft.com/office/drawing/2014/main" id="{1133805E-60A8-4B14-9BA1-924B1FE77F60}"/>
              </a:ext>
            </a:extLst>
          </p:cNvPr>
          <p:cNvPicPr>
            <a:picLocks noChangeAspect="1"/>
          </p:cNvPicPr>
          <p:nvPr/>
        </p:nvPicPr>
        <p:blipFill>
          <a:blip r:embed="rId5"/>
          <a:stretch>
            <a:fillRect/>
          </a:stretch>
        </p:blipFill>
        <p:spPr>
          <a:xfrm>
            <a:off x="5583218" y="6235779"/>
            <a:ext cx="4883971" cy="512029"/>
          </a:xfrm>
          <a:prstGeom prst="rect">
            <a:avLst/>
          </a:prstGeom>
        </p:spPr>
      </p:pic>
    </p:spTree>
    <p:extLst>
      <p:ext uri="{BB962C8B-B14F-4D97-AF65-F5344CB8AC3E}">
        <p14:creationId xmlns:p14="http://schemas.microsoft.com/office/powerpoint/2010/main" val="43561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64DCCE7-2A06-4D9C-9C30-729EB507E1FD}"/>
              </a:ext>
            </a:extLst>
          </p:cNvPr>
          <p:cNvSpPr>
            <a:spLocks noGrp="1"/>
          </p:cNvSpPr>
          <p:nvPr>
            <p:ph type="title"/>
          </p:nvPr>
        </p:nvSpPr>
        <p:spPr>
          <a:xfrm>
            <a:off x="742696" y="1758143"/>
            <a:ext cx="6400800" cy="498598"/>
          </a:xfrm>
        </p:spPr>
        <p:txBody>
          <a:bodyPr/>
          <a:lstStyle/>
          <a:p>
            <a:r>
              <a:rPr lang="en-US" dirty="0"/>
              <a:t>Demo  </a:t>
            </a:r>
          </a:p>
        </p:txBody>
      </p:sp>
      <p:sp>
        <p:nvSpPr>
          <p:cNvPr id="3" name="Text Placeholder 2">
            <a:extLst>
              <a:ext uri="{FF2B5EF4-FFF2-40B4-BE49-F238E27FC236}">
                <a16:creationId xmlns:a16="http://schemas.microsoft.com/office/drawing/2014/main" id="{A799D4FC-FB6B-4FBF-A302-5554A1A16BAB}"/>
              </a:ext>
            </a:extLst>
          </p:cNvPr>
          <p:cNvSpPr>
            <a:spLocks noGrp="1"/>
          </p:cNvSpPr>
          <p:nvPr>
            <p:ph type="body" sz="quarter" idx="12"/>
          </p:nvPr>
        </p:nvSpPr>
        <p:spPr>
          <a:xfrm>
            <a:off x="742696" y="2702239"/>
            <a:ext cx="5510784" cy="923330"/>
          </a:xfrm>
        </p:spPr>
        <p:txBody>
          <a:bodyPr/>
          <a:lstStyle/>
          <a:p>
            <a:pPr marL="234950" indent="-234950">
              <a:spcBef>
                <a:spcPts val="480"/>
              </a:spcBef>
              <a:buFont typeface="Arial" panose="020B0604020202020204" pitchFamily="34" charset="0"/>
              <a:buChar char="•"/>
            </a:pPr>
            <a:r>
              <a:rPr lang="en-US" dirty="0"/>
              <a:t>Resilient Http calls with HttpClientFactory and Polly policies with Retries with Exponential </a:t>
            </a:r>
            <a:r>
              <a:rPr lang="en-US" dirty="0" err="1"/>
              <a:t>Backoff</a:t>
            </a:r>
            <a:r>
              <a:rPr lang="en-US" dirty="0"/>
              <a:t> and Circuit Breaker</a:t>
            </a:r>
          </a:p>
        </p:txBody>
      </p:sp>
      <p:sp>
        <p:nvSpPr>
          <p:cNvPr id="6" name="Rectangle 5">
            <a:extLst>
              <a:ext uri="{FF2B5EF4-FFF2-40B4-BE49-F238E27FC236}">
                <a16:creationId xmlns:a16="http://schemas.microsoft.com/office/drawing/2014/main" id="{2EE78181-3683-455E-AAF7-791C767049A3}"/>
              </a:ext>
            </a:extLst>
          </p:cNvPr>
          <p:cNvSpPr/>
          <p:nvPr/>
        </p:nvSpPr>
        <p:spPr>
          <a:xfrm>
            <a:off x="11757266" y="0"/>
            <a:ext cx="434734" cy="363946"/>
          </a:xfrm>
          <a:prstGeom prst="rect">
            <a:avLst/>
          </a:prstGeom>
        </p:spPr>
        <p:txBody>
          <a:bodyPr wrap="none">
            <a:spAutoFit/>
          </a:bodyPr>
          <a:lstStyle/>
          <a:p>
            <a:pPr>
              <a:defRPr/>
            </a:pPr>
            <a:r>
              <a:rPr lang="en-US" dirty="0">
                <a:gradFill>
                  <a:gsLst>
                    <a:gs pos="0">
                      <a:schemeClr val="tx1"/>
                    </a:gs>
                    <a:gs pos="100000">
                      <a:schemeClr val="tx1"/>
                    </a:gs>
                  </a:gsLst>
                  <a:lin ang="5400000" scaled="0"/>
                </a:gradFill>
                <a:latin typeface="Segoe UI Semilight"/>
              </a:rPr>
              <a:t>(2)</a:t>
            </a:r>
          </a:p>
        </p:txBody>
      </p:sp>
      <p:sp>
        <p:nvSpPr>
          <p:cNvPr id="5" name="Rectangle 4">
            <a:extLst>
              <a:ext uri="{FF2B5EF4-FFF2-40B4-BE49-F238E27FC236}">
                <a16:creationId xmlns:a16="http://schemas.microsoft.com/office/drawing/2014/main" id="{8847EFFB-5D47-4602-BCEC-F8AD7982ADDD}"/>
              </a:ext>
            </a:extLst>
          </p:cNvPr>
          <p:cNvSpPr/>
          <p:nvPr/>
        </p:nvSpPr>
        <p:spPr>
          <a:xfrm>
            <a:off x="436880" y="5171328"/>
            <a:ext cx="8564880" cy="856388"/>
          </a:xfrm>
          <a:prstGeom prst="rect">
            <a:avLst/>
          </a:prstGeom>
        </p:spPr>
        <p:txBody>
          <a:bodyPr wrap="square">
            <a:spAutoFit/>
          </a:bodyPr>
          <a:lstStyle/>
          <a:p>
            <a:r>
              <a:rPr lang="en-US" sz="1600" dirty="0">
                <a:hlinkClick r:id="rId3"/>
              </a:rPr>
              <a:t>https://docs.microsoft.com/zh-cn/dotnet/standard/microservices-architecture/implement-resilient-applications/use-httpclientfactory-to-implement-resilient-http-requests</a:t>
            </a:r>
            <a:r>
              <a:rPr lang="en-US" sz="1600" dirty="0"/>
              <a:t> </a:t>
            </a:r>
            <a:endParaRPr lang="en-US" dirty="0"/>
          </a:p>
          <a:p>
            <a:r>
              <a:rPr lang="en-US" dirty="0"/>
              <a:t>Also in </a:t>
            </a:r>
            <a:r>
              <a:rPr lang="en-US" b="1" dirty="0"/>
              <a:t>.PDF eBook</a:t>
            </a:r>
            <a:r>
              <a:rPr lang="en-US" dirty="0"/>
              <a:t>: </a:t>
            </a:r>
            <a:r>
              <a:rPr lang="en-US" dirty="0">
                <a:hlinkClick r:id="rId4"/>
              </a:rPr>
              <a:t>https://aka.ms/microservicesebook</a:t>
            </a:r>
            <a:r>
              <a:rPr lang="en-US" dirty="0"/>
              <a:t> </a:t>
            </a:r>
          </a:p>
        </p:txBody>
      </p:sp>
      <p:sp>
        <p:nvSpPr>
          <p:cNvPr id="7" name="Text Placeholder 5">
            <a:extLst>
              <a:ext uri="{FF2B5EF4-FFF2-40B4-BE49-F238E27FC236}">
                <a16:creationId xmlns:a16="http://schemas.microsoft.com/office/drawing/2014/main" id="{149F04D8-A071-4FFA-A507-E5D8733CF1EE}"/>
              </a:ext>
            </a:extLst>
          </p:cNvPr>
          <p:cNvSpPr txBox="1">
            <a:spLocks/>
          </p:cNvSpPr>
          <p:nvPr/>
        </p:nvSpPr>
        <p:spPr>
          <a:xfrm>
            <a:off x="534416" y="4480239"/>
            <a:ext cx="7451344" cy="61555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Guide section:</a:t>
            </a:r>
          </a:p>
          <a:p>
            <a:r>
              <a:rPr lang="en-US" b="1" dirty="0"/>
              <a:t>Use HttpClientFactory to implement resilient HTTP requests</a:t>
            </a:r>
          </a:p>
        </p:txBody>
      </p:sp>
    </p:spTree>
    <p:extLst>
      <p:ext uri="{BB962C8B-B14F-4D97-AF65-F5344CB8AC3E}">
        <p14:creationId xmlns:p14="http://schemas.microsoft.com/office/powerpoint/2010/main" val="360861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7515430" cy="498598"/>
          </a:xfrm>
        </p:spPr>
        <p:txBody>
          <a:bodyPr/>
          <a:lstStyle/>
          <a:p>
            <a:r>
              <a:rPr lang="zh-CN" altLang="en-US" dirty="0"/>
              <a:t>使用 </a:t>
            </a:r>
            <a:r>
              <a:rPr lang="en-US" dirty="0"/>
              <a:t>Ocelot </a:t>
            </a:r>
            <a:r>
              <a:rPr lang="zh-CN" altLang="en-US" dirty="0"/>
              <a:t>实现 </a:t>
            </a:r>
            <a:r>
              <a:rPr lang="en-US" altLang="zh-CN" dirty="0"/>
              <a:t>API </a:t>
            </a:r>
            <a:r>
              <a:rPr lang="zh-CN" altLang="en-US" dirty="0"/>
              <a:t>网关</a:t>
            </a:r>
            <a:endParaRPr lang="en-US" dirty="0"/>
          </a:p>
        </p:txBody>
      </p:sp>
    </p:spTree>
    <p:extLst>
      <p:ext uri="{BB962C8B-B14F-4D97-AF65-F5344CB8AC3E}">
        <p14:creationId xmlns:p14="http://schemas.microsoft.com/office/powerpoint/2010/main" val="264920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C930-438F-42A8-93C9-C3DC9B5F9B5B}"/>
              </a:ext>
            </a:extLst>
          </p:cNvPr>
          <p:cNvSpPr>
            <a:spLocks noGrp="1"/>
          </p:cNvSpPr>
          <p:nvPr>
            <p:ph type="title" idx="4294967295"/>
          </p:nvPr>
        </p:nvSpPr>
        <p:spPr>
          <a:xfrm>
            <a:off x="586581" y="452588"/>
            <a:ext cx="11018838" cy="552450"/>
          </a:xfrm>
        </p:spPr>
        <p:txBody>
          <a:bodyPr>
            <a:normAutofit fontScale="90000"/>
          </a:bodyPr>
          <a:lstStyle/>
          <a:p>
            <a:r>
              <a:rPr lang="zh-CN" altLang="en-US" dirty="0"/>
              <a:t>直接通信与 </a:t>
            </a:r>
            <a:r>
              <a:rPr lang="en-US" dirty="0"/>
              <a:t>API </a:t>
            </a:r>
            <a:r>
              <a:rPr lang="zh-CN" altLang="en-US" dirty="0"/>
              <a:t>网关模式</a:t>
            </a:r>
            <a:endParaRPr lang="en-US" dirty="0"/>
          </a:p>
        </p:txBody>
      </p:sp>
      <p:pic>
        <p:nvPicPr>
          <p:cNvPr id="3" name="Picture 2">
            <a:extLst>
              <a:ext uri="{FF2B5EF4-FFF2-40B4-BE49-F238E27FC236}">
                <a16:creationId xmlns:a16="http://schemas.microsoft.com/office/drawing/2014/main" id="{E8AC7DA0-8B3C-467F-BE29-F26838668E51}"/>
              </a:ext>
            </a:extLst>
          </p:cNvPr>
          <p:cNvPicPr>
            <a:picLocks noChangeAspect="1"/>
          </p:cNvPicPr>
          <p:nvPr/>
        </p:nvPicPr>
        <p:blipFill>
          <a:blip r:embed="rId3"/>
          <a:stretch>
            <a:fillRect/>
          </a:stretch>
        </p:blipFill>
        <p:spPr>
          <a:xfrm>
            <a:off x="1329171" y="2529492"/>
            <a:ext cx="3723892" cy="2677938"/>
          </a:xfrm>
          <a:prstGeom prst="rect">
            <a:avLst/>
          </a:prstGeom>
        </p:spPr>
      </p:pic>
      <p:pic>
        <p:nvPicPr>
          <p:cNvPr id="1026" name="Picture 2" descr="https://docs.microsoft.com/en-us/azure/architecture/patterns/_images/gateway-aggregation.png">
            <a:extLst>
              <a:ext uri="{FF2B5EF4-FFF2-40B4-BE49-F238E27FC236}">
                <a16:creationId xmlns:a16="http://schemas.microsoft.com/office/drawing/2014/main" id="{E1126555-DF48-481C-8588-C1AB5DEC3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286" y="2529492"/>
            <a:ext cx="3305728" cy="37798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7C5F473-5597-4E64-8FE6-8F7540FE2A52}"/>
              </a:ext>
            </a:extLst>
          </p:cNvPr>
          <p:cNvSpPr/>
          <p:nvPr/>
        </p:nvSpPr>
        <p:spPr>
          <a:xfrm>
            <a:off x="1270212" y="1875427"/>
            <a:ext cx="3723892" cy="646331"/>
          </a:xfrm>
          <a:prstGeom prst="rect">
            <a:avLst/>
          </a:prstGeom>
        </p:spPr>
        <p:txBody>
          <a:bodyPr wrap="square">
            <a:spAutoFit/>
          </a:bodyPr>
          <a:lstStyle/>
          <a:p>
            <a:r>
              <a:rPr lang="zh-CN" altLang="en-US" sz="1800" b="1" dirty="0"/>
              <a:t>与微服务的直接通信</a:t>
            </a:r>
            <a:endParaRPr lang="en-US" altLang="zh-CN" sz="1800" b="1" dirty="0"/>
          </a:p>
          <a:p>
            <a:r>
              <a:rPr lang="en-US" sz="1800" dirty="0"/>
              <a:t>(“</a:t>
            </a:r>
            <a:r>
              <a:rPr lang="en-US" sz="1800" i="1" dirty="0"/>
              <a:t>NO API Gateway usage</a:t>
            </a:r>
            <a:r>
              <a:rPr lang="en-US" sz="1800" dirty="0"/>
              <a:t>”)</a:t>
            </a:r>
          </a:p>
        </p:txBody>
      </p:sp>
      <p:sp>
        <p:nvSpPr>
          <p:cNvPr id="6" name="Rectangle 5">
            <a:extLst>
              <a:ext uri="{FF2B5EF4-FFF2-40B4-BE49-F238E27FC236}">
                <a16:creationId xmlns:a16="http://schemas.microsoft.com/office/drawing/2014/main" id="{470847A9-C4FC-45C8-BAB2-322CA8386DFE}"/>
              </a:ext>
            </a:extLst>
          </p:cNvPr>
          <p:cNvSpPr/>
          <p:nvPr/>
        </p:nvSpPr>
        <p:spPr>
          <a:xfrm>
            <a:off x="7184682" y="1875427"/>
            <a:ext cx="2428935" cy="369332"/>
          </a:xfrm>
          <a:prstGeom prst="rect">
            <a:avLst/>
          </a:prstGeom>
        </p:spPr>
        <p:txBody>
          <a:bodyPr wrap="none">
            <a:spAutoFit/>
          </a:bodyPr>
          <a:lstStyle/>
          <a:p>
            <a:r>
              <a:rPr lang="zh-CN" altLang="en-US" sz="1800" b="1" dirty="0"/>
              <a:t>使用</a:t>
            </a:r>
            <a:r>
              <a:rPr lang="en-US" sz="1800" b="1" dirty="0"/>
              <a:t> API Gateway </a:t>
            </a:r>
            <a:r>
              <a:rPr lang="zh-CN" altLang="en-US" sz="1800" b="1" dirty="0"/>
              <a:t>模式</a:t>
            </a:r>
            <a:endParaRPr lang="en-US" sz="1800" b="1" dirty="0"/>
          </a:p>
        </p:txBody>
      </p:sp>
    </p:spTree>
    <p:extLst>
      <p:ext uri="{BB962C8B-B14F-4D97-AF65-F5344CB8AC3E}">
        <p14:creationId xmlns:p14="http://schemas.microsoft.com/office/powerpoint/2010/main" val="1008422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21B78-6702-4EF4-9528-032881471DE4}"/>
              </a:ext>
            </a:extLst>
          </p:cNvPr>
          <p:cNvPicPr>
            <a:picLocks noChangeAspect="1"/>
          </p:cNvPicPr>
          <p:nvPr/>
        </p:nvPicPr>
        <p:blipFill>
          <a:blip r:embed="rId3"/>
          <a:stretch>
            <a:fillRect/>
          </a:stretch>
        </p:blipFill>
        <p:spPr>
          <a:xfrm>
            <a:off x="499708" y="400262"/>
            <a:ext cx="11329850" cy="6057477"/>
          </a:xfrm>
          <a:prstGeom prst="rect">
            <a:avLst/>
          </a:prstGeom>
        </p:spPr>
      </p:pic>
      <p:sp>
        <p:nvSpPr>
          <p:cNvPr id="5" name="Rectangle 4">
            <a:extLst>
              <a:ext uri="{FF2B5EF4-FFF2-40B4-BE49-F238E27FC236}">
                <a16:creationId xmlns:a16="http://schemas.microsoft.com/office/drawing/2014/main" id="{90082051-597F-4AA8-8313-1A16BAAD51CD}"/>
              </a:ext>
            </a:extLst>
          </p:cNvPr>
          <p:cNvSpPr/>
          <p:nvPr/>
        </p:nvSpPr>
        <p:spPr>
          <a:xfrm>
            <a:off x="2892592" y="6273073"/>
            <a:ext cx="6406816" cy="369332"/>
          </a:xfrm>
          <a:prstGeom prst="rect">
            <a:avLst/>
          </a:prstGeom>
        </p:spPr>
        <p:txBody>
          <a:bodyPr wrap="square">
            <a:spAutoFit/>
          </a:bodyPr>
          <a:lstStyle/>
          <a:p>
            <a:pPr defTabSz="914343">
              <a:defRPr/>
            </a:pPr>
            <a:r>
              <a:rPr lang="en-US" sz="1800" dirty="0">
                <a:solidFill>
                  <a:srgbClr val="505050"/>
                </a:solidFill>
                <a:latin typeface="Segoe UI"/>
                <a:hlinkClick r:id="rId4"/>
              </a:rPr>
              <a:t>https://github.com/dotnet-architecture/eShopOnContainers</a:t>
            </a:r>
            <a:r>
              <a:rPr lang="en-US" sz="1800" dirty="0">
                <a:solidFill>
                  <a:srgbClr val="505050"/>
                </a:solidFill>
                <a:latin typeface="Segoe UI"/>
              </a:rPr>
              <a:t> </a:t>
            </a:r>
          </a:p>
        </p:txBody>
      </p:sp>
      <p:sp>
        <p:nvSpPr>
          <p:cNvPr id="2" name="Rectangle: Rounded Corners 1">
            <a:extLst>
              <a:ext uri="{FF2B5EF4-FFF2-40B4-BE49-F238E27FC236}">
                <a16:creationId xmlns:a16="http://schemas.microsoft.com/office/drawing/2014/main" id="{0838A04B-0454-4DF8-8374-E39E58DC87DB}"/>
              </a:ext>
            </a:extLst>
          </p:cNvPr>
          <p:cNvSpPr/>
          <p:nvPr/>
        </p:nvSpPr>
        <p:spPr bwMode="auto">
          <a:xfrm>
            <a:off x="4967813" y="2150075"/>
            <a:ext cx="1865871" cy="3855309"/>
          </a:xfrm>
          <a:prstGeom prst="roundRect">
            <a:avLst/>
          </a:prstGeom>
          <a:no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3219269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F26A08-CCB1-4121-A2C2-469163FAA069}"/>
              </a:ext>
            </a:extLst>
          </p:cNvPr>
          <p:cNvPicPr>
            <a:picLocks noChangeAspect="1"/>
          </p:cNvPicPr>
          <p:nvPr/>
        </p:nvPicPr>
        <p:blipFill>
          <a:blip r:embed="rId2"/>
          <a:stretch>
            <a:fillRect/>
          </a:stretch>
        </p:blipFill>
        <p:spPr>
          <a:xfrm>
            <a:off x="2398157" y="229966"/>
            <a:ext cx="6974840" cy="5734624"/>
          </a:xfrm>
          <a:prstGeom prst="rect">
            <a:avLst/>
          </a:prstGeom>
        </p:spPr>
      </p:pic>
      <p:pic>
        <p:nvPicPr>
          <p:cNvPr id="3" name="Picture 2">
            <a:extLst>
              <a:ext uri="{FF2B5EF4-FFF2-40B4-BE49-F238E27FC236}">
                <a16:creationId xmlns:a16="http://schemas.microsoft.com/office/drawing/2014/main" id="{EB7E55F4-4E8C-4EA1-BBE4-6070589E8456}"/>
              </a:ext>
            </a:extLst>
          </p:cNvPr>
          <p:cNvPicPr>
            <a:picLocks noChangeAspect="1"/>
          </p:cNvPicPr>
          <p:nvPr/>
        </p:nvPicPr>
        <p:blipFill>
          <a:blip r:embed="rId3"/>
          <a:stretch>
            <a:fillRect/>
          </a:stretch>
        </p:blipFill>
        <p:spPr>
          <a:xfrm>
            <a:off x="379412" y="1433512"/>
            <a:ext cx="1703785" cy="1158574"/>
          </a:xfrm>
          <a:prstGeom prst="rect">
            <a:avLst/>
          </a:prstGeom>
        </p:spPr>
      </p:pic>
      <p:cxnSp>
        <p:nvCxnSpPr>
          <p:cNvPr id="5" name="Straight Arrow Connector 4">
            <a:extLst>
              <a:ext uri="{FF2B5EF4-FFF2-40B4-BE49-F238E27FC236}">
                <a16:creationId xmlns:a16="http://schemas.microsoft.com/office/drawing/2014/main" id="{82306876-31BB-4C0A-89BB-88661919C4CD}"/>
              </a:ext>
            </a:extLst>
          </p:cNvPr>
          <p:cNvCxnSpPr/>
          <p:nvPr/>
        </p:nvCxnSpPr>
        <p:spPr>
          <a:xfrm>
            <a:off x="2083197" y="2140556"/>
            <a:ext cx="1358900" cy="0"/>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7770B56C-9762-438E-B764-0B5E42E3DDC6}"/>
              </a:ext>
            </a:extLst>
          </p:cNvPr>
          <p:cNvCxnSpPr>
            <a:cxnSpLocks/>
          </p:cNvCxnSpPr>
          <p:nvPr/>
        </p:nvCxnSpPr>
        <p:spPr>
          <a:xfrm flipH="1">
            <a:off x="1670171" y="2217861"/>
            <a:ext cx="1771926" cy="0"/>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sp>
        <p:nvSpPr>
          <p:cNvPr id="10" name="Arrow: Curved Up 9">
            <a:extLst>
              <a:ext uri="{FF2B5EF4-FFF2-40B4-BE49-F238E27FC236}">
                <a16:creationId xmlns:a16="http://schemas.microsoft.com/office/drawing/2014/main" id="{6EBCCD74-270A-461F-9821-B9FA87F10A94}"/>
              </a:ext>
            </a:extLst>
          </p:cNvPr>
          <p:cNvSpPr/>
          <p:nvPr/>
        </p:nvSpPr>
        <p:spPr bwMode="auto">
          <a:xfrm rot="2890802">
            <a:off x="3870315" y="2556024"/>
            <a:ext cx="510664" cy="199013"/>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cxnSp>
        <p:nvCxnSpPr>
          <p:cNvPr id="11" name="Straight Arrow Connector 10">
            <a:extLst>
              <a:ext uri="{FF2B5EF4-FFF2-40B4-BE49-F238E27FC236}">
                <a16:creationId xmlns:a16="http://schemas.microsoft.com/office/drawing/2014/main" id="{D0BC1FA6-D8E6-4EBF-84E0-57094C136020}"/>
              </a:ext>
            </a:extLst>
          </p:cNvPr>
          <p:cNvCxnSpPr>
            <a:cxnSpLocks/>
          </p:cNvCxnSpPr>
          <p:nvPr/>
        </p:nvCxnSpPr>
        <p:spPr>
          <a:xfrm>
            <a:off x="4920267" y="2592086"/>
            <a:ext cx="2564296" cy="105313"/>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901BEB1-6A24-488C-8E12-D4A7C23437D8}"/>
              </a:ext>
            </a:extLst>
          </p:cNvPr>
          <p:cNvCxnSpPr>
            <a:cxnSpLocks/>
          </p:cNvCxnSpPr>
          <p:nvPr/>
        </p:nvCxnSpPr>
        <p:spPr>
          <a:xfrm>
            <a:off x="4920267" y="2592086"/>
            <a:ext cx="2564296" cy="505193"/>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C9DDCAD-FF4A-48BC-89A3-122F120D4B58}"/>
              </a:ext>
            </a:extLst>
          </p:cNvPr>
          <p:cNvCxnSpPr>
            <a:cxnSpLocks/>
          </p:cNvCxnSpPr>
          <p:nvPr/>
        </p:nvCxnSpPr>
        <p:spPr>
          <a:xfrm>
            <a:off x="4920267" y="2592086"/>
            <a:ext cx="2564296" cy="836915"/>
          </a:xfrm>
          <a:prstGeom prst="straightConnector1">
            <a:avLst/>
          </a:prstGeom>
          <a:ln w="31750">
            <a:solidFill>
              <a:srgbClr val="FF0000"/>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225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93F07-5AC5-4972-B833-31AC04675C51}"/>
              </a:ext>
            </a:extLst>
          </p:cNvPr>
          <p:cNvPicPr>
            <a:picLocks noChangeAspect="1"/>
          </p:cNvPicPr>
          <p:nvPr/>
        </p:nvPicPr>
        <p:blipFill>
          <a:blip r:embed="rId3"/>
          <a:stretch>
            <a:fillRect/>
          </a:stretch>
        </p:blipFill>
        <p:spPr>
          <a:xfrm>
            <a:off x="2631837" y="1132156"/>
            <a:ext cx="5420360" cy="4861944"/>
          </a:xfrm>
          <a:prstGeom prst="rect">
            <a:avLst/>
          </a:prstGeom>
        </p:spPr>
      </p:pic>
      <p:sp>
        <p:nvSpPr>
          <p:cNvPr id="4" name="Rectangle 3">
            <a:extLst>
              <a:ext uri="{FF2B5EF4-FFF2-40B4-BE49-F238E27FC236}">
                <a16:creationId xmlns:a16="http://schemas.microsoft.com/office/drawing/2014/main" id="{A8616799-D1CB-471F-BED1-46C7612B7867}"/>
              </a:ext>
            </a:extLst>
          </p:cNvPr>
          <p:cNvSpPr/>
          <p:nvPr/>
        </p:nvSpPr>
        <p:spPr>
          <a:xfrm>
            <a:off x="2388306" y="4692658"/>
            <a:ext cx="2379177" cy="230832"/>
          </a:xfrm>
          <a:prstGeom prst="rect">
            <a:avLst/>
          </a:prstGeom>
        </p:spPr>
        <p:txBody>
          <a:bodyPr wrap="none">
            <a:spAutoFit/>
          </a:bodyPr>
          <a:lstStyle/>
          <a:p>
            <a:pPr defTabSz="914343"/>
            <a:r>
              <a:rPr lang="en-US" sz="900" dirty="0">
                <a:solidFill>
                  <a:srgbClr val="505050">
                    <a:lumMod val="50000"/>
                  </a:srgbClr>
                </a:solidFill>
                <a:latin typeface="Segoe UI"/>
                <a:hlinkClick r:id="rId4"/>
              </a:rPr>
              <a:t>https://github.com/ThreeMammals/Ocelot</a:t>
            </a:r>
            <a:r>
              <a:rPr lang="en-US" sz="900" dirty="0">
                <a:solidFill>
                  <a:srgbClr val="505050">
                    <a:lumMod val="50000"/>
                  </a:srgbClr>
                </a:solidFill>
                <a:latin typeface="Segoe UI"/>
              </a:rPr>
              <a:t> </a:t>
            </a:r>
          </a:p>
        </p:txBody>
      </p:sp>
      <p:cxnSp>
        <p:nvCxnSpPr>
          <p:cNvPr id="7" name="Straight Connector 6">
            <a:extLst>
              <a:ext uri="{FF2B5EF4-FFF2-40B4-BE49-F238E27FC236}">
                <a16:creationId xmlns:a16="http://schemas.microsoft.com/office/drawing/2014/main" id="{541286F2-EFDE-4A1D-A4C2-19FC34AF98B6}"/>
              </a:ext>
            </a:extLst>
          </p:cNvPr>
          <p:cNvCxnSpPr/>
          <p:nvPr/>
        </p:nvCxnSpPr>
        <p:spPr>
          <a:xfrm>
            <a:off x="4349976" y="2903838"/>
            <a:ext cx="1186249" cy="0"/>
          </a:xfrm>
          <a:prstGeom prst="line">
            <a:avLst/>
          </a:prstGeom>
          <a:ln w="88900">
            <a:headEnd type="none"/>
            <a:tailEnd type="none"/>
          </a:ln>
        </p:spPr>
        <p:style>
          <a:lnRef idx="2">
            <a:schemeClr val="accent3"/>
          </a:lnRef>
          <a:fillRef idx="0">
            <a:schemeClr val="accent3"/>
          </a:fillRef>
          <a:effectRef idx="1">
            <a:schemeClr val="accent3"/>
          </a:effectRef>
          <a:fontRef idx="minor">
            <a:schemeClr val="tx1"/>
          </a:fontRef>
        </p:style>
      </p:cxnSp>
      <p:cxnSp>
        <p:nvCxnSpPr>
          <p:cNvPr id="8" name="Straight Connector 7">
            <a:extLst>
              <a:ext uri="{FF2B5EF4-FFF2-40B4-BE49-F238E27FC236}">
                <a16:creationId xmlns:a16="http://schemas.microsoft.com/office/drawing/2014/main" id="{115C0CC7-30BA-4A20-BD12-536A90AAD7A6}"/>
              </a:ext>
            </a:extLst>
          </p:cNvPr>
          <p:cNvCxnSpPr/>
          <p:nvPr/>
        </p:nvCxnSpPr>
        <p:spPr>
          <a:xfrm>
            <a:off x="4671238" y="3647303"/>
            <a:ext cx="1186249" cy="0"/>
          </a:xfrm>
          <a:prstGeom prst="line">
            <a:avLst/>
          </a:prstGeom>
          <a:ln w="88900">
            <a:headEnd type="none"/>
            <a:tailEnd type="none"/>
          </a:ln>
        </p:spPr>
        <p:style>
          <a:lnRef idx="2">
            <a:schemeClr val="accent3"/>
          </a:lnRef>
          <a:fillRef idx="0">
            <a:schemeClr val="accent3"/>
          </a:fillRef>
          <a:effectRef idx="1">
            <a:schemeClr val="accent3"/>
          </a:effectRef>
          <a:fontRef idx="minor">
            <a:schemeClr val="tx1"/>
          </a:fontRef>
        </p:style>
      </p:cxnSp>
      <p:cxnSp>
        <p:nvCxnSpPr>
          <p:cNvPr id="9" name="Straight Connector 8">
            <a:extLst>
              <a:ext uri="{FF2B5EF4-FFF2-40B4-BE49-F238E27FC236}">
                <a16:creationId xmlns:a16="http://schemas.microsoft.com/office/drawing/2014/main" id="{F1088A76-D8A3-4EB8-88FB-98D04FCFB990}"/>
              </a:ext>
            </a:extLst>
          </p:cNvPr>
          <p:cNvCxnSpPr/>
          <p:nvPr/>
        </p:nvCxnSpPr>
        <p:spPr>
          <a:xfrm>
            <a:off x="5181999" y="4351638"/>
            <a:ext cx="1186249" cy="0"/>
          </a:xfrm>
          <a:prstGeom prst="line">
            <a:avLst/>
          </a:prstGeom>
          <a:ln w="88900">
            <a:headEnd type="none"/>
            <a:tailEnd type="none"/>
          </a:ln>
        </p:spPr>
        <p:style>
          <a:lnRef idx="2">
            <a:schemeClr val="accent3"/>
          </a:lnRef>
          <a:fillRef idx="0">
            <a:schemeClr val="accent3"/>
          </a:fillRef>
          <a:effectRef idx="1">
            <a:schemeClr val="accent3"/>
          </a:effectRef>
          <a:fontRef idx="minor">
            <a:schemeClr val="tx1"/>
          </a:fontRef>
        </p:style>
      </p:cxnSp>
      <p:cxnSp>
        <p:nvCxnSpPr>
          <p:cNvPr id="10" name="Straight Connector 9">
            <a:extLst>
              <a:ext uri="{FF2B5EF4-FFF2-40B4-BE49-F238E27FC236}">
                <a16:creationId xmlns:a16="http://schemas.microsoft.com/office/drawing/2014/main" id="{43864A0D-4CA8-4DE3-8EB4-AEAA428AFA0C}"/>
              </a:ext>
            </a:extLst>
          </p:cNvPr>
          <p:cNvCxnSpPr/>
          <p:nvPr/>
        </p:nvCxnSpPr>
        <p:spPr>
          <a:xfrm>
            <a:off x="4450890" y="5661454"/>
            <a:ext cx="1186249" cy="0"/>
          </a:xfrm>
          <a:prstGeom prst="line">
            <a:avLst/>
          </a:prstGeom>
          <a:ln w="88900">
            <a:headEnd type="none"/>
            <a:tailEnd type="none"/>
          </a:ln>
        </p:spPr>
        <p:style>
          <a:lnRef idx="2">
            <a:schemeClr val="accent3"/>
          </a:lnRef>
          <a:fillRef idx="0">
            <a:schemeClr val="accent3"/>
          </a:fillRef>
          <a:effectRef idx="1">
            <a:schemeClr val="accent3"/>
          </a:effectRef>
          <a:fontRef idx="minor">
            <a:schemeClr val="tx1"/>
          </a:fontRef>
        </p:style>
      </p:cxnSp>
      <p:sp>
        <p:nvSpPr>
          <p:cNvPr id="5" name="Title 4"/>
          <p:cNvSpPr>
            <a:spLocks noGrp="1"/>
          </p:cNvSpPr>
          <p:nvPr>
            <p:ph type="title"/>
          </p:nvPr>
        </p:nvSpPr>
        <p:spPr/>
        <p:txBody>
          <a:bodyPr/>
          <a:lstStyle/>
          <a:p>
            <a:r>
              <a:rPr lang="zh-CN" altLang="en-US" dirty="0"/>
              <a:t>将</a:t>
            </a:r>
            <a:r>
              <a:rPr lang="en-US" dirty="0"/>
              <a:t> Ocelot API-Gateway </a:t>
            </a:r>
            <a:r>
              <a:rPr lang="zh-CN" altLang="en-US" dirty="0"/>
              <a:t>和容器一起使用</a:t>
            </a:r>
            <a:endParaRPr lang="en-US" dirty="0"/>
          </a:p>
        </p:txBody>
      </p:sp>
    </p:spTree>
    <p:extLst>
      <p:ext uri="{BB962C8B-B14F-4D97-AF65-F5344CB8AC3E}">
        <p14:creationId xmlns:p14="http://schemas.microsoft.com/office/powerpoint/2010/main" val="63827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64DCCE7-2A06-4D9C-9C30-729EB507E1FD}"/>
              </a:ext>
            </a:extLst>
          </p:cNvPr>
          <p:cNvSpPr>
            <a:spLocks noGrp="1"/>
          </p:cNvSpPr>
          <p:nvPr>
            <p:ph type="title"/>
          </p:nvPr>
        </p:nvSpPr>
        <p:spPr>
          <a:xfrm>
            <a:off x="589857" y="1561574"/>
            <a:ext cx="6400800" cy="498598"/>
          </a:xfrm>
        </p:spPr>
        <p:txBody>
          <a:bodyPr/>
          <a:lstStyle/>
          <a:p>
            <a:r>
              <a:rPr lang="en-US" dirty="0"/>
              <a:t>Demo  </a:t>
            </a:r>
          </a:p>
        </p:txBody>
      </p:sp>
      <p:sp>
        <p:nvSpPr>
          <p:cNvPr id="3" name="Text Placeholder 2">
            <a:extLst>
              <a:ext uri="{FF2B5EF4-FFF2-40B4-BE49-F238E27FC236}">
                <a16:creationId xmlns:a16="http://schemas.microsoft.com/office/drawing/2014/main" id="{900AE84B-2FA5-431F-8326-ABBFCB82495E}"/>
              </a:ext>
            </a:extLst>
          </p:cNvPr>
          <p:cNvSpPr>
            <a:spLocks noGrp="1"/>
          </p:cNvSpPr>
          <p:nvPr>
            <p:ph type="body" sz="quarter" idx="12"/>
          </p:nvPr>
        </p:nvSpPr>
        <p:spPr>
          <a:xfrm>
            <a:off x="589857" y="2505670"/>
            <a:ext cx="7326884" cy="923330"/>
          </a:xfrm>
        </p:spPr>
        <p:txBody>
          <a:bodyPr/>
          <a:lstStyle/>
          <a:p>
            <a:r>
              <a:rPr lang="en-US" dirty="0"/>
              <a:t>API-Gateways </a:t>
            </a:r>
            <a:r>
              <a:rPr lang="en-US" altLang="zh-CN" dirty="0"/>
              <a:t>Ocelot</a:t>
            </a:r>
            <a:endParaRPr lang="en-US" dirty="0"/>
          </a:p>
          <a:p>
            <a:pPr marL="342900" indent="-342900">
              <a:buFont typeface="Arial" panose="020B0604020202020204" pitchFamily="34" charset="0"/>
              <a:buChar char="•"/>
            </a:pPr>
            <a:r>
              <a:rPr lang="en-US" dirty="0"/>
              <a:t>Ocelot </a:t>
            </a:r>
            <a:r>
              <a:rPr lang="zh-CN" altLang="en-US" dirty="0"/>
              <a:t>代码概述</a:t>
            </a:r>
            <a:endParaRPr lang="en-US" dirty="0"/>
          </a:p>
          <a:p>
            <a:pPr marL="342900" indent="-342900">
              <a:buFont typeface="Arial" panose="020B0604020202020204" pitchFamily="34" charset="0"/>
              <a:buChar char="•"/>
            </a:pPr>
            <a:r>
              <a:rPr lang="en-US" dirty="0"/>
              <a:t> Docker </a:t>
            </a:r>
            <a:r>
              <a:rPr lang="zh-CN" altLang="en-US" dirty="0"/>
              <a:t>容器重用相同 </a:t>
            </a:r>
            <a:r>
              <a:rPr lang="en-US" dirty="0"/>
              <a:t>image</a:t>
            </a:r>
            <a:r>
              <a:rPr lang="zh-CN" altLang="en-US" dirty="0"/>
              <a:t>方法</a:t>
            </a:r>
            <a:endParaRPr lang="en-US" dirty="0"/>
          </a:p>
        </p:txBody>
      </p:sp>
      <p:sp>
        <p:nvSpPr>
          <p:cNvPr id="6" name="Rectangle 5">
            <a:extLst>
              <a:ext uri="{FF2B5EF4-FFF2-40B4-BE49-F238E27FC236}">
                <a16:creationId xmlns:a16="http://schemas.microsoft.com/office/drawing/2014/main" id="{2EE78181-3683-455E-AAF7-791C767049A3}"/>
              </a:ext>
            </a:extLst>
          </p:cNvPr>
          <p:cNvSpPr/>
          <p:nvPr/>
        </p:nvSpPr>
        <p:spPr>
          <a:xfrm>
            <a:off x="11757936" y="710"/>
            <a:ext cx="434734" cy="363946"/>
          </a:xfrm>
          <a:prstGeom prst="rect">
            <a:avLst/>
          </a:prstGeom>
        </p:spPr>
        <p:txBody>
          <a:bodyPr wrap="none">
            <a:spAutoFit/>
          </a:bodyPr>
          <a:lstStyle/>
          <a:p>
            <a:pPr>
              <a:defRPr/>
            </a:pPr>
            <a:r>
              <a:rPr lang="en-US" dirty="0">
                <a:gradFill>
                  <a:gsLst>
                    <a:gs pos="0">
                      <a:schemeClr val="tx1"/>
                    </a:gs>
                    <a:gs pos="100000">
                      <a:schemeClr val="tx1"/>
                    </a:gs>
                  </a:gsLst>
                  <a:lin ang="5400000" scaled="1"/>
                </a:gradFill>
                <a:latin typeface="Segoe UI Semilight"/>
              </a:rPr>
              <a:t>(2)</a:t>
            </a:r>
          </a:p>
        </p:txBody>
      </p:sp>
      <p:sp>
        <p:nvSpPr>
          <p:cNvPr id="5" name="Rectangle 4">
            <a:extLst>
              <a:ext uri="{FF2B5EF4-FFF2-40B4-BE49-F238E27FC236}">
                <a16:creationId xmlns:a16="http://schemas.microsoft.com/office/drawing/2014/main" id="{AE678C34-1D5F-46D1-9BB0-71745878E60B}"/>
              </a:ext>
            </a:extLst>
          </p:cNvPr>
          <p:cNvSpPr/>
          <p:nvPr/>
        </p:nvSpPr>
        <p:spPr>
          <a:xfrm>
            <a:off x="436880" y="5171328"/>
            <a:ext cx="8610600" cy="1178784"/>
          </a:xfrm>
          <a:prstGeom prst="rect">
            <a:avLst/>
          </a:prstGeom>
        </p:spPr>
        <p:txBody>
          <a:bodyPr wrap="square">
            <a:spAutoFit/>
          </a:bodyPr>
          <a:lstStyle/>
          <a:p>
            <a:r>
              <a:rPr lang="en-US" dirty="0">
                <a:hlinkClick r:id="rId3"/>
              </a:rPr>
              <a:t>https://docs.microsoft.com/zh-cn/dotnet/standard/microservices-architecture/multi-container-microservice-net-applications/implement-api-gateways-with-ocelot</a:t>
            </a:r>
            <a:r>
              <a:rPr lang="en-US" dirty="0"/>
              <a:t> </a:t>
            </a:r>
          </a:p>
          <a:p>
            <a:endParaRPr lang="en-US" dirty="0"/>
          </a:p>
          <a:p>
            <a:r>
              <a:rPr lang="en-US" dirty="0"/>
              <a:t>Also in </a:t>
            </a:r>
            <a:r>
              <a:rPr lang="en-US" b="1" dirty="0"/>
              <a:t>.PDF eBook</a:t>
            </a:r>
            <a:r>
              <a:rPr lang="en-US" dirty="0"/>
              <a:t>: </a:t>
            </a:r>
            <a:r>
              <a:rPr lang="en-US" dirty="0">
                <a:hlinkClick r:id="rId4"/>
              </a:rPr>
              <a:t>https://aka.ms/microservicesebook</a:t>
            </a:r>
            <a:r>
              <a:rPr lang="en-US" dirty="0"/>
              <a:t> </a:t>
            </a:r>
          </a:p>
        </p:txBody>
      </p:sp>
      <p:sp>
        <p:nvSpPr>
          <p:cNvPr id="7" name="Text Placeholder 5">
            <a:extLst>
              <a:ext uri="{FF2B5EF4-FFF2-40B4-BE49-F238E27FC236}">
                <a16:creationId xmlns:a16="http://schemas.microsoft.com/office/drawing/2014/main" id="{36FE8E89-8E10-46BE-8BF6-3FBEF2860E66}"/>
              </a:ext>
            </a:extLst>
          </p:cNvPr>
          <p:cNvSpPr txBox="1">
            <a:spLocks/>
          </p:cNvSpPr>
          <p:nvPr/>
        </p:nvSpPr>
        <p:spPr>
          <a:xfrm>
            <a:off x="534416" y="4480239"/>
            <a:ext cx="6400800" cy="61555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指南章节</a:t>
            </a:r>
            <a:r>
              <a:rPr lang="en-US" dirty="0"/>
              <a:t>:</a:t>
            </a:r>
          </a:p>
          <a:p>
            <a:r>
              <a:rPr lang="zh-CN" altLang="en-US" b="1" dirty="0"/>
              <a:t>通过 </a:t>
            </a:r>
            <a:r>
              <a:rPr lang="en-US" altLang="zh-CN" b="1" dirty="0"/>
              <a:t>Ocelot </a:t>
            </a:r>
            <a:r>
              <a:rPr lang="zh-CN" altLang="en-US" b="1" dirty="0"/>
              <a:t>实现 </a:t>
            </a:r>
            <a:r>
              <a:rPr lang="en-US" altLang="zh-CN" b="1" dirty="0"/>
              <a:t>API </a:t>
            </a:r>
            <a:r>
              <a:rPr lang="zh-CN" altLang="en-US" b="1" dirty="0"/>
              <a:t>网关</a:t>
            </a:r>
          </a:p>
        </p:txBody>
      </p:sp>
    </p:spTree>
    <p:extLst>
      <p:ext uri="{BB962C8B-B14F-4D97-AF65-F5344CB8AC3E}">
        <p14:creationId xmlns:p14="http://schemas.microsoft.com/office/powerpoint/2010/main" val="264584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7831953" cy="498598"/>
          </a:xfrm>
        </p:spPr>
        <p:txBody>
          <a:bodyPr/>
          <a:lstStyle/>
          <a:p>
            <a:r>
              <a:rPr lang="zh-CN" altLang="en-US" dirty="0"/>
              <a:t>使用 协调器扩展微服务</a:t>
            </a:r>
            <a:endParaRPr lang="en-US" dirty="0"/>
          </a:p>
        </p:txBody>
      </p:sp>
    </p:spTree>
    <p:extLst>
      <p:ext uri="{BB962C8B-B14F-4D97-AF65-F5344CB8AC3E}">
        <p14:creationId xmlns:p14="http://schemas.microsoft.com/office/powerpoint/2010/main" val="374811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2772" y="3433571"/>
            <a:ext cx="2839720" cy="1135380"/>
          </a:xfrm>
          <a:custGeom>
            <a:avLst/>
            <a:gdLst/>
            <a:ahLst/>
            <a:cxnLst/>
            <a:rect l="l" t="t" r="r" b="b"/>
            <a:pathLst>
              <a:path w="2839720" h="1135379">
                <a:moveTo>
                  <a:pt x="2271522" y="0"/>
                </a:moveTo>
                <a:lnTo>
                  <a:pt x="0" y="0"/>
                </a:lnTo>
                <a:lnTo>
                  <a:pt x="567690" y="567689"/>
                </a:lnTo>
                <a:lnTo>
                  <a:pt x="0" y="1135379"/>
                </a:lnTo>
                <a:lnTo>
                  <a:pt x="2271522" y="1135379"/>
                </a:lnTo>
                <a:lnTo>
                  <a:pt x="2839212" y="567689"/>
                </a:lnTo>
                <a:lnTo>
                  <a:pt x="2271522" y="0"/>
                </a:lnTo>
                <a:close/>
              </a:path>
            </a:pathLst>
          </a:custGeom>
          <a:solidFill>
            <a:srgbClr val="B74818"/>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5875">
              <a:lnSpc>
                <a:spcPct val="100000"/>
              </a:lnSpc>
              <a:spcBef>
                <a:spcPts val="105"/>
              </a:spcBef>
              <a:tabLst>
                <a:tab pos="10998835" algn="l"/>
              </a:tabLst>
            </a:pPr>
            <a:r>
              <a:rPr b="0" spc="295" dirty="0">
                <a:latin typeface="Times New Roman"/>
                <a:cs typeface="Times New Roman"/>
              </a:rPr>
              <a:t> </a:t>
            </a:r>
            <a:r>
              <a:rPr dirty="0"/>
              <a:t>容器技术的发展历程	</a:t>
            </a:r>
          </a:p>
        </p:txBody>
      </p:sp>
      <p:sp>
        <p:nvSpPr>
          <p:cNvPr id="4" name="object 4"/>
          <p:cNvSpPr/>
          <p:nvPr/>
        </p:nvSpPr>
        <p:spPr>
          <a:xfrm>
            <a:off x="842772" y="3433571"/>
            <a:ext cx="2839720" cy="1135380"/>
          </a:xfrm>
          <a:custGeom>
            <a:avLst/>
            <a:gdLst/>
            <a:ahLst/>
            <a:cxnLst/>
            <a:rect l="l" t="t" r="r" b="b"/>
            <a:pathLst>
              <a:path w="2839720" h="1135379">
                <a:moveTo>
                  <a:pt x="0" y="0"/>
                </a:moveTo>
                <a:lnTo>
                  <a:pt x="2271522" y="0"/>
                </a:lnTo>
                <a:lnTo>
                  <a:pt x="2839212" y="567689"/>
                </a:lnTo>
                <a:lnTo>
                  <a:pt x="2271522" y="1135379"/>
                </a:lnTo>
                <a:lnTo>
                  <a:pt x="0" y="1135379"/>
                </a:lnTo>
                <a:lnTo>
                  <a:pt x="567690" y="567689"/>
                </a:lnTo>
                <a:lnTo>
                  <a:pt x="0" y="0"/>
                </a:lnTo>
                <a:close/>
              </a:path>
            </a:pathLst>
          </a:custGeom>
          <a:ln w="12192">
            <a:solidFill>
              <a:srgbClr val="FFFFFF"/>
            </a:solidFill>
          </a:ln>
        </p:spPr>
        <p:txBody>
          <a:bodyPr wrap="square" lIns="0" tIns="0" rIns="0" bIns="0" rtlCol="0"/>
          <a:lstStyle/>
          <a:p>
            <a:endParaRPr/>
          </a:p>
        </p:txBody>
      </p:sp>
      <p:sp>
        <p:nvSpPr>
          <p:cNvPr id="5" name="object 5"/>
          <p:cNvSpPr txBox="1"/>
          <p:nvPr/>
        </p:nvSpPr>
        <p:spPr>
          <a:xfrm>
            <a:off x="1722501" y="3587241"/>
            <a:ext cx="1146175" cy="755015"/>
          </a:xfrm>
          <a:prstGeom prst="rect">
            <a:avLst/>
          </a:prstGeom>
        </p:spPr>
        <p:txBody>
          <a:bodyPr vert="horz" wrap="square" lIns="0" tIns="50165" rIns="0" bIns="0" rtlCol="0">
            <a:spAutoFit/>
          </a:bodyPr>
          <a:lstStyle/>
          <a:p>
            <a:pPr marL="12700" marR="5080" indent="129539">
              <a:lnSpc>
                <a:spcPts val="2750"/>
              </a:lnSpc>
              <a:spcBef>
                <a:spcPts val="395"/>
              </a:spcBef>
            </a:pPr>
            <a:r>
              <a:rPr sz="2500" spc="-5" dirty="0">
                <a:solidFill>
                  <a:srgbClr val="FFFFFF"/>
                </a:solidFill>
                <a:latin typeface="Calibri"/>
                <a:cs typeface="Calibri"/>
              </a:rPr>
              <a:t>Virtual  Machine</a:t>
            </a:r>
            <a:endParaRPr sz="2500">
              <a:latin typeface="Calibri"/>
              <a:cs typeface="Calibri"/>
            </a:endParaRPr>
          </a:p>
        </p:txBody>
      </p:sp>
      <p:sp>
        <p:nvSpPr>
          <p:cNvPr id="6" name="object 6"/>
          <p:cNvSpPr/>
          <p:nvPr/>
        </p:nvSpPr>
        <p:spPr>
          <a:xfrm>
            <a:off x="3398520" y="3433571"/>
            <a:ext cx="2839720" cy="1135380"/>
          </a:xfrm>
          <a:custGeom>
            <a:avLst/>
            <a:gdLst/>
            <a:ahLst/>
            <a:cxnLst/>
            <a:rect l="l" t="t" r="r" b="b"/>
            <a:pathLst>
              <a:path w="2839720" h="1135379">
                <a:moveTo>
                  <a:pt x="2271521" y="0"/>
                </a:moveTo>
                <a:lnTo>
                  <a:pt x="0" y="0"/>
                </a:lnTo>
                <a:lnTo>
                  <a:pt x="567689" y="567689"/>
                </a:lnTo>
                <a:lnTo>
                  <a:pt x="0" y="1135379"/>
                </a:lnTo>
                <a:lnTo>
                  <a:pt x="2271521" y="1135379"/>
                </a:lnTo>
                <a:lnTo>
                  <a:pt x="2839212" y="567689"/>
                </a:lnTo>
                <a:lnTo>
                  <a:pt x="2271521" y="0"/>
                </a:lnTo>
                <a:close/>
              </a:path>
            </a:pathLst>
          </a:custGeom>
          <a:solidFill>
            <a:srgbClr val="CD6017"/>
          </a:solidFill>
        </p:spPr>
        <p:txBody>
          <a:bodyPr wrap="square" lIns="0" tIns="0" rIns="0" bIns="0" rtlCol="0"/>
          <a:lstStyle/>
          <a:p>
            <a:endParaRPr/>
          </a:p>
        </p:txBody>
      </p:sp>
      <p:sp>
        <p:nvSpPr>
          <p:cNvPr id="7" name="object 7"/>
          <p:cNvSpPr/>
          <p:nvPr/>
        </p:nvSpPr>
        <p:spPr>
          <a:xfrm>
            <a:off x="3398520" y="3433571"/>
            <a:ext cx="2839720" cy="1135380"/>
          </a:xfrm>
          <a:custGeom>
            <a:avLst/>
            <a:gdLst/>
            <a:ahLst/>
            <a:cxnLst/>
            <a:rect l="l" t="t" r="r" b="b"/>
            <a:pathLst>
              <a:path w="2839720" h="1135379">
                <a:moveTo>
                  <a:pt x="0" y="0"/>
                </a:moveTo>
                <a:lnTo>
                  <a:pt x="2271521" y="0"/>
                </a:lnTo>
                <a:lnTo>
                  <a:pt x="2839212" y="567689"/>
                </a:lnTo>
                <a:lnTo>
                  <a:pt x="2271521" y="1135379"/>
                </a:lnTo>
                <a:lnTo>
                  <a:pt x="0" y="1135379"/>
                </a:lnTo>
                <a:lnTo>
                  <a:pt x="567689" y="567689"/>
                </a:lnTo>
                <a:lnTo>
                  <a:pt x="0" y="0"/>
                </a:lnTo>
                <a:close/>
              </a:path>
            </a:pathLst>
          </a:custGeom>
          <a:ln w="12192">
            <a:solidFill>
              <a:srgbClr val="FFFFFF"/>
            </a:solidFill>
          </a:ln>
        </p:spPr>
        <p:txBody>
          <a:bodyPr wrap="square" lIns="0" tIns="0" rIns="0" bIns="0" rtlCol="0"/>
          <a:lstStyle/>
          <a:p>
            <a:endParaRPr/>
          </a:p>
        </p:txBody>
      </p:sp>
      <p:sp>
        <p:nvSpPr>
          <p:cNvPr id="8" name="object 8"/>
          <p:cNvSpPr txBox="1"/>
          <p:nvPr/>
        </p:nvSpPr>
        <p:spPr>
          <a:xfrm>
            <a:off x="4387977" y="3761613"/>
            <a:ext cx="924560" cy="406400"/>
          </a:xfrm>
          <a:prstGeom prst="rect">
            <a:avLst/>
          </a:prstGeom>
        </p:spPr>
        <p:txBody>
          <a:bodyPr vert="horz" wrap="square" lIns="0" tIns="12065" rIns="0" bIns="0" rtlCol="0">
            <a:spAutoFit/>
          </a:bodyPr>
          <a:lstStyle/>
          <a:p>
            <a:pPr marL="12700">
              <a:lnSpc>
                <a:spcPct val="100000"/>
              </a:lnSpc>
              <a:spcBef>
                <a:spcPts val="95"/>
              </a:spcBef>
            </a:pPr>
            <a:r>
              <a:rPr sz="2500" spc="-10" dirty="0">
                <a:solidFill>
                  <a:srgbClr val="FFFFFF"/>
                </a:solidFill>
                <a:latin typeface="Calibri"/>
                <a:cs typeface="Calibri"/>
              </a:rPr>
              <a:t>Doc</a:t>
            </a:r>
            <a:r>
              <a:rPr sz="2500" spc="-85" dirty="0">
                <a:solidFill>
                  <a:srgbClr val="FFFFFF"/>
                </a:solidFill>
                <a:latin typeface="Calibri"/>
                <a:cs typeface="Calibri"/>
              </a:rPr>
              <a:t>k</a:t>
            </a:r>
            <a:r>
              <a:rPr sz="2500" spc="-5" dirty="0">
                <a:solidFill>
                  <a:srgbClr val="FFFFFF"/>
                </a:solidFill>
                <a:latin typeface="Calibri"/>
                <a:cs typeface="Calibri"/>
              </a:rPr>
              <a:t>er</a:t>
            </a:r>
            <a:endParaRPr sz="2500">
              <a:latin typeface="Calibri"/>
              <a:cs typeface="Calibri"/>
            </a:endParaRPr>
          </a:p>
        </p:txBody>
      </p:sp>
      <p:sp>
        <p:nvSpPr>
          <p:cNvPr id="9" name="object 9"/>
          <p:cNvSpPr/>
          <p:nvPr/>
        </p:nvSpPr>
        <p:spPr>
          <a:xfrm>
            <a:off x="5954267" y="3433571"/>
            <a:ext cx="2839720" cy="1135380"/>
          </a:xfrm>
          <a:custGeom>
            <a:avLst/>
            <a:gdLst/>
            <a:ahLst/>
            <a:cxnLst/>
            <a:rect l="l" t="t" r="r" b="b"/>
            <a:pathLst>
              <a:path w="2839720" h="1135379">
                <a:moveTo>
                  <a:pt x="2271522" y="0"/>
                </a:moveTo>
                <a:lnTo>
                  <a:pt x="0" y="0"/>
                </a:lnTo>
                <a:lnTo>
                  <a:pt x="567689" y="567689"/>
                </a:lnTo>
                <a:lnTo>
                  <a:pt x="0" y="1135379"/>
                </a:lnTo>
                <a:lnTo>
                  <a:pt x="2271522" y="1135379"/>
                </a:lnTo>
                <a:lnTo>
                  <a:pt x="2839212" y="567689"/>
                </a:lnTo>
                <a:lnTo>
                  <a:pt x="2271522" y="0"/>
                </a:lnTo>
                <a:close/>
              </a:path>
            </a:pathLst>
          </a:custGeom>
          <a:solidFill>
            <a:srgbClr val="E27C12"/>
          </a:solidFill>
        </p:spPr>
        <p:txBody>
          <a:bodyPr wrap="square" lIns="0" tIns="0" rIns="0" bIns="0" rtlCol="0"/>
          <a:lstStyle/>
          <a:p>
            <a:endParaRPr/>
          </a:p>
        </p:txBody>
      </p:sp>
      <p:sp>
        <p:nvSpPr>
          <p:cNvPr id="10" name="object 10"/>
          <p:cNvSpPr/>
          <p:nvPr/>
        </p:nvSpPr>
        <p:spPr>
          <a:xfrm>
            <a:off x="5954267" y="3433571"/>
            <a:ext cx="2839720" cy="1135380"/>
          </a:xfrm>
          <a:custGeom>
            <a:avLst/>
            <a:gdLst/>
            <a:ahLst/>
            <a:cxnLst/>
            <a:rect l="l" t="t" r="r" b="b"/>
            <a:pathLst>
              <a:path w="2839720" h="1135379">
                <a:moveTo>
                  <a:pt x="0" y="0"/>
                </a:moveTo>
                <a:lnTo>
                  <a:pt x="2271522" y="0"/>
                </a:lnTo>
                <a:lnTo>
                  <a:pt x="2839212" y="567689"/>
                </a:lnTo>
                <a:lnTo>
                  <a:pt x="2271522" y="1135379"/>
                </a:lnTo>
                <a:lnTo>
                  <a:pt x="0" y="1135379"/>
                </a:lnTo>
                <a:lnTo>
                  <a:pt x="567689" y="567689"/>
                </a:lnTo>
                <a:lnTo>
                  <a:pt x="0" y="0"/>
                </a:lnTo>
                <a:close/>
              </a:path>
            </a:pathLst>
          </a:custGeom>
          <a:ln w="12192">
            <a:solidFill>
              <a:srgbClr val="FFFFFF"/>
            </a:solidFill>
          </a:ln>
        </p:spPr>
        <p:txBody>
          <a:bodyPr wrap="square" lIns="0" tIns="0" rIns="0" bIns="0" rtlCol="0"/>
          <a:lstStyle/>
          <a:p>
            <a:endParaRPr/>
          </a:p>
        </p:txBody>
      </p:sp>
      <p:sp>
        <p:nvSpPr>
          <p:cNvPr id="11" name="object 11"/>
          <p:cNvSpPr txBox="1"/>
          <p:nvPr/>
        </p:nvSpPr>
        <p:spPr>
          <a:xfrm>
            <a:off x="6658736" y="3761613"/>
            <a:ext cx="1497965" cy="406400"/>
          </a:xfrm>
          <a:prstGeom prst="rect">
            <a:avLst/>
          </a:prstGeom>
        </p:spPr>
        <p:txBody>
          <a:bodyPr vert="horz" wrap="square" lIns="0" tIns="12065" rIns="0" bIns="0" rtlCol="0">
            <a:spAutoFit/>
          </a:bodyPr>
          <a:lstStyle/>
          <a:p>
            <a:pPr marL="12700">
              <a:lnSpc>
                <a:spcPct val="100000"/>
              </a:lnSpc>
              <a:spcBef>
                <a:spcPts val="95"/>
              </a:spcBef>
            </a:pPr>
            <a:r>
              <a:rPr sz="2500" spc="-40" dirty="0">
                <a:solidFill>
                  <a:srgbClr val="FFFFFF"/>
                </a:solidFill>
                <a:latin typeface="Calibri"/>
                <a:cs typeface="Calibri"/>
              </a:rPr>
              <a:t>K</a:t>
            </a:r>
            <a:r>
              <a:rPr sz="2500" spc="-10" dirty="0">
                <a:solidFill>
                  <a:srgbClr val="FFFFFF"/>
                </a:solidFill>
                <a:latin typeface="Calibri"/>
                <a:cs typeface="Calibri"/>
              </a:rPr>
              <a:t>ube</a:t>
            </a:r>
            <a:r>
              <a:rPr sz="2500" spc="5" dirty="0">
                <a:solidFill>
                  <a:srgbClr val="FFFFFF"/>
                </a:solidFill>
                <a:latin typeface="Calibri"/>
                <a:cs typeface="Calibri"/>
              </a:rPr>
              <a:t>r</a:t>
            </a:r>
            <a:r>
              <a:rPr sz="2500" spc="-10" dirty="0">
                <a:solidFill>
                  <a:srgbClr val="FFFFFF"/>
                </a:solidFill>
                <a:latin typeface="Calibri"/>
                <a:cs typeface="Calibri"/>
              </a:rPr>
              <a:t>ne</a:t>
            </a:r>
            <a:r>
              <a:rPr sz="2500" spc="-30" dirty="0">
                <a:solidFill>
                  <a:srgbClr val="FFFFFF"/>
                </a:solidFill>
                <a:latin typeface="Calibri"/>
                <a:cs typeface="Calibri"/>
              </a:rPr>
              <a:t>t</a:t>
            </a:r>
            <a:r>
              <a:rPr sz="2500" spc="-5" dirty="0">
                <a:solidFill>
                  <a:srgbClr val="FFFFFF"/>
                </a:solidFill>
                <a:latin typeface="Calibri"/>
                <a:cs typeface="Calibri"/>
              </a:rPr>
              <a:t>es</a:t>
            </a:r>
            <a:endParaRPr sz="2500">
              <a:latin typeface="Calibri"/>
              <a:cs typeface="Calibri"/>
            </a:endParaRPr>
          </a:p>
        </p:txBody>
      </p:sp>
      <p:sp>
        <p:nvSpPr>
          <p:cNvPr id="12" name="object 12"/>
          <p:cNvSpPr/>
          <p:nvPr/>
        </p:nvSpPr>
        <p:spPr>
          <a:xfrm>
            <a:off x="8510016" y="3433571"/>
            <a:ext cx="2839720" cy="1135380"/>
          </a:xfrm>
          <a:custGeom>
            <a:avLst/>
            <a:gdLst/>
            <a:ahLst/>
            <a:cxnLst/>
            <a:rect l="l" t="t" r="r" b="b"/>
            <a:pathLst>
              <a:path w="2839720" h="1135379">
                <a:moveTo>
                  <a:pt x="2271522" y="0"/>
                </a:moveTo>
                <a:lnTo>
                  <a:pt x="0" y="0"/>
                </a:lnTo>
                <a:lnTo>
                  <a:pt x="567689" y="567689"/>
                </a:lnTo>
                <a:lnTo>
                  <a:pt x="0" y="1135379"/>
                </a:lnTo>
                <a:lnTo>
                  <a:pt x="2271522" y="1135379"/>
                </a:lnTo>
                <a:lnTo>
                  <a:pt x="2839211" y="567689"/>
                </a:lnTo>
                <a:lnTo>
                  <a:pt x="2271522" y="0"/>
                </a:lnTo>
                <a:close/>
              </a:path>
            </a:pathLst>
          </a:custGeom>
          <a:solidFill>
            <a:srgbClr val="F09D18"/>
          </a:solidFill>
        </p:spPr>
        <p:txBody>
          <a:bodyPr wrap="square" lIns="0" tIns="0" rIns="0" bIns="0" rtlCol="0"/>
          <a:lstStyle/>
          <a:p>
            <a:endParaRPr/>
          </a:p>
        </p:txBody>
      </p:sp>
      <p:sp>
        <p:nvSpPr>
          <p:cNvPr id="13" name="object 13"/>
          <p:cNvSpPr/>
          <p:nvPr/>
        </p:nvSpPr>
        <p:spPr>
          <a:xfrm>
            <a:off x="8510016" y="3433571"/>
            <a:ext cx="2839720" cy="1135380"/>
          </a:xfrm>
          <a:custGeom>
            <a:avLst/>
            <a:gdLst/>
            <a:ahLst/>
            <a:cxnLst/>
            <a:rect l="l" t="t" r="r" b="b"/>
            <a:pathLst>
              <a:path w="2839720" h="1135379">
                <a:moveTo>
                  <a:pt x="0" y="0"/>
                </a:moveTo>
                <a:lnTo>
                  <a:pt x="2271522" y="0"/>
                </a:lnTo>
                <a:lnTo>
                  <a:pt x="2839211" y="567689"/>
                </a:lnTo>
                <a:lnTo>
                  <a:pt x="2271522" y="1135379"/>
                </a:lnTo>
                <a:lnTo>
                  <a:pt x="0" y="1135379"/>
                </a:lnTo>
                <a:lnTo>
                  <a:pt x="567689" y="567689"/>
                </a:lnTo>
                <a:lnTo>
                  <a:pt x="0" y="0"/>
                </a:lnTo>
                <a:close/>
              </a:path>
            </a:pathLst>
          </a:custGeom>
          <a:ln w="12192">
            <a:solidFill>
              <a:srgbClr val="FFFFFF"/>
            </a:solidFill>
          </a:ln>
        </p:spPr>
        <p:txBody>
          <a:bodyPr wrap="square" lIns="0" tIns="0" rIns="0" bIns="0" rtlCol="0"/>
          <a:lstStyle/>
          <a:p>
            <a:endParaRPr/>
          </a:p>
        </p:txBody>
      </p:sp>
      <p:sp>
        <p:nvSpPr>
          <p:cNvPr id="14" name="object 14"/>
          <p:cNvSpPr txBox="1"/>
          <p:nvPr/>
        </p:nvSpPr>
        <p:spPr>
          <a:xfrm>
            <a:off x="9214866" y="3412616"/>
            <a:ext cx="1496060" cy="1104265"/>
          </a:xfrm>
          <a:prstGeom prst="rect">
            <a:avLst/>
          </a:prstGeom>
        </p:spPr>
        <p:txBody>
          <a:bodyPr vert="horz" wrap="square" lIns="0" tIns="43815" rIns="0" bIns="0" rtlCol="0">
            <a:spAutoFit/>
          </a:bodyPr>
          <a:lstStyle/>
          <a:p>
            <a:pPr marL="12065" marR="5080" indent="635" algn="ctr">
              <a:lnSpc>
                <a:spcPct val="91700"/>
              </a:lnSpc>
              <a:spcBef>
                <a:spcPts val="345"/>
              </a:spcBef>
            </a:pPr>
            <a:r>
              <a:rPr sz="2500" spc="-15" dirty="0">
                <a:solidFill>
                  <a:srgbClr val="FFFFFF"/>
                </a:solidFill>
                <a:latin typeface="Calibri"/>
                <a:cs typeface="Calibri"/>
              </a:rPr>
              <a:t>Azure  </a:t>
            </a:r>
            <a:r>
              <a:rPr sz="2500" spc="-45" dirty="0">
                <a:solidFill>
                  <a:srgbClr val="FFFFFF"/>
                </a:solidFill>
                <a:latin typeface="Calibri"/>
                <a:cs typeface="Calibri"/>
              </a:rPr>
              <a:t>K</a:t>
            </a:r>
            <a:r>
              <a:rPr sz="2500" spc="-10" dirty="0">
                <a:solidFill>
                  <a:srgbClr val="FFFFFF"/>
                </a:solidFill>
                <a:latin typeface="Calibri"/>
                <a:cs typeface="Calibri"/>
              </a:rPr>
              <a:t>ubern</a:t>
            </a:r>
            <a:r>
              <a:rPr sz="2500" spc="-20" dirty="0">
                <a:solidFill>
                  <a:srgbClr val="FFFFFF"/>
                </a:solidFill>
                <a:latin typeface="Calibri"/>
                <a:cs typeface="Calibri"/>
              </a:rPr>
              <a:t>e</a:t>
            </a:r>
            <a:r>
              <a:rPr sz="2500" spc="-25" dirty="0">
                <a:solidFill>
                  <a:srgbClr val="FFFFFF"/>
                </a:solidFill>
                <a:latin typeface="Calibri"/>
                <a:cs typeface="Calibri"/>
              </a:rPr>
              <a:t>t</a:t>
            </a:r>
            <a:r>
              <a:rPr sz="2500" spc="-5" dirty="0">
                <a:solidFill>
                  <a:srgbClr val="FFFFFF"/>
                </a:solidFill>
                <a:latin typeface="Calibri"/>
                <a:cs typeface="Calibri"/>
              </a:rPr>
              <a:t>es  </a:t>
            </a:r>
            <a:r>
              <a:rPr sz="2500" dirty="0">
                <a:solidFill>
                  <a:srgbClr val="FFFFFF"/>
                </a:solidFill>
                <a:latin typeface="Calibri"/>
                <a:cs typeface="Calibri"/>
              </a:rPr>
              <a:t>Service</a:t>
            </a:r>
            <a:endParaRPr sz="25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3028" y="535305"/>
            <a:ext cx="10706100" cy="605155"/>
          </a:xfrm>
          <a:prstGeom prst="rect">
            <a:avLst/>
          </a:prstGeom>
        </p:spPr>
        <p:txBody>
          <a:bodyPr vert="horz" wrap="square" lIns="0" tIns="13335" rIns="0" bIns="0" rtlCol="0">
            <a:spAutoFit/>
          </a:bodyPr>
          <a:lstStyle/>
          <a:p>
            <a:pPr marL="12700">
              <a:lnSpc>
                <a:spcPct val="100000"/>
              </a:lnSpc>
              <a:spcBef>
                <a:spcPts val="105"/>
              </a:spcBef>
            </a:pPr>
            <a:r>
              <a:rPr sz="3800" b="0" spc="-25" dirty="0">
                <a:latin typeface="Calibri Light"/>
                <a:cs typeface="Calibri Light"/>
              </a:rPr>
              <a:t>Docker</a:t>
            </a:r>
            <a:r>
              <a:rPr sz="3800" b="0" dirty="0">
                <a:latin typeface="Calibri Light"/>
                <a:cs typeface="Calibri Light"/>
              </a:rPr>
              <a:t> </a:t>
            </a:r>
            <a:r>
              <a:rPr sz="3800" b="0" dirty="0">
                <a:latin typeface="DengXian Light"/>
                <a:cs typeface="DengXian Light"/>
              </a:rPr>
              <a:t>简介</a:t>
            </a:r>
            <a:r>
              <a:rPr sz="3800" b="0" spc="-5" dirty="0">
                <a:latin typeface="DengXian Light"/>
                <a:cs typeface="DengXian Light"/>
              </a:rPr>
              <a:t>（</a:t>
            </a:r>
            <a:r>
              <a:rPr sz="3800" b="0" spc="-5" dirty="0">
                <a:latin typeface="Calibri Light"/>
                <a:cs typeface="Calibri Light"/>
              </a:rPr>
              <a:t>Build,</a:t>
            </a:r>
            <a:r>
              <a:rPr sz="3800" b="0" spc="-35" dirty="0">
                <a:latin typeface="Calibri Light"/>
                <a:cs typeface="Calibri Light"/>
              </a:rPr>
              <a:t> </a:t>
            </a:r>
            <a:r>
              <a:rPr sz="3800" b="0" dirty="0">
                <a:latin typeface="Calibri Light"/>
                <a:cs typeface="Calibri Light"/>
              </a:rPr>
              <a:t>Ship and </a:t>
            </a:r>
            <a:r>
              <a:rPr sz="3800" b="0" spc="-5" dirty="0">
                <a:latin typeface="Calibri Light"/>
                <a:cs typeface="Calibri Light"/>
              </a:rPr>
              <a:t>Run</a:t>
            </a:r>
            <a:r>
              <a:rPr sz="3800" b="0" spc="-10" dirty="0">
                <a:latin typeface="Calibri Light"/>
                <a:cs typeface="Calibri Light"/>
              </a:rPr>
              <a:t> </a:t>
            </a:r>
            <a:r>
              <a:rPr sz="3800" b="0" spc="-25" dirty="0">
                <a:latin typeface="Calibri Light"/>
                <a:cs typeface="Calibri Light"/>
              </a:rPr>
              <a:t>Any</a:t>
            </a:r>
            <a:r>
              <a:rPr sz="3800" b="0" spc="-20" dirty="0">
                <a:latin typeface="Calibri Light"/>
                <a:cs typeface="Calibri Light"/>
              </a:rPr>
              <a:t> </a:t>
            </a:r>
            <a:r>
              <a:rPr sz="3800" b="0" spc="-5" dirty="0">
                <a:latin typeface="Calibri Light"/>
                <a:cs typeface="Calibri Light"/>
              </a:rPr>
              <a:t>App,</a:t>
            </a:r>
            <a:r>
              <a:rPr sz="3800" b="0" spc="-25" dirty="0">
                <a:latin typeface="Calibri Light"/>
                <a:cs typeface="Calibri Light"/>
              </a:rPr>
              <a:t> </a:t>
            </a:r>
            <a:r>
              <a:rPr sz="3800" b="0" spc="-15" dirty="0">
                <a:latin typeface="Calibri Light"/>
                <a:cs typeface="Calibri Light"/>
              </a:rPr>
              <a:t>Anywhere)</a:t>
            </a:r>
            <a:endParaRPr sz="3800">
              <a:latin typeface="Calibri Light"/>
              <a:cs typeface="Calibri Light"/>
            </a:endParaRPr>
          </a:p>
        </p:txBody>
      </p:sp>
      <p:sp>
        <p:nvSpPr>
          <p:cNvPr id="3" name="object 3"/>
          <p:cNvSpPr txBox="1"/>
          <p:nvPr/>
        </p:nvSpPr>
        <p:spPr>
          <a:xfrm>
            <a:off x="3223641" y="1466214"/>
            <a:ext cx="5746115" cy="422275"/>
          </a:xfrm>
          <a:prstGeom prst="rect">
            <a:avLst/>
          </a:prstGeom>
        </p:spPr>
        <p:txBody>
          <a:bodyPr vert="horz" wrap="square" lIns="0" tIns="13335" rIns="0" bIns="0" rtlCol="0">
            <a:spAutoFit/>
          </a:bodyPr>
          <a:lstStyle/>
          <a:p>
            <a:pPr marL="12700">
              <a:lnSpc>
                <a:spcPct val="100000"/>
              </a:lnSpc>
              <a:spcBef>
                <a:spcPts val="105"/>
              </a:spcBef>
            </a:pPr>
            <a:r>
              <a:rPr sz="1900" spc="-5" dirty="0">
                <a:solidFill>
                  <a:srgbClr val="79E7F6"/>
                </a:solidFill>
                <a:latin typeface="DengXian"/>
                <a:cs typeface="DengXian"/>
              </a:rPr>
              <a:t>解决了应用程序从构建到分发，再</a:t>
            </a:r>
            <a:r>
              <a:rPr sz="1900" spc="5" dirty="0">
                <a:solidFill>
                  <a:srgbClr val="79E7F6"/>
                </a:solidFill>
                <a:latin typeface="DengXian"/>
                <a:cs typeface="DengXian"/>
              </a:rPr>
              <a:t>到</a:t>
            </a:r>
            <a:r>
              <a:rPr sz="1900" spc="-5" dirty="0">
                <a:solidFill>
                  <a:srgbClr val="79E7F6"/>
                </a:solidFill>
                <a:latin typeface="DengXian"/>
                <a:cs typeface="DengXian"/>
              </a:rPr>
              <a:t>运行</a:t>
            </a:r>
            <a:r>
              <a:rPr sz="1900" spc="-45" dirty="0">
                <a:solidFill>
                  <a:srgbClr val="79E7F6"/>
                </a:solidFill>
                <a:latin typeface="DengXian"/>
                <a:cs typeface="DengXian"/>
              </a:rPr>
              <a:t>的</a:t>
            </a:r>
            <a:r>
              <a:rPr sz="2600" b="1" dirty="0">
                <a:solidFill>
                  <a:srgbClr val="FF0000"/>
                </a:solidFill>
                <a:latin typeface="DengXian"/>
                <a:cs typeface="DengXian"/>
              </a:rPr>
              <a:t>环</a:t>
            </a:r>
            <a:r>
              <a:rPr sz="2600" b="1" spc="-5" dirty="0">
                <a:solidFill>
                  <a:srgbClr val="FF0000"/>
                </a:solidFill>
                <a:latin typeface="DengXian"/>
                <a:cs typeface="DengXian"/>
              </a:rPr>
              <a:t>境</a:t>
            </a:r>
            <a:r>
              <a:rPr sz="1900" spc="-5" dirty="0">
                <a:solidFill>
                  <a:srgbClr val="79E7F6"/>
                </a:solidFill>
                <a:latin typeface="DengXian"/>
                <a:cs typeface="DengXian"/>
              </a:rPr>
              <a:t>问题</a:t>
            </a:r>
            <a:endParaRPr sz="1900">
              <a:latin typeface="DengXian"/>
              <a:cs typeface="DengXian"/>
            </a:endParaRPr>
          </a:p>
        </p:txBody>
      </p:sp>
      <p:sp>
        <p:nvSpPr>
          <p:cNvPr id="4" name="object 4"/>
          <p:cNvSpPr/>
          <p:nvPr/>
        </p:nvSpPr>
        <p:spPr>
          <a:xfrm>
            <a:off x="2130551" y="2510027"/>
            <a:ext cx="7876032" cy="39974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3" name="object 3"/>
          <p:cNvSpPr txBox="1">
            <a:spLocks noGrp="1"/>
          </p:cNvSpPr>
          <p:nvPr>
            <p:ph type="title"/>
          </p:nvPr>
        </p:nvSpPr>
        <p:spPr>
          <a:xfrm>
            <a:off x="599948" y="583437"/>
            <a:ext cx="3653154" cy="452120"/>
          </a:xfrm>
          <a:prstGeom prst="rect">
            <a:avLst/>
          </a:prstGeom>
        </p:spPr>
        <p:txBody>
          <a:bodyPr vert="horz" wrap="square" lIns="0" tIns="12065" rIns="0" bIns="0" rtlCol="0">
            <a:spAutoFit/>
          </a:bodyPr>
          <a:lstStyle/>
          <a:p>
            <a:pPr marL="12700">
              <a:lnSpc>
                <a:spcPct val="100000"/>
              </a:lnSpc>
              <a:spcBef>
                <a:spcPts val="95"/>
              </a:spcBef>
            </a:pPr>
            <a:r>
              <a:rPr sz="2800" u="none" spc="-15" dirty="0">
                <a:solidFill>
                  <a:srgbClr val="3A3838"/>
                </a:solidFill>
                <a:latin typeface="Calibri Light"/>
                <a:cs typeface="Calibri Light"/>
              </a:rPr>
              <a:t>eShopOnContainers</a:t>
            </a:r>
            <a:r>
              <a:rPr sz="2800" u="none" dirty="0">
                <a:solidFill>
                  <a:srgbClr val="3A3838"/>
                </a:solidFill>
                <a:latin typeface="Calibri Light"/>
                <a:cs typeface="Calibri Light"/>
              </a:rPr>
              <a:t> </a:t>
            </a:r>
            <a:r>
              <a:rPr sz="2800" u="none" spc="-5" dirty="0">
                <a:solidFill>
                  <a:srgbClr val="3A3838"/>
                </a:solidFill>
              </a:rPr>
              <a:t>简介</a:t>
            </a:r>
            <a:endParaRPr sz="2800">
              <a:latin typeface="Calibri Light"/>
              <a:cs typeface="Calibri Light"/>
            </a:endParaRPr>
          </a:p>
        </p:txBody>
      </p:sp>
      <p:sp>
        <p:nvSpPr>
          <p:cNvPr id="4" name="object 4"/>
          <p:cNvSpPr/>
          <p:nvPr/>
        </p:nvSpPr>
        <p:spPr>
          <a:xfrm>
            <a:off x="630936" y="1918716"/>
            <a:ext cx="410209" cy="408940"/>
          </a:xfrm>
          <a:custGeom>
            <a:avLst/>
            <a:gdLst/>
            <a:ahLst/>
            <a:cxnLst/>
            <a:rect l="l" t="t" r="r" b="b"/>
            <a:pathLst>
              <a:path w="410209" h="408939">
                <a:moveTo>
                  <a:pt x="204977" y="0"/>
                </a:moveTo>
                <a:lnTo>
                  <a:pt x="157977" y="5393"/>
                </a:lnTo>
                <a:lnTo>
                  <a:pt x="114833" y="20758"/>
                </a:lnTo>
                <a:lnTo>
                  <a:pt x="76774" y="44866"/>
                </a:lnTo>
                <a:lnTo>
                  <a:pt x="45030" y="76493"/>
                </a:lnTo>
                <a:lnTo>
                  <a:pt x="20833" y="114411"/>
                </a:lnTo>
                <a:lnTo>
                  <a:pt x="5413" y="157394"/>
                </a:lnTo>
                <a:lnTo>
                  <a:pt x="0" y="204216"/>
                </a:lnTo>
                <a:lnTo>
                  <a:pt x="5413" y="251037"/>
                </a:lnTo>
                <a:lnTo>
                  <a:pt x="20833" y="294020"/>
                </a:lnTo>
                <a:lnTo>
                  <a:pt x="45030" y="331938"/>
                </a:lnTo>
                <a:lnTo>
                  <a:pt x="76774" y="363565"/>
                </a:lnTo>
                <a:lnTo>
                  <a:pt x="114833" y="387673"/>
                </a:lnTo>
                <a:lnTo>
                  <a:pt x="157977" y="403038"/>
                </a:lnTo>
                <a:lnTo>
                  <a:pt x="204977" y="408432"/>
                </a:lnTo>
                <a:lnTo>
                  <a:pt x="251978" y="403038"/>
                </a:lnTo>
                <a:lnTo>
                  <a:pt x="295122" y="387673"/>
                </a:lnTo>
                <a:lnTo>
                  <a:pt x="333181" y="363565"/>
                </a:lnTo>
                <a:lnTo>
                  <a:pt x="364925" y="331938"/>
                </a:lnTo>
                <a:lnTo>
                  <a:pt x="389122" y="294020"/>
                </a:lnTo>
                <a:lnTo>
                  <a:pt x="404542" y="251037"/>
                </a:lnTo>
                <a:lnTo>
                  <a:pt x="409955" y="204216"/>
                </a:lnTo>
                <a:lnTo>
                  <a:pt x="404542" y="157394"/>
                </a:lnTo>
                <a:lnTo>
                  <a:pt x="389122" y="114411"/>
                </a:lnTo>
                <a:lnTo>
                  <a:pt x="364925" y="76493"/>
                </a:lnTo>
                <a:lnTo>
                  <a:pt x="333181" y="44866"/>
                </a:lnTo>
                <a:lnTo>
                  <a:pt x="295122" y="20758"/>
                </a:lnTo>
                <a:lnTo>
                  <a:pt x="251978" y="5393"/>
                </a:lnTo>
                <a:lnTo>
                  <a:pt x="204977" y="0"/>
                </a:lnTo>
                <a:close/>
              </a:path>
            </a:pathLst>
          </a:custGeom>
          <a:solidFill>
            <a:srgbClr val="D24625"/>
          </a:solidFill>
        </p:spPr>
        <p:txBody>
          <a:bodyPr wrap="square" lIns="0" tIns="0" rIns="0" bIns="0" rtlCol="0"/>
          <a:lstStyle/>
          <a:p>
            <a:endParaRPr/>
          </a:p>
        </p:txBody>
      </p:sp>
      <p:sp>
        <p:nvSpPr>
          <p:cNvPr id="5" name="object 5"/>
          <p:cNvSpPr/>
          <p:nvPr/>
        </p:nvSpPr>
        <p:spPr>
          <a:xfrm>
            <a:off x="630936" y="2897123"/>
            <a:ext cx="410209" cy="410209"/>
          </a:xfrm>
          <a:custGeom>
            <a:avLst/>
            <a:gdLst/>
            <a:ahLst/>
            <a:cxnLst/>
            <a:rect l="l" t="t" r="r" b="b"/>
            <a:pathLst>
              <a:path w="410209" h="410210">
                <a:moveTo>
                  <a:pt x="204977" y="0"/>
                </a:moveTo>
                <a:lnTo>
                  <a:pt x="157977" y="5416"/>
                </a:lnTo>
                <a:lnTo>
                  <a:pt x="114833" y="20842"/>
                </a:lnTo>
                <a:lnTo>
                  <a:pt x="76774" y="45046"/>
                </a:lnTo>
                <a:lnTo>
                  <a:pt x="45030" y="76795"/>
                </a:lnTo>
                <a:lnTo>
                  <a:pt x="20833" y="114855"/>
                </a:lnTo>
                <a:lnTo>
                  <a:pt x="5413" y="157993"/>
                </a:lnTo>
                <a:lnTo>
                  <a:pt x="0" y="204977"/>
                </a:lnTo>
                <a:lnTo>
                  <a:pt x="5413" y="251962"/>
                </a:lnTo>
                <a:lnTo>
                  <a:pt x="20833" y="295100"/>
                </a:lnTo>
                <a:lnTo>
                  <a:pt x="45030" y="333160"/>
                </a:lnTo>
                <a:lnTo>
                  <a:pt x="76774" y="364909"/>
                </a:lnTo>
                <a:lnTo>
                  <a:pt x="114833" y="389113"/>
                </a:lnTo>
                <a:lnTo>
                  <a:pt x="157977" y="404539"/>
                </a:lnTo>
                <a:lnTo>
                  <a:pt x="204977" y="409955"/>
                </a:lnTo>
                <a:lnTo>
                  <a:pt x="251978" y="404539"/>
                </a:lnTo>
                <a:lnTo>
                  <a:pt x="295122" y="389113"/>
                </a:lnTo>
                <a:lnTo>
                  <a:pt x="333181" y="364909"/>
                </a:lnTo>
                <a:lnTo>
                  <a:pt x="364925" y="333160"/>
                </a:lnTo>
                <a:lnTo>
                  <a:pt x="389122" y="295100"/>
                </a:lnTo>
                <a:lnTo>
                  <a:pt x="404542" y="251962"/>
                </a:lnTo>
                <a:lnTo>
                  <a:pt x="409955" y="204977"/>
                </a:lnTo>
                <a:lnTo>
                  <a:pt x="404542" y="157993"/>
                </a:lnTo>
                <a:lnTo>
                  <a:pt x="389122" y="114855"/>
                </a:lnTo>
                <a:lnTo>
                  <a:pt x="364925" y="76795"/>
                </a:lnTo>
                <a:lnTo>
                  <a:pt x="333181" y="45046"/>
                </a:lnTo>
                <a:lnTo>
                  <a:pt x="295122" y="20842"/>
                </a:lnTo>
                <a:lnTo>
                  <a:pt x="251978" y="5416"/>
                </a:lnTo>
                <a:lnTo>
                  <a:pt x="204977" y="0"/>
                </a:lnTo>
                <a:close/>
              </a:path>
            </a:pathLst>
          </a:custGeom>
          <a:solidFill>
            <a:srgbClr val="D24625"/>
          </a:solidFill>
        </p:spPr>
        <p:txBody>
          <a:bodyPr wrap="square" lIns="0" tIns="0" rIns="0" bIns="0" rtlCol="0"/>
          <a:lstStyle/>
          <a:p>
            <a:endParaRPr/>
          </a:p>
        </p:txBody>
      </p:sp>
      <p:sp>
        <p:nvSpPr>
          <p:cNvPr id="6" name="object 6"/>
          <p:cNvSpPr txBox="1"/>
          <p:nvPr/>
        </p:nvSpPr>
        <p:spPr>
          <a:xfrm>
            <a:off x="769112" y="1965705"/>
            <a:ext cx="2853690" cy="1704975"/>
          </a:xfrm>
          <a:prstGeom prst="rect">
            <a:avLst/>
          </a:prstGeom>
        </p:spPr>
        <p:txBody>
          <a:bodyPr vert="horz" wrap="square" lIns="0" tIns="32384" rIns="0" bIns="0" rtlCol="0">
            <a:spAutoFit/>
          </a:bodyPr>
          <a:lstStyle/>
          <a:p>
            <a:pPr marL="387985" marR="25400" indent="-360045">
              <a:lnSpc>
                <a:spcPts val="1800"/>
              </a:lnSpc>
              <a:spcBef>
                <a:spcPts val="254"/>
              </a:spcBef>
              <a:buClr>
                <a:srgbClr val="FFFFFF"/>
              </a:buClr>
              <a:buFont typeface="Segoe UI Semibold"/>
              <a:buAutoNum type="arabicPlain"/>
              <a:tabLst>
                <a:tab pos="387985" algn="l"/>
                <a:tab pos="388620" algn="l"/>
              </a:tabLst>
            </a:pPr>
            <a:r>
              <a:rPr sz="1600" spc="-5" dirty="0">
                <a:solidFill>
                  <a:srgbClr val="404040"/>
                </a:solidFill>
                <a:latin typeface="Segoe UI"/>
                <a:cs typeface="Segoe UI"/>
              </a:rPr>
              <a:t>.NET </a:t>
            </a:r>
            <a:r>
              <a:rPr sz="1600" spc="-15" dirty="0">
                <a:solidFill>
                  <a:srgbClr val="404040"/>
                </a:solidFill>
                <a:latin typeface="Segoe UI"/>
                <a:cs typeface="Segoe UI"/>
              </a:rPr>
              <a:t>Core</a:t>
            </a:r>
            <a:r>
              <a:rPr sz="1600" spc="-5" dirty="0">
                <a:solidFill>
                  <a:srgbClr val="404040"/>
                </a:solidFill>
                <a:latin typeface="Segoe UI"/>
                <a:cs typeface="Segoe UI"/>
              </a:rPr>
              <a:t> </a:t>
            </a:r>
            <a:r>
              <a:rPr sz="1600" spc="-5" dirty="0">
                <a:solidFill>
                  <a:srgbClr val="404040"/>
                </a:solidFill>
                <a:latin typeface="DengXian"/>
                <a:cs typeface="DengXian"/>
              </a:rPr>
              <a:t>开源微服务示例 项目（简版在线商城应用）</a:t>
            </a:r>
            <a:endParaRPr sz="1600">
              <a:latin typeface="DengXian"/>
              <a:cs typeface="DengXian"/>
            </a:endParaRPr>
          </a:p>
          <a:p>
            <a:pPr>
              <a:lnSpc>
                <a:spcPct val="100000"/>
              </a:lnSpc>
              <a:buClr>
                <a:srgbClr val="FFFFFF"/>
              </a:buClr>
              <a:buFont typeface="Segoe UI Semibold"/>
              <a:buAutoNum type="arabicPlain"/>
            </a:pPr>
            <a:endParaRPr sz="1600">
              <a:latin typeface="Times New Roman"/>
              <a:cs typeface="Times New Roman"/>
            </a:endParaRPr>
          </a:p>
          <a:p>
            <a:pPr>
              <a:lnSpc>
                <a:spcPct val="100000"/>
              </a:lnSpc>
              <a:spcBef>
                <a:spcPts val="40"/>
              </a:spcBef>
              <a:buClr>
                <a:srgbClr val="FFFFFF"/>
              </a:buClr>
              <a:buFont typeface="Segoe UI Semibold"/>
              <a:buAutoNum type="arabicPlain"/>
            </a:pPr>
            <a:endParaRPr sz="1800">
              <a:latin typeface="Times New Roman"/>
              <a:cs typeface="Times New Roman"/>
            </a:endParaRPr>
          </a:p>
          <a:p>
            <a:pPr marL="387985" indent="-375285">
              <a:lnSpc>
                <a:spcPts val="1860"/>
              </a:lnSpc>
              <a:buClr>
                <a:srgbClr val="FFFFFF"/>
              </a:buClr>
              <a:buFont typeface="Segoe UI Semibold"/>
              <a:buAutoNum type="arabicPlain"/>
              <a:tabLst>
                <a:tab pos="387985" algn="l"/>
                <a:tab pos="388620" algn="l"/>
              </a:tabLst>
            </a:pPr>
            <a:r>
              <a:rPr sz="1600" spc="-5" dirty="0">
                <a:solidFill>
                  <a:srgbClr val="404040"/>
                </a:solidFill>
                <a:latin typeface="DengXian"/>
                <a:cs typeface="DengXian"/>
              </a:rPr>
              <a:t>简化版的基于</a:t>
            </a:r>
            <a:r>
              <a:rPr sz="1600" spc="-5" dirty="0">
                <a:solidFill>
                  <a:srgbClr val="404040"/>
                </a:solidFill>
                <a:latin typeface="Segoe UI"/>
                <a:cs typeface="Segoe UI"/>
              </a:rPr>
              <a:t>.NET</a:t>
            </a:r>
            <a:r>
              <a:rPr sz="1600" spc="15" dirty="0">
                <a:solidFill>
                  <a:srgbClr val="404040"/>
                </a:solidFill>
                <a:latin typeface="Segoe UI"/>
                <a:cs typeface="Segoe UI"/>
              </a:rPr>
              <a:t> </a:t>
            </a:r>
            <a:r>
              <a:rPr sz="1600" spc="-15" dirty="0">
                <a:solidFill>
                  <a:srgbClr val="404040"/>
                </a:solidFill>
                <a:latin typeface="Segoe UI"/>
                <a:cs typeface="Segoe UI"/>
              </a:rPr>
              <a:t>Core</a:t>
            </a:r>
            <a:r>
              <a:rPr sz="1600" spc="-5" dirty="0">
                <a:solidFill>
                  <a:srgbClr val="404040"/>
                </a:solidFill>
                <a:latin typeface="DengXian"/>
                <a:cs typeface="DengXian"/>
              </a:rPr>
              <a:t>和</a:t>
            </a:r>
            <a:endParaRPr sz="1600">
              <a:latin typeface="DengXian"/>
              <a:cs typeface="DengXian"/>
            </a:endParaRPr>
          </a:p>
          <a:p>
            <a:pPr marL="387985" marR="5080">
              <a:lnSpc>
                <a:spcPts val="1800"/>
              </a:lnSpc>
              <a:spcBef>
                <a:spcPts val="100"/>
              </a:spcBef>
            </a:pPr>
            <a:r>
              <a:rPr sz="1600" spc="-10" dirty="0">
                <a:solidFill>
                  <a:srgbClr val="404040"/>
                </a:solidFill>
                <a:latin typeface="Segoe UI"/>
                <a:cs typeface="Segoe UI"/>
              </a:rPr>
              <a:t>Do</a:t>
            </a:r>
            <a:r>
              <a:rPr sz="1600" spc="-15" dirty="0">
                <a:solidFill>
                  <a:srgbClr val="404040"/>
                </a:solidFill>
                <a:latin typeface="Segoe UI"/>
                <a:cs typeface="Segoe UI"/>
              </a:rPr>
              <a:t>c</a:t>
            </a:r>
            <a:r>
              <a:rPr sz="1600" spc="-45" dirty="0">
                <a:solidFill>
                  <a:srgbClr val="404040"/>
                </a:solidFill>
                <a:latin typeface="Segoe UI"/>
                <a:cs typeface="Segoe UI"/>
              </a:rPr>
              <a:t>k</a:t>
            </a:r>
            <a:r>
              <a:rPr sz="1600" spc="-5" dirty="0">
                <a:solidFill>
                  <a:srgbClr val="404040"/>
                </a:solidFill>
                <a:latin typeface="Segoe UI"/>
                <a:cs typeface="Segoe UI"/>
              </a:rPr>
              <a:t>e</a:t>
            </a:r>
            <a:r>
              <a:rPr sz="1600" spc="-10" dirty="0">
                <a:solidFill>
                  <a:srgbClr val="404040"/>
                </a:solidFill>
                <a:latin typeface="Segoe UI"/>
                <a:cs typeface="Segoe UI"/>
              </a:rPr>
              <a:t>r</a:t>
            </a:r>
            <a:r>
              <a:rPr sz="1600" spc="-5" dirty="0">
                <a:solidFill>
                  <a:srgbClr val="404040"/>
                </a:solidFill>
                <a:latin typeface="DengXian"/>
                <a:cs typeface="DengXian"/>
              </a:rPr>
              <a:t>等技术开发的</a:t>
            </a:r>
            <a:r>
              <a:rPr sz="1600" spc="5" dirty="0">
                <a:solidFill>
                  <a:srgbClr val="404040"/>
                </a:solidFill>
                <a:latin typeface="DengXian"/>
                <a:cs typeface="DengXian"/>
              </a:rPr>
              <a:t>面</a:t>
            </a:r>
            <a:r>
              <a:rPr sz="1600" spc="-5" dirty="0">
                <a:solidFill>
                  <a:srgbClr val="404040"/>
                </a:solidFill>
                <a:latin typeface="DengXian"/>
                <a:cs typeface="DengXian"/>
              </a:rPr>
              <a:t>向微 服务架构的参考应用。</a:t>
            </a:r>
            <a:endParaRPr sz="1600">
              <a:latin typeface="DengXian"/>
              <a:cs typeface="DengXian"/>
            </a:endParaRPr>
          </a:p>
        </p:txBody>
      </p:sp>
      <p:sp>
        <p:nvSpPr>
          <p:cNvPr id="7" name="object 7"/>
          <p:cNvSpPr/>
          <p:nvPr/>
        </p:nvSpPr>
        <p:spPr>
          <a:xfrm>
            <a:off x="629412" y="4344923"/>
            <a:ext cx="410209" cy="408940"/>
          </a:xfrm>
          <a:custGeom>
            <a:avLst/>
            <a:gdLst/>
            <a:ahLst/>
            <a:cxnLst/>
            <a:rect l="l" t="t" r="r" b="b"/>
            <a:pathLst>
              <a:path w="410209" h="408939">
                <a:moveTo>
                  <a:pt x="204978" y="0"/>
                </a:moveTo>
                <a:lnTo>
                  <a:pt x="157977" y="5393"/>
                </a:lnTo>
                <a:lnTo>
                  <a:pt x="114833" y="20758"/>
                </a:lnTo>
                <a:lnTo>
                  <a:pt x="76774" y="44866"/>
                </a:lnTo>
                <a:lnTo>
                  <a:pt x="45030" y="76493"/>
                </a:lnTo>
                <a:lnTo>
                  <a:pt x="20833" y="114411"/>
                </a:lnTo>
                <a:lnTo>
                  <a:pt x="5413" y="157394"/>
                </a:lnTo>
                <a:lnTo>
                  <a:pt x="0" y="204215"/>
                </a:lnTo>
                <a:lnTo>
                  <a:pt x="5413" y="251037"/>
                </a:lnTo>
                <a:lnTo>
                  <a:pt x="20833" y="294020"/>
                </a:lnTo>
                <a:lnTo>
                  <a:pt x="45030" y="331938"/>
                </a:lnTo>
                <a:lnTo>
                  <a:pt x="76774" y="363565"/>
                </a:lnTo>
                <a:lnTo>
                  <a:pt x="114833" y="387673"/>
                </a:lnTo>
                <a:lnTo>
                  <a:pt x="157977" y="403038"/>
                </a:lnTo>
                <a:lnTo>
                  <a:pt x="204978" y="408431"/>
                </a:lnTo>
                <a:lnTo>
                  <a:pt x="251978" y="403038"/>
                </a:lnTo>
                <a:lnTo>
                  <a:pt x="295122" y="387673"/>
                </a:lnTo>
                <a:lnTo>
                  <a:pt x="333181" y="363565"/>
                </a:lnTo>
                <a:lnTo>
                  <a:pt x="364925" y="331938"/>
                </a:lnTo>
                <a:lnTo>
                  <a:pt x="389122" y="294020"/>
                </a:lnTo>
                <a:lnTo>
                  <a:pt x="404542" y="251037"/>
                </a:lnTo>
                <a:lnTo>
                  <a:pt x="409956" y="204215"/>
                </a:lnTo>
                <a:lnTo>
                  <a:pt x="404542" y="157394"/>
                </a:lnTo>
                <a:lnTo>
                  <a:pt x="389122" y="114411"/>
                </a:lnTo>
                <a:lnTo>
                  <a:pt x="364925" y="76493"/>
                </a:lnTo>
                <a:lnTo>
                  <a:pt x="333181" y="44866"/>
                </a:lnTo>
                <a:lnTo>
                  <a:pt x="295122" y="20758"/>
                </a:lnTo>
                <a:lnTo>
                  <a:pt x="251978" y="5393"/>
                </a:lnTo>
                <a:lnTo>
                  <a:pt x="204978" y="0"/>
                </a:lnTo>
                <a:close/>
              </a:path>
            </a:pathLst>
          </a:custGeom>
          <a:solidFill>
            <a:srgbClr val="D24625"/>
          </a:solidFill>
        </p:spPr>
        <p:txBody>
          <a:bodyPr wrap="square" lIns="0" tIns="0" rIns="0" bIns="0" rtlCol="0"/>
          <a:lstStyle/>
          <a:p>
            <a:endParaRPr/>
          </a:p>
        </p:txBody>
      </p:sp>
      <p:sp>
        <p:nvSpPr>
          <p:cNvPr id="8" name="object 8"/>
          <p:cNvSpPr txBox="1"/>
          <p:nvPr/>
        </p:nvSpPr>
        <p:spPr>
          <a:xfrm>
            <a:off x="767587" y="4389882"/>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Segoe UI Semibold"/>
                <a:cs typeface="Segoe UI Semibold"/>
              </a:rPr>
              <a:t>3</a:t>
            </a:r>
            <a:endParaRPr sz="1600">
              <a:latin typeface="Segoe UI Semibold"/>
              <a:cs typeface="Segoe UI Semibold"/>
            </a:endParaRPr>
          </a:p>
        </p:txBody>
      </p:sp>
      <p:sp>
        <p:nvSpPr>
          <p:cNvPr id="9" name="object 9"/>
          <p:cNvSpPr txBox="1"/>
          <p:nvPr/>
        </p:nvSpPr>
        <p:spPr>
          <a:xfrm>
            <a:off x="1155598" y="4368546"/>
            <a:ext cx="2788920" cy="503555"/>
          </a:xfrm>
          <a:prstGeom prst="rect">
            <a:avLst/>
          </a:prstGeom>
        </p:spPr>
        <p:txBody>
          <a:bodyPr vert="horz" wrap="square" lIns="0" tIns="12065" rIns="0" bIns="0" rtlCol="0">
            <a:spAutoFit/>
          </a:bodyPr>
          <a:lstStyle/>
          <a:p>
            <a:pPr marL="12700">
              <a:lnSpc>
                <a:spcPts val="1885"/>
              </a:lnSpc>
              <a:spcBef>
                <a:spcPts val="95"/>
              </a:spcBef>
            </a:pPr>
            <a:r>
              <a:rPr sz="1600" spc="-5" dirty="0">
                <a:solidFill>
                  <a:srgbClr val="404040"/>
                </a:solidFill>
                <a:latin typeface="DengXian"/>
                <a:cs typeface="DengXian"/>
              </a:rPr>
              <a:t>基</a:t>
            </a:r>
            <a:r>
              <a:rPr sz="1600" spc="5" dirty="0">
                <a:solidFill>
                  <a:srgbClr val="404040"/>
                </a:solidFill>
                <a:latin typeface="DengXian"/>
                <a:cs typeface="DengXian"/>
              </a:rPr>
              <a:t>于</a:t>
            </a:r>
            <a:r>
              <a:rPr sz="1600" spc="-5" dirty="0">
                <a:solidFill>
                  <a:srgbClr val="404040"/>
                </a:solidFill>
                <a:latin typeface="Segoe UI"/>
                <a:cs typeface="Segoe UI"/>
              </a:rPr>
              <a:t>Xamarin</a:t>
            </a:r>
            <a:r>
              <a:rPr sz="1600" spc="5" dirty="0">
                <a:solidFill>
                  <a:srgbClr val="404040"/>
                </a:solidFill>
                <a:latin typeface="DengXian"/>
                <a:cs typeface="DengXian"/>
              </a:rPr>
              <a:t>的移</a:t>
            </a:r>
            <a:r>
              <a:rPr sz="1600" spc="-5" dirty="0">
                <a:solidFill>
                  <a:srgbClr val="404040"/>
                </a:solidFill>
                <a:latin typeface="DengXian"/>
                <a:cs typeface="DengXian"/>
              </a:rPr>
              <a:t>动端</a:t>
            </a:r>
            <a:r>
              <a:rPr sz="1600" spc="5" dirty="0">
                <a:solidFill>
                  <a:srgbClr val="404040"/>
                </a:solidFill>
                <a:latin typeface="DengXian"/>
                <a:cs typeface="DengXian"/>
              </a:rPr>
              <a:t>、</a:t>
            </a:r>
            <a:r>
              <a:rPr sz="1600" spc="-15" dirty="0">
                <a:solidFill>
                  <a:srgbClr val="404040"/>
                </a:solidFill>
                <a:latin typeface="Segoe UI"/>
                <a:cs typeface="Segoe UI"/>
              </a:rPr>
              <a:t>Mpa</a:t>
            </a:r>
            <a:r>
              <a:rPr sz="1600" spc="-5" dirty="0">
                <a:solidFill>
                  <a:srgbClr val="404040"/>
                </a:solidFill>
                <a:latin typeface="DengXian"/>
                <a:cs typeface="DengXian"/>
              </a:rPr>
              <a:t>、</a:t>
            </a:r>
            <a:endParaRPr sz="1600">
              <a:latin typeface="DengXian"/>
              <a:cs typeface="DengXian"/>
            </a:endParaRPr>
          </a:p>
          <a:p>
            <a:pPr marL="12700">
              <a:lnSpc>
                <a:spcPts val="1885"/>
              </a:lnSpc>
            </a:pPr>
            <a:r>
              <a:rPr sz="1600" spc="-15" dirty="0">
                <a:solidFill>
                  <a:srgbClr val="404040"/>
                </a:solidFill>
                <a:latin typeface="Segoe UI"/>
                <a:cs typeface="Segoe UI"/>
              </a:rPr>
              <a:t>Spa</a:t>
            </a:r>
            <a:endParaRPr sz="1600">
              <a:latin typeface="Segoe UI"/>
              <a:cs typeface="Segoe UI"/>
            </a:endParaRPr>
          </a:p>
        </p:txBody>
      </p:sp>
      <p:sp>
        <p:nvSpPr>
          <p:cNvPr id="10" name="object 10"/>
          <p:cNvSpPr/>
          <p:nvPr/>
        </p:nvSpPr>
        <p:spPr>
          <a:xfrm>
            <a:off x="5178552" y="1405127"/>
            <a:ext cx="0" cy="4892675"/>
          </a:xfrm>
          <a:custGeom>
            <a:avLst/>
            <a:gdLst/>
            <a:ahLst/>
            <a:cxnLst/>
            <a:rect l="l" t="t" r="r" b="b"/>
            <a:pathLst>
              <a:path h="4892675">
                <a:moveTo>
                  <a:pt x="0" y="0"/>
                </a:moveTo>
                <a:lnTo>
                  <a:pt x="0" y="4892636"/>
                </a:lnTo>
              </a:path>
            </a:pathLst>
          </a:custGeom>
          <a:ln w="9144">
            <a:solidFill>
              <a:srgbClr val="D0CECE"/>
            </a:solidFill>
          </a:ln>
        </p:spPr>
        <p:txBody>
          <a:bodyPr wrap="square" lIns="0" tIns="0" rIns="0" bIns="0" rtlCol="0"/>
          <a:lstStyle/>
          <a:p>
            <a:endParaRPr/>
          </a:p>
        </p:txBody>
      </p:sp>
      <p:sp>
        <p:nvSpPr>
          <p:cNvPr id="11" name="object 11"/>
          <p:cNvSpPr/>
          <p:nvPr/>
        </p:nvSpPr>
        <p:spPr>
          <a:xfrm>
            <a:off x="5422391" y="1958339"/>
            <a:ext cx="6262116" cy="38298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3" name="object 3"/>
          <p:cNvSpPr txBox="1">
            <a:spLocks noGrp="1"/>
          </p:cNvSpPr>
          <p:nvPr>
            <p:ph type="title"/>
          </p:nvPr>
        </p:nvSpPr>
        <p:spPr>
          <a:xfrm>
            <a:off x="916939" y="565785"/>
            <a:ext cx="10695305" cy="452120"/>
          </a:xfrm>
          <a:prstGeom prst="rect">
            <a:avLst/>
          </a:prstGeom>
        </p:spPr>
        <p:txBody>
          <a:bodyPr vert="horz" wrap="square" lIns="0" tIns="12065" rIns="0" bIns="0" rtlCol="0">
            <a:spAutoFit/>
          </a:bodyPr>
          <a:lstStyle/>
          <a:p>
            <a:pPr marL="12700">
              <a:lnSpc>
                <a:spcPct val="100000"/>
              </a:lnSpc>
              <a:spcBef>
                <a:spcPts val="95"/>
              </a:spcBef>
            </a:pPr>
            <a:r>
              <a:rPr sz="2800" u="none" spc="-10" dirty="0">
                <a:latin typeface="Calibri Light"/>
                <a:cs typeface="Calibri Light"/>
              </a:rPr>
              <a:t>K8S</a:t>
            </a:r>
            <a:r>
              <a:rPr sz="2800" u="none" spc="5" dirty="0">
                <a:latin typeface="Calibri Light"/>
                <a:cs typeface="Calibri Light"/>
              </a:rPr>
              <a:t> </a:t>
            </a:r>
            <a:r>
              <a:rPr sz="2800" u="none" spc="-5" dirty="0"/>
              <a:t>简</a:t>
            </a:r>
            <a:r>
              <a:rPr sz="2800" u="none" dirty="0"/>
              <a:t>介</a:t>
            </a:r>
            <a:r>
              <a:rPr sz="2800" u="none" spc="-15" dirty="0"/>
              <a:t>（</a:t>
            </a:r>
            <a:r>
              <a:rPr sz="2800" u="none" spc="-15" dirty="0">
                <a:latin typeface="Calibri Light"/>
                <a:cs typeface="Calibri Light"/>
              </a:rPr>
              <a:t>Automated</a:t>
            </a:r>
            <a:r>
              <a:rPr sz="2800" u="none" dirty="0">
                <a:latin typeface="Calibri Light"/>
                <a:cs typeface="Calibri Light"/>
              </a:rPr>
              <a:t> </a:t>
            </a:r>
            <a:r>
              <a:rPr sz="2800" u="none" spc="-15" dirty="0">
                <a:latin typeface="Calibri Light"/>
                <a:cs typeface="Calibri Light"/>
              </a:rPr>
              <a:t>container</a:t>
            </a:r>
            <a:r>
              <a:rPr sz="2800" u="none" spc="-10" dirty="0">
                <a:latin typeface="Calibri Light"/>
                <a:cs typeface="Calibri Light"/>
              </a:rPr>
              <a:t> </a:t>
            </a:r>
            <a:r>
              <a:rPr sz="2800" u="none" spc="-5" dirty="0">
                <a:latin typeface="Calibri Light"/>
                <a:cs typeface="Calibri Light"/>
              </a:rPr>
              <a:t>deployment,</a:t>
            </a:r>
            <a:r>
              <a:rPr sz="2800" u="none" spc="20" dirty="0">
                <a:latin typeface="Calibri Light"/>
                <a:cs typeface="Calibri Light"/>
              </a:rPr>
              <a:t> </a:t>
            </a:r>
            <a:r>
              <a:rPr sz="2800" u="none" spc="-5" dirty="0">
                <a:latin typeface="Calibri Light"/>
                <a:cs typeface="Calibri Light"/>
              </a:rPr>
              <a:t>scaling,</a:t>
            </a:r>
            <a:r>
              <a:rPr sz="2800" u="none" dirty="0">
                <a:latin typeface="Calibri Light"/>
                <a:cs typeface="Calibri Light"/>
              </a:rPr>
              <a:t> </a:t>
            </a:r>
            <a:r>
              <a:rPr sz="2800" u="none" spc="-5" dirty="0">
                <a:latin typeface="Calibri Light"/>
                <a:cs typeface="Calibri Light"/>
              </a:rPr>
              <a:t>and</a:t>
            </a:r>
            <a:r>
              <a:rPr sz="2800" u="none" spc="5" dirty="0">
                <a:latin typeface="Calibri Light"/>
                <a:cs typeface="Calibri Light"/>
              </a:rPr>
              <a:t> </a:t>
            </a:r>
            <a:r>
              <a:rPr sz="2800" u="none" spc="-10" dirty="0">
                <a:latin typeface="Calibri Light"/>
                <a:cs typeface="Calibri Light"/>
              </a:rPr>
              <a:t>management</a:t>
            </a:r>
            <a:r>
              <a:rPr sz="2800" u="none" spc="-10" dirty="0"/>
              <a:t>）</a:t>
            </a:r>
            <a:endParaRPr sz="2800">
              <a:latin typeface="Calibri Light"/>
              <a:cs typeface="Calibri Light"/>
            </a:endParaRPr>
          </a:p>
        </p:txBody>
      </p:sp>
      <p:sp>
        <p:nvSpPr>
          <p:cNvPr id="4" name="object 4"/>
          <p:cNvSpPr txBox="1"/>
          <p:nvPr/>
        </p:nvSpPr>
        <p:spPr>
          <a:xfrm>
            <a:off x="916939" y="1810257"/>
            <a:ext cx="3561715" cy="607060"/>
          </a:xfrm>
          <a:prstGeom prst="rect">
            <a:avLst/>
          </a:prstGeom>
        </p:spPr>
        <p:txBody>
          <a:bodyPr vert="horz" wrap="square" lIns="0" tIns="46355" rIns="0" bIns="0" rtlCol="0">
            <a:spAutoFit/>
          </a:bodyPr>
          <a:lstStyle/>
          <a:p>
            <a:pPr marL="241300" marR="5080" indent="-228600">
              <a:lnSpc>
                <a:spcPts val="2170"/>
              </a:lnSpc>
              <a:spcBef>
                <a:spcPts val="365"/>
              </a:spcBef>
              <a:buFont typeface="Arial"/>
              <a:buChar char="•"/>
              <a:tabLst>
                <a:tab pos="241300" algn="l"/>
                <a:tab pos="241935" algn="l"/>
              </a:tabLst>
            </a:pPr>
            <a:r>
              <a:rPr sz="2000" dirty="0">
                <a:latin typeface="DengXian"/>
                <a:cs typeface="DengXian"/>
              </a:rPr>
              <a:t>解决了容器的难于管理</a:t>
            </a:r>
            <a:r>
              <a:rPr sz="2000" spc="-15" dirty="0">
                <a:latin typeface="DengXian"/>
                <a:cs typeface="DengXian"/>
              </a:rPr>
              <a:t>、</a:t>
            </a:r>
            <a:r>
              <a:rPr sz="2000" dirty="0">
                <a:latin typeface="DengXian"/>
                <a:cs typeface="DengXian"/>
              </a:rPr>
              <a:t>编排 和调度的问题</a:t>
            </a:r>
            <a:endParaRPr sz="2000">
              <a:latin typeface="DengXian"/>
              <a:cs typeface="DengXian"/>
            </a:endParaRPr>
          </a:p>
        </p:txBody>
      </p:sp>
      <p:sp>
        <p:nvSpPr>
          <p:cNvPr id="5" name="object 5"/>
          <p:cNvSpPr/>
          <p:nvPr/>
        </p:nvSpPr>
        <p:spPr>
          <a:xfrm>
            <a:off x="5120640" y="1905000"/>
            <a:ext cx="6233160" cy="42717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3" name="object 3"/>
          <p:cNvSpPr txBox="1">
            <a:spLocks noGrp="1"/>
          </p:cNvSpPr>
          <p:nvPr>
            <p:ph type="title"/>
          </p:nvPr>
        </p:nvSpPr>
        <p:spPr>
          <a:xfrm>
            <a:off x="709676" y="261620"/>
            <a:ext cx="2089150" cy="696595"/>
          </a:xfrm>
          <a:prstGeom prst="rect">
            <a:avLst/>
          </a:prstGeom>
        </p:spPr>
        <p:txBody>
          <a:bodyPr vert="horz" wrap="square" lIns="0" tIns="12700" rIns="0" bIns="0" rtlCol="0">
            <a:spAutoFit/>
          </a:bodyPr>
          <a:lstStyle/>
          <a:p>
            <a:pPr marL="12700">
              <a:lnSpc>
                <a:spcPct val="100000"/>
              </a:lnSpc>
              <a:spcBef>
                <a:spcPts val="100"/>
              </a:spcBef>
            </a:pPr>
            <a:r>
              <a:rPr u="none" spc="-5" dirty="0">
                <a:latin typeface="Calibri Light"/>
                <a:cs typeface="Calibri Light"/>
              </a:rPr>
              <a:t>K8S</a:t>
            </a:r>
            <a:r>
              <a:rPr u="none" spc="-70" dirty="0">
                <a:latin typeface="Calibri Light"/>
                <a:cs typeface="Calibri Light"/>
              </a:rPr>
              <a:t> </a:t>
            </a:r>
            <a:r>
              <a:rPr u="none" dirty="0"/>
              <a:t>特性</a:t>
            </a:r>
          </a:p>
        </p:txBody>
      </p:sp>
      <p:sp>
        <p:nvSpPr>
          <p:cNvPr id="4" name="object 4"/>
          <p:cNvSpPr txBox="1"/>
          <p:nvPr/>
        </p:nvSpPr>
        <p:spPr>
          <a:xfrm>
            <a:off x="841247" y="2412492"/>
            <a:ext cx="2444750" cy="1466215"/>
          </a:xfrm>
          <a:prstGeom prst="rect">
            <a:avLst/>
          </a:prstGeom>
          <a:solidFill>
            <a:srgbClr val="8AC145"/>
          </a:solidFill>
          <a:ln w="12192">
            <a:solidFill>
              <a:srgbClr val="FFFFFF"/>
            </a:solidFill>
          </a:ln>
        </p:spPr>
        <p:txBody>
          <a:bodyPr vert="horz" wrap="square" lIns="0" tIns="133985" rIns="0" bIns="0" rtlCol="0">
            <a:spAutoFit/>
          </a:bodyPr>
          <a:lstStyle/>
          <a:p>
            <a:pPr marL="359410" marR="136525" indent="-216535">
              <a:lnSpc>
                <a:spcPct val="101499"/>
              </a:lnSpc>
              <a:spcBef>
                <a:spcPts val="1055"/>
              </a:spcBef>
            </a:pPr>
            <a:r>
              <a:rPr sz="3400" spc="-5" dirty="0">
                <a:solidFill>
                  <a:srgbClr val="FFFFFF"/>
                </a:solidFill>
                <a:latin typeface="DengXian"/>
                <a:cs typeface="DengXian"/>
              </a:rPr>
              <a:t>服务发现 和</a:t>
            </a:r>
            <a:r>
              <a:rPr sz="3400" spc="-10" dirty="0">
                <a:solidFill>
                  <a:srgbClr val="FFFFFF"/>
                </a:solidFill>
                <a:latin typeface="DengXian"/>
                <a:cs typeface="DengXian"/>
              </a:rPr>
              <a:t>负载均 衡</a:t>
            </a:r>
            <a:endParaRPr sz="3400">
              <a:latin typeface="DengXian"/>
              <a:cs typeface="DengXian"/>
            </a:endParaRPr>
          </a:p>
        </p:txBody>
      </p:sp>
      <p:sp>
        <p:nvSpPr>
          <p:cNvPr id="5" name="object 5"/>
          <p:cNvSpPr txBox="1"/>
          <p:nvPr/>
        </p:nvSpPr>
        <p:spPr>
          <a:xfrm>
            <a:off x="3529584" y="2412492"/>
            <a:ext cx="2444750" cy="1466215"/>
          </a:xfrm>
          <a:prstGeom prst="rect">
            <a:avLst/>
          </a:prstGeom>
          <a:solidFill>
            <a:srgbClr val="6BC343"/>
          </a:solidFill>
          <a:ln w="12192">
            <a:solidFill>
              <a:srgbClr val="FFFFFF"/>
            </a:solidFill>
          </a:ln>
        </p:spPr>
        <p:txBody>
          <a:bodyPr vert="horz" wrap="square" lIns="0" tIns="3175" rIns="0" bIns="0" rtlCol="0">
            <a:spAutoFit/>
          </a:bodyPr>
          <a:lstStyle/>
          <a:p>
            <a:pPr>
              <a:lnSpc>
                <a:spcPct val="100000"/>
              </a:lnSpc>
              <a:spcBef>
                <a:spcPts val="25"/>
              </a:spcBef>
            </a:pPr>
            <a:endParaRPr sz="2750">
              <a:latin typeface="Times New Roman"/>
              <a:cs typeface="Times New Roman"/>
            </a:endParaRPr>
          </a:p>
          <a:p>
            <a:pPr marL="360045">
              <a:lnSpc>
                <a:spcPct val="100000"/>
              </a:lnSpc>
            </a:pPr>
            <a:r>
              <a:rPr sz="3400" spc="-5" dirty="0">
                <a:solidFill>
                  <a:srgbClr val="FFFFFF"/>
                </a:solidFill>
                <a:latin typeface="DengXian"/>
                <a:cs typeface="DengXian"/>
              </a:rPr>
              <a:t>自动装箱</a:t>
            </a:r>
            <a:endParaRPr sz="3400">
              <a:latin typeface="DengXian"/>
              <a:cs typeface="DengXian"/>
            </a:endParaRPr>
          </a:p>
        </p:txBody>
      </p:sp>
      <p:sp>
        <p:nvSpPr>
          <p:cNvPr id="6" name="object 6"/>
          <p:cNvSpPr txBox="1"/>
          <p:nvPr/>
        </p:nvSpPr>
        <p:spPr>
          <a:xfrm>
            <a:off x="6217920" y="2412492"/>
            <a:ext cx="2444750" cy="1466215"/>
          </a:xfrm>
          <a:prstGeom prst="rect">
            <a:avLst/>
          </a:prstGeom>
          <a:solidFill>
            <a:srgbClr val="48C541"/>
          </a:solidFill>
          <a:ln w="12192">
            <a:solidFill>
              <a:srgbClr val="FFFFFF"/>
            </a:solidFill>
          </a:ln>
        </p:spPr>
        <p:txBody>
          <a:bodyPr vert="horz" wrap="square" lIns="0" tIns="3175" rIns="0" bIns="0" rtlCol="0">
            <a:spAutoFit/>
          </a:bodyPr>
          <a:lstStyle/>
          <a:p>
            <a:pPr>
              <a:lnSpc>
                <a:spcPct val="100000"/>
              </a:lnSpc>
              <a:spcBef>
                <a:spcPts val="25"/>
              </a:spcBef>
            </a:pPr>
            <a:endParaRPr sz="2750">
              <a:latin typeface="Times New Roman"/>
              <a:cs typeface="Times New Roman"/>
            </a:endParaRPr>
          </a:p>
          <a:p>
            <a:pPr marL="360680">
              <a:lnSpc>
                <a:spcPct val="100000"/>
              </a:lnSpc>
            </a:pPr>
            <a:r>
              <a:rPr sz="3400" spc="-5" dirty="0">
                <a:solidFill>
                  <a:srgbClr val="FFFFFF"/>
                </a:solidFill>
                <a:latin typeface="DengXian"/>
                <a:cs typeface="DengXian"/>
              </a:rPr>
              <a:t>存储编排</a:t>
            </a:r>
            <a:endParaRPr sz="3400">
              <a:latin typeface="DengXian"/>
              <a:cs typeface="DengXian"/>
            </a:endParaRPr>
          </a:p>
        </p:txBody>
      </p:sp>
      <p:sp>
        <p:nvSpPr>
          <p:cNvPr id="7" name="object 7"/>
          <p:cNvSpPr txBox="1"/>
          <p:nvPr/>
        </p:nvSpPr>
        <p:spPr>
          <a:xfrm>
            <a:off x="8906256" y="2412492"/>
            <a:ext cx="2444750" cy="1466215"/>
          </a:xfrm>
          <a:prstGeom prst="rect">
            <a:avLst/>
          </a:prstGeom>
          <a:solidFill>
            <a:srgbClr val="3EC658"/>
          </a:solidFill>
          <a:ln w="12192">
            <a:solidFill>
              <a:srgbClr val="FFFFFF"/>
            </a:solidFill>
          </a:ln>
        </p:spPr>
        <p:txBody>
          <a:bodyPr vert="horz" wrap="square" lIns="0" tIns="3175" rIns="0" bIns="0" rtlCol="0">
            <a:spAutoFit/>
          </a:bodyPr>
          <a:lstStyle/>
          <a:p>
            <a:pPr>
              <a:lnSpc>
                <a:spcPct val="100000"/>
              </a:lnSpc>
              <a:spcBef>
                <a:spcPts val="25"/>
              </a:spcBef>
            </a:pPr>
            <a:endParaRPr sz="2750">
              <a:latin typeface="Times New Roman"/>
              <a:cs typeface="Times New Roman"/>
            </a:endParaRPr>
          </a:p>
          <a:p>
            <a:pPr marL="360680">
              <a:lnSpc>
                <a:spcPct val="100000"/>
              </a:lnSpc>
            </a:pPr>
            <a:r>
              <a:rPr sz="3400" spc="-5" dirty="0">
                <a:solidFill>
                  <a:srgbClr val="FFFFFF"/>
                </a:solidFill>
                <a:latin typeface="DengXian"/>
                <a:cs typeface="DengXian"/>
              </a:rPr>
              <a:t>自愈能力</a:t>
            </a:r>
            <a:endParaRPr sz="3400">
              <a:latin typeface="DengXian"/>
              <a:cs typeface="DengXian"/>
            </a:endParaRPr>
          </a:p>
        </p:txBody>
      </p:sp>
      <p:sp>
        <p:nvSpPr>
          <p:cNvPr id="8" name="object 8"/>
          <p:cNvSpPr txBox="1"/>
          <p:nvPr/>
        </p:nvSpPr>
        <p:spPr>
          <a:xfrm>
            <a:off x="841247" y="4123944"/>
            <a:ext cx="2444750" cy="1466215"/>
          </a:xfrm>
          <a:prstGeom prst="rect">
            <a:avLst/>
          </a:prstGeom>
          <a:solidFill>
            <a:srgbClr val="3BC77A"/>
          </a:solidFill>
          <a:ln w="12192">
            <a:solidFill>
              <a:srgbClr val="FFFFFF"/>
            </a:solidFill>
          </a:ln>
        </p:spPr>
        <p:txBody>
          <a:bodyPr vert="horz" wrap="square" lIns="0" tIns="133350" rIns="0" bIns="0" rtlCol="0">
            <a:spAutoFit/>
          </a:bodyPr>
          <a:lstStyle/>
          <a:p>
            <a:pPr marL="791210" marR="136525" indent="-647700">
              <a:lnSpc>
                <a:spcPct val="101499"/>
              </a:lnSpc>
              <a:spcBef>
                <a:spcPts val="1050"/>
              </a:spcBef>
            </a:pPr>
            <a:r>
              <a:rPr sz="3400" spc="-5" dirty="0">
                <a:solidFill>
                  <a:srgbClr val="FFFFFF"/>
                </a:solidFill>
                <a:latin typeface="DengXian"/>
                <a:cs typeface="DengXian"/>
              </a:rPr>
              <a:t>自动部署 和</a:t>
            </a:r>
            <a:r>
              <a:rPr sz="3400" spc="-10" dirty="0">
                <a:solidFill>
                  <a:srgbClr val="FFFFFF"/>
                </a:solidFill>
                <a:latin typeface="DengXian"/>
                <a:cs typeface="DengXian"/>
              </a:rPr>
              <a:t>回滚</a:t>
            </a:r>
            <a:endParaRPr sz="3400">
              <a:latin typeface="DengXian"/>
              <a:cs typeface="DengXian"/>
            </a:endParaRPr>
          </a:p>
        </p:txBody>
      </p:sp>
      <p:sp>
        <p:nvSpPr>
          <p:cNvPr id="9" name="object 9"/>
          <p:cNvSpPr txBox="1"/>
          <p:nvPr/>
        </p:nvSpPr>
        <p:spPr>
          <a:xfrm>
            <a:off x="3529584" y="4123944"/>
            <a:ext cx="2444750" cy="1466215"/>
          </a:xfrm>
          <a:prstGeom prst="rect">
            <a:avLst/>
          </a:prstGeom>
          <a:solidFill>
            <a:srgbClr val="39C99F"/>
          </a:solidFill>
          <a:ln w="12192">
            <a:solidFill>
              <a:srgbClr val="FFFFFF"/>
            </a:solidFill>
          </a:ln>
        </p:spPr>
        <p:txBody>
          <a:bodyPr vert="horz" wrap="square" lIns="0" tIns="133350" rIns="0" bIns="0" rtlCol="0">
            <a:spAutoFit/>
          </a:bodyPr>
          <a:lstStyle/>
          <a:p>
            <a:pPr marL="791210" marR="137160" indent="-647700">
              <a:lnSpc>
                <a:spcPct val="101499"/>
              </a:lnSpc>
              <a:spcBef>
                <a:spcPts val="1050"/>
              </a:spcBef>
            </a:pPr>
            <a:r>
              <a:rPr sz="3400" spc="-5" dirty="0">
                <a:solidFill>
                  <a:srgbClr val="FFFFFF"/>
                </a:solidFill>
                <a:latin typeface="DengXian"/>
                <a:cs typeface="DengXian"/>
              </a:rPr>
              <a:t>密钥和配 置管理</a:t>
            </a:r>
            <a:endParaRPr sz="3400">
              <a:latin typeface="DengXian"/>
              <a:cs typeface="DengXian"/>
            </a:endParaRPr>
          </a:p>
        </p:txBody>
      </p:sp>
      <p:sp>
        <p:nvSpPr>
          <p:cNvPr id="10" name="object 10"/>
          <p:cNvSpPr txBox="1"/>
          <p:nvPr/>
        </p:nvSpPr>
        <p:spPr>
          <a:xfrm>
            <a:off x="6217920" y="4123944"/>
            <a:ext cx="2444750" cy="1466215"/>
          </a:xfrm>
          <a:prstGeom prst="rect">
            <a:avLst/>
          </a:prstGeom>
          <a:solidFill>
            <a:srgbClr val="38CCC5"/>
          </a:solidFill>
          <a:ln w="12192">
            <a:solidFill>
              <a:srgbClr val="FFFFFF"/>
            </a:solidFill>
          </a:ln>
        </p:spPr>
        <p:txBody>
          <a:bodyPr vert="horz" wrap="square" lIns="0" tIns="3175" rIns="0" bIns="0" rtlCol="0">
            <a:spAutoFit/>
          </a:bodyPr>
          <a:lstStyle/>
          <a:p>
            <a:pPr>
              <a:lnSpc>
                <a:spcPct val="100000"/>
              </a:lnSpc>
              <a:spcBef>
                <a:spcPts val="25"/>
              </a:spcBef>
            </a:pPr>
            <a:endParaRPr sz="2750">
              <a:latin typeface="Times New Roman"/>
              <a:cs typeface="Times New Roman"/>
            </a:endParaRPr>
          </a:p>
          <a:p>
            <a:pPr marL="575310">
              <a:lnSpc>
                <a:spcPct val="100000"/>
              </a:lnSpc>
            </a:pPr>
            <a:r>
              <a:rPr sz="3400" spc="-5" dirty="0">
                <a:solidFill>
                  <a:srgbClr val="FFFFFF"/>
                </a:solidFill>
                <a:latin typeface="DengXian"/>
                <a:cs typeface="DengXian"/>
              </a:rPr>
              <a:t>批处理</a:t>
            </a:r>
            <a:endParaRPr sz="3400">
              <a:latin typeface="DengXian"/>
              <a:cs typeface="DengXian"/>
            </a:endParaRPr>
          </a:p>
        </p:txBody>
      </p:sp>
      <p:sp>
        <p:nvSpPr>
          <p:cNvPr id="11" name="object 11"/>
          <p:cNvSpPr txBox="1"/>
          <p:nvPr/>
        </p:nvSpPr>
        <p:spPr>
          <a:xfrm>
            <a:off x="8906256" y="4123944"/>
            <a:ext cx="2444750" cy="1466215"/>
          </a:xfrm>
          <a:prstGeom prst="rect">
            <a:avLst/>
          </a:prstGeom>
          <a:solidFill>
            <a:srgbClr val="36AECE"/>
          </a:solidFill>
          <a:ln w="12192">
            <a:solidFill>
              <a:srgbClr val="FFFFFF"/>
            </a:solidFill>
          </a:ln>
        </p:spPr>
        <p:txBody>
          <a:bodyPr vert="horz" wrap="square" lIns="0" tIns="3175" rIns="0" bIns="0" rtlCol="0">
            <a:spAutoFit/>
          </a:bodyPr>
          <a:lstStyle/>
          <a:p>
            <a:pPr>
              <a:lnSpc>
                <a:spcPct val="100000"/>
              </a:lnSpc>
              <a:spcBef>
                <a:spcPts val="25"/>
              </a:spcBef>
            </a:pPr>
            <a:endParaRPr sz="2750">
              <a:latin typeface="Times New Roman"/>
              <a:cs typeface="Times New Roman"/>
            </a:endParaRPr>
          </a:p>
          <a:p>
            <a:pPr marL="360680">
              <a:lnSpc>
                <a:spcPct val="100000"/>
              </a:lnSpc>
            </a:pPr>
            <a:r>
              <a:rPr sz="3400" spc="-5" dirty="0">
                <a:solidFill>
                  <a:srgbClr val="FFFFFF"/>
                </a:solidFill>
                <a:latin typeface="DengXian"/>
                <a:cs typeface="DengXian"/>
              </a:rPr>
              <a:t>水平扩容</a:t>
            </a:r>
            <a:endParaRPr sz="3400">
              <a:latin typeface="DengXian"/>
              <a:cs typeface="DengXi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948" y="580390"/>
            <a:ext cx="2576830" cy="452120"/>
          </a:xfrm>
          <a:prstGeom prst="rect">
            <a:avLst/>
          </a:prstGeom>
        </p:spPr>
        <p:txBody>
          <a:bodyPr vert="horz" wrap="square" lIns="0" tIns="12065" rIns="0" bIns="0" rtlCol="0">
            <a:spAutoFit/>
          </a:bodyPr>
          <a:lstStyle/>
          <a:p>
            <a:pPr marL="12700">
              <a:lnSpc>
                <a:spcPct val="100000"/>
              </a:lnSpc>
              <a:spcBef>
                <a:spcPts val="95"/>
              </a:spcBef>
            </a:pPr>
            <a:r>
              <a:rPr sz="2800" u="none" spc="-15" dirty="0">
                <a:solidFill>
                  <a:srgbClr val="3A3838"/>
                </a:solidFill>
                <a:latin typeface="Calibri Light"/>
                <a:cs typeface="Calibri Light"/>
              </a:rPr>
              <a:t>Azure </a:t>
            </a:r>
            <a:r>
              <a:rPr sz="2800" u="none" spc="-5" dirty="0">
                <a:solidFill>
                  <a:srgbClr val="3A3838"/>
                </a:solidFill>
                <a:latin typeface="Calibri Light"/>
                <a:cs typeface="Calibri Light"/>
              </a:rPr>
              <a:t>+ </a:t>
            </a:r>
            <a:r>
              <a:rPr sz="2800" u="none" spc="-10" dirty="0">
                <a:solidFill>
                  <a:srgbClr val="3A3838"/>
                </a:solidFill>
                <a:latin typeface="Calibri Light"/>
                <a:cs typeface="Calibri Light"/>
              </a:rPr>
              <a:t>K8S </a:t>
            </a:r>
            <a:r>
              <a:rPr sz="2800" u="none" spc="-5" dirty="0">
                <a:solidFill>
                  <a:srgbClr val="3A3838"/>
                </a:solidFill>
                <a:latin typeface="Calibri Light"/>
                <a:cs typeface="Calibri Light"/>
              </a:rPr>
              <a:t>=</a:t>
            </a:r>
            <a:r>
              <a:rPr sz="2800" u="none" spc="-15" dirty="0">
                <a:solidFill>
                  <a:srgbClr val="3A3838"/>
                </a:solidFill>
                <a:latin typeface="Calibri Light"/>
                <a:cs typeface="Calibri Light"/>
              </a:rPr>
              <a:t> AKS</a:t>
            </a:r>
            <a:endParaRPr sz="2800">
              <a:latin typeface="Calibri Light"/>
              <a:cs typeface="Calibri Light"/>
            </a:endParaRPr>
          </a:p>
        </p:txBody>
      </p:sp>
      <p:sp>
        <p:nvSpPr>
          <p:cNvPr id="3" name="object 3"/>
          <p:cNvSpPr/>
          <p:nvPr/>
        </p:nvSpPr>
        <p:spPr>
          <a:xfrm>
            <a:off x="1452372" y="2747772"/>
            <a:ext cx="3361944" cy="136245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545323" y="2284476"/>
            <a:ext cx="3802379" cy="22890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97829" y="3112770"/>
            <a:ext cx="1466215" cy="640080"/>
          </a:xfrm>
          <a:custGeom>
            <a:avLst/>
            <a:gdLst/>
            <a:ahLst/>
            <a:cxnLst/>
            <a:rect l="l" t="t" r="r" b="b"/>
            <a:pathLst>
              <a:path w="1466215" h="640079">
                <a:moveTo>
                  <a:pt x="1146048" y="0"/>
                </a:moveTo>
                <a:lnTo>
                  <a:pt x="1146048" y="160019"/>
                </a:lnTo>
                <a:lnTo>
                  <a:pt x="0" y="160019"/>
                </a:lnTo>
                <a:lnTo>
                  <a:pt x="0" y="480059"/>
                </a:lnTo>
                <a:lnTo>
                  <a:pt x="1146048" y="480059"/>
                </a:lnTo>
                <a:lnTo>
                  <a:pt x="1146048" y="640079"/>
                </a:lnTo>
                <a:lnTo>
                  <a:pt x="1466088" y="320039"/>
                </a:lnTo>
                <a:lnTo>
                  <a:pt x="1146048" y="0"/>
                </a:lnTo>
                <a:close/>
              </a:path>
            </a:pathLst>
          </a:custGeom>
          <a:solidFill>
            <a:srgbClr val="36AECE"/>
          </a:solidFill>
        </p:spPr>
        <p:txBody>
          <a:bodyPr wrap="square" lIns="0" tIns="0" rIns="0" bIns="0" rtlCol="0"/>
          <a:lstStyle/>
          <a:p>
            <a:endParaRPr/>
          </a:p>
        </p:txBody>
      </p:sp>
      <p:sp>
        <p:nvSpPr>
          <p:cNvPr id="6" name="object 6"/>
          <p:cNvSpPr/>
          <p:nvPr/>
        </p:nvSpPr>
        <p:spPr>
          <a:xfrm>
            <a:off x="5497829" y="3112770"/>
            <a:ext cx="1466215" cy="640080"/>
          </a:xfrm>
          <a:custGeom>
            <a:avLst/>
            <a:gdLst/>
            <a:ahLst/>
            <a:cxnLst/>
            <a:rect l="l" t="t" r="r" b="b"/>
            <a:pathLst>
              <a:path w="1466215" h="640079">
                <a:moveTo>
                  <a:pt x="0" y="160019"/>
                </a:moveTo>
                <a:lnTo>
                  <a:pt x="1146048" y="160019"/>
                </a:lnTo>
                <a:lnTo>
                  <a:pt x="1146048" y="0"/>
                </a:lnTo>
                <a:lnTo>
                  <a:pt x="1466088" y="320039"/>
                </a:lnTo>
                <a:lnTo>
                  <a:pt x="1146048" y="640079"/>
                </a:lnTo>
                <a:lnTo>
                  <a:pt x="1146048" y="480059"/>
                </a:lnTo>
                <a:lnTo>
                  <a:pt x="0" y="480059"/>
                </a:lnTo>
                <a:lnTo>
                  <a:pt x="0" y="160019"/>
                </a:lnTo>
                <a:close/>
              </a:path>
            </a:pathLst>
          </a:custGeom>
          <a:ln w="19812">
            <a:solidFill>
              <a:srgbClr val="FFFFFF"/>
            </a:solidFill>
          </a:ln>
        </p:spPr>
        <p:txBody>
          <a:bodyPr wrap="square" lIns="0" tIns="0" rIns="0" bIns="0" rtlCol="0"/>
          <a:lstStyle/>
          <a:p>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3" name="object 3"/>
          <p:cNvSpPr txBox="1">
            <a:spLocks noGrp="1"/>
          </p:cNvSpPr>
          <p:nvPr>
            <p:ph type="title"/>
          </p:nvPr>
        </p:nvSpPr>
        <p:spPr>
          <a:xfrm>
            <a:off x="659079" y="507237"/>
            <a:ext cx="5477510" cy="452120"/>
          </a:xfrm>
          <a:prstGeom prst="rect">
            <a:avLst/>
          </a:prstGeom>
        </p:spPr>
        <p:txBody>
          <a:bodyPr vert="horz" wrap="square" lIns="0" tIns="12065" rIns="0" bIns="0" rtlCol="0">
            <a:spAutoFit/>
          </a:bodyPr>
          <a:lstStyle/>
          <a:p>
            <a:pPr marL="12700">
              <a:lnSpc>
                <a:spcPct val="100000"/>
              </a:lnSpc>
              <a:spcBef>
                <a:spcPts val="95"/>
              </a:spcBef>
            </a:pPr>
            <a:r>
              <a:rPr sz="2800" u="none" spc="-15" dirty="0">
                <a:solidFill>
                  <a:srgbClr val="3A3838"/>
                </a:solidFill>
                <a:latin typeface="Segoe UI Light"/>
                <a:cs typeface="Segoe UI Light"/>
              </a:rPr>
              <a:t>Azure</a:t>
            </a:r>
            <a:r>
              <a:rPr sz="2800" u="none" spc="-145" dirty="0">
                <a:solidFill>
                  <a:srgbClr val="3A3838"/>
                </a:solidFill>
                <a:latin typeface="Segoe UI Light"/>
                <a:cs typeface="Segoe UI Light"/>
              </a:rPr>
              <a:t> </a:t>
            </a:r>
            <a:r>
              <a:rPr sz="2800" u="none" spc="-5" dirty="0">
                <a:solidFill>
                  <a:srgbClr val="3A3838"/>
                </a:solidFill>
                <a:latin typeface="Segoe UI Light"/>
                <a:cs typeface="Segoe UI Light"/>
              </a:rPr>
              <a:t>Kubernetes</a:t>
            </a:r>
            <a:r>
              <a:rPr sz="2800" u="none" spc="-130" dirty="0">
                <a:solidFill>
                  <a:srgbClr val="3A3838"/>
                </a:solidFill>
                <a:latin typeface="Segoe UI Light"/>
                <a:cs typeface="Segoe UI Light"/>
              </a:rPr>
              <a:t> </a:t>
            </a:r>
            <a:r>
              <a:rPr sz="2800" u="none" spc="15" dirty="0">
                <a:solidFill>
                  <a:srgbClr val="3A3838"/>
                </a:solidFill>
                <a:latin typeface="Segoe UI Light"/>
                <a:cs typeface="Segoe UI Light"/>
              </a:rPr>
              <a:t>Service</a:t>
            </a:r>
            <a:r>
              <a:rPr sz="2800" u="none" spc="-15" dirty="0">
                <a:solidFill>
                  <a:srgbClr val="3A3838"/>
                </a:solidFill>
                <a:latin typeface="Segoe UI Light"/>
                <a:cs typeface="Segoe UI Light"/>
              </a:rPr>
              <a:t> </a:t>
            </a:r>
            <a:r>
              <a:rPr sz="2800" u="none" spc="-5" dirty="0">
                <a:solidFill>
                  <a:srgbClr val="3A3838"/>
                </a:solidFill>
                <a:latin typeface="Segoe UI Light"/>
                <a:cs typeface="Segoe UI Light"/>
              </a:rPr>
              <a:t>(AKS)</a:t>
            </a:r>
            <a:r>
              <a:rPr sz="2800" u="none" spc="-15" dirty="0">
                <a:solidFill>
                  <a:srgbClr val="3A3838"/>
                </a:solidFill>
                <a:latin typeface="Segoe UI Light"/>
                <a:cs typeface="Segoe UI Light"/>
              </a:rPr>
              <a:t> </a:t>
            </a:r>
            <a:r>
              <a:rPr sz="2800" u="none" spc="-5" dirty="0">
                <a:solidFill>
                  <a:srgbClr val="3A3838"/>
                </a:solidFill>
              </a:rPr>
              <a:t>简介</a:t>
            </a:r>
            <a:endParaRPr sz="2800">
              <a:latin typeface="Segoe UI Light"/>
              <a:cs typeface="Segoe UI Light"/>
            </a:endParaRPr>
          </a:p>
        </p:txBody>
      </p:sp>
      <p:sp>
        <p:nvSpPr>
          <p:cNvPr id="4" name="object 4"/>
          <p:cNvSpPr txBox="1"/>
          <p:nvPr/>
        </p:nvSpPr>
        <p:spPr>
          <a:xfrm>
            <a:off x="1229969" y="2780157"/>
            <a:ext cx="33724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DengXian"/>
                <a:cs typeface="DengXian"/>
              </a:rPr>
              <a:t>简化</a:t>
            </a:r>
            <a:r>
              <a:rPr sz="1800" spc="-10" dirty="0">
                <a:latin typeface="Calibri"/>
                <a:cs typeface="Calibri"/>
              </a:rPr>
              <a:t>Kubernetes</a:t>
            </a:r>
            <a:r>
              <a:rPr sz="1800" dirty="0">
                <a:latin typeface="DengXian"/>
                <a:cs typeface="DengXian"/>
              </a:rPr>
              <a:t>管理，部署和运营</a:t>
            </a:r>
            <a:endParaRPr sz="1800">
              <a:latin typeface="DengXian"/>
              <a:cs typeface="DengXian"/>
            </a:endParaRPr>
          </a:p>
        </p:txBody>
      </p:sp>
      <p:sp>
        <p:nvSpPr>
          <p:cNvPr id="5" name="object 5"/>
          <p:cNvSpPr/>
          <p:nvPr/>
        </p:nvSpPr>
        <p:spPr>
          <a:xfrm>
            <a:off x="592836" y="3887723"/>
            <a:ext cx="410209" cy="408940"/>
          </a:xfrm>
          <a:custGeom>
            <a:avLst/>
            <a:gdLst/>
            <a:ahLst/>
            <a:cxnLst/>
            <a:rect l="l" t="t" r="r" b="b"/>
            <a:pathLst>
              <a:path w="410209" h="408939">
                <a:moveTo>
                  <a:pt x="204978" y="0"/>
                </a:moveTo>
                <a:lnTo>
                  <a:pt x="157977" y="5393"/>
                </a:lnTo>
                <a:lnTo>
                  <a:pt x="114833" y="20758"/>
                </a:lnTo>
                <a:lnTo>
                  <a:pt x="76774" y="44866"/>
                </a:lnTo>
                <a:lnTo>
                  <a:pt x="45030" y="76493"/>
                </a:lnTo>
                <a:lnTo>
                  <a:pt x="20833" y="114411"/>
                </a:lnTo>
                <a:lnTo>
                  <a:pt x="5413" y="157394"/>
                </a:lnTo>
                <a:lnTo>
                  <a:pt x="0" y="204215"/>
                </a:lnTo>
                <a:lnTo>
                  <a:pt x="5413" y="251037"/>
                </a:lnTo>
                <a:lnTo>
                  <a:pt x="20833" y="294020"/>
                </a:lnTo>
                <a:lnTo>
                  <a:pt x="45030" y="331938"/>
                </a:lnTo>
                <a:lnTo>
                  <a:pt x="76774" y="363565"/>
                </a:lnTo>
                <a:lnTo>
                  <a:pt x="114833" y="387673"/>
                </a:lnTo>
                <a:lnTo>
                  <a:pt x="157977" y="403038"/>
                </a:lnTo>
                <a:lnTo>
                  <a:pt x="204978" y="408431"/>
                </a:lnTo>
                <a:lnTo>
                  <a:pt x="251978" y="403038"/>
                </a:lnTo>
                <a:lnTo>
                  <a:pt x="295122" y="387673"/>
                </a:lnTo>
                <a:lnTo>
                  <a:pt x="333181" y="363565"/>
                </a:lnTo>
                <a:lnTo>
                  <a:pt x="364925" y="331938"/>
                </a:lnTo>
                <a:lnTo>
                  <a:pt x="389122" y="294020"/>
                </a:lnTo>
                <a:lnTo>
                  <a:pt x="404542" y="251037"/>
                </a:lnTo>
                <a:lnTo>
                  <a:pt x="409955" y="204215"/>
                </a:lnTo>
                <a:lnTo>
                  <a:pt x="404542" y="157394"/>
                </a:lnTo>
                <a:lnTo>
                  <a:pt x="389122" y="114411"/>
                </a:lnTo>
                <a:lnTo>
                  <a:pt x="364925" y="76493"/>
                </a:lnTo>
                <a:lnTo>
                  <a:pt x="333181" y="44866"/>
                </a:lnTo>
                <a:lnTo>
                  <a:pt x="295122" y="20758"/>
                </a:lnTo>
                <a:lnTo>
                  <a:pt x="251978" y="5393"/>
                </a:lnTo>
                <a:lnTo>
                  <a:pt x="204978" y="0"/>
                </a:lnTo>
                <a:close/>
              </a:path>
            </a:pathLst>
          </a:custGeom>
          <a:solidFill>
            <a:srgbClr val="D24625"/>
          </a:solidFill>
        </p:spPr>
        <p:txBody>
          <a:bodyPr wrap="square" lIns="0" tIns="0" rIns="0" bIns="0" rtlCol="0"/>
          <a:lstStyle/>
          <a:p>
            <a:endParaRPr/>
          </a:p>
        </p:txBody>
      </p:sp>
      <p:sp>
        <p:nvSpPr>
          <p:cNvPr id="6" name="object 6"/>
          <p:cNvSpPr txBox="1"/>
          <p:nvPr/>
        </p:nvSpPr>
        <p:spPr>
          <a:xfrm>
            <a:off x="723696" y="3931157"/>
            <a:ext cx="1524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Segoe UI Semibold"/>
                <a:cs typeface="Segoe UI Semibold"/>
              </a:rPr>
              <a:t>2</a:t>
            </a:r>
            <a:endParaRPr sz="1800">
              <a:latin typeface="Segoe UI Semibold"/>
              <a:cs typeface="Segoe UI Semibold"/>
            </a:endParaRPr>
          </a:p>
        </p:txBody>
      </p:sp>
      <p:sp>
        <p:nvSpPr>
          <p:cNvPr id="7" name="object 7"/>
          <p:cNvSpPr/>
          <p:nvPr/>
        </p:nvSpPr>
        <p:spPr>
          <a:xfrm>
            <a:off x="592836" y="2720339"/>
            <a:ext cx="410209" cy="410209"/>
          </a:xfrm>
          <a:custGeom>
            <a:avLst/>
            <a:gdLst/>
            <a:ahLst/>
            <a:cxnLst/>
            <a:rect l="l" t="t" r="r" b="b"/>
            <a:pathLst>
              <a:path w="410209" h="410210">
                <a:moveTo>
                  <a:pt x="204978" y="0"/>
                </a:moveTo>
                <a:lnTo>
                  <a:pt x="157977" y="5416"/>
                </a:lnTo>
                <a:lnTo>
                  <a:pt x="114833" y="20842"/>
                </a:lnTo>
                <a:lnTo>
                  <a:pt x="76774" y="45046"/>
                </a:lnTo>
                <a:lnTo>
                  <a:pt x="45030" y="76795"/>
                </a:lnTo>
                <a:lnTo>
                  <a:pt x="20833" y="114855"/>
                </a:lnTo>
                <a:lnTo>
                  <a:pt x="5413" y="157993"/>
                </a:lnTo>
                <a:lnTo>
                  <a:pt x="0" y="204977"/>
                </a:lnTo>
                <a:lnTo>
                  <a:pt x="5413" y="251962"/>
                </a:lnTo>
                <a:lnTo>
                  <a:pt x="20833" y="295100"/>
                </a:lnTo>
                <a:lnTo>
                  <a:pt x="45030" y="333160"/>
                </a:lnTo>
                <a:lnTo>
                  <a:pt x="76774" y="364909"/>
                </a:lnTo>
                <a:lnTo>
                  <a:pt x="114833" y="389113"/>
                </a:lnTo>
                <a:lnTo>
                  <a:pt x="157977" y="404539"/>
                </a:lnTo>
                <a:lnTo>
                  <a:pt x="204978" y="409956"/>
                </a:lnTo>
                <a:lnTo>
                  <a:pt x="251978" y="404539"/>
                </a:lnTo>
                <a:lnTo>
                  <a:pt x="295122" y="389113"/>
                </a:lnTo>
                <a:lnTo>
                  <a:pt x="333181" y="364909"/>
                </a:lnTo>
                <a:lnTo>
                  <a:pt x="364925" y="333160"/>
                </a:lnTo>
                <a:lnTo>
                  <a:pt x="389122" y="295100"/>
                </a:lnTo>
                <a:lnTo>
                  <a:pt x="404542" y="251962"/>
                </a:lnTo>
                <a:lnTo>
                  <a:pt x="409955" y="204977"/>
                </a:lnTo>
                <a:lnTo>
                  <a:pt x="404542" y="157993"/>
                </a:lnTo>
                <a:lnTo>
                  <a:pt x="389122" y="114855"/>
                </a:lnTo>
                <a:lnTo>
                  <a:pt x="364925" y="76795"/>
                </a:lnTo>
                <a:lnTo>
                  <a:pt x="333181" y="45046"/>
                </a:lnTo>
                <a:lnTo>
                  <a:pt x="295122" y="20842"/>
                </a:lnTo>
                <a:lnTo>
                  <a:pt x="251978" y="5416"/>
                </a:lnTo>
                <a:lnTo>
                  <a:pt x="204978" y="0"/>
                </a:lnTo>
                <a:close/>
              </a:path>
            </a:pathLst>
          </a:custGeom>
          <a:solidFill>
            <a:srgbClr val="D24625"/>
          </a:solidFill>
        </p:spPr>
        <p:txBody>
          <a:bodyPr wrap="square" lIns="0" tIns="0" rIns="0" bIns="0" rtlCol="0"/>
          <a:lstStyle/>
          <a:p>
            <a:endParaRPr/>
          </a:p>
        </p:txBody>
      </p:sp>
      <p:sp>
        <p:nvSpPr>
          <p:cNvPr id="8" name="object 8"/>
          <p:cNvSpPr txBox="1"/>
          <p:nvPr/>
        </p:nvSpPr>
        <p:spPr>
          <a:xfrm>
            <a:off x="741984" y="2764358"/>
            <a:ext cx="11811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Segoe UI Semibold"/>
                <a:cs typeface="Segoe UI Semibold"/>
              </a:rPr>
              <a:t>1</a:t>
            </a:r>
            <a:endParaRPr sz="1800">
              <a:latin typeface="Segoe UI Semibold"/>
              <a:cs typeface="Segoe UI Semibold"/>
            </a:endParaRPr>
          </a:p>
        </p:txBody>
      </p:sp>
      <p:sp>
        <p:nvSpPr>
          <p:cNvPr id="9" name="object 9"/>
          <p:cNvSpPr txBox="1"/>
          <p:nvPr/>
        </p:nvSpPr>
        <p:spPr>
          <a:xfrm>
            <a:off x="1229969" y="3946017"/>
            <a:ext cx="40582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DengXian"/>
                <a:cs typeface="DengXian"/>
              </a:rPr>
              <a:t>使用完全托管的</a:t>
            </a:r>
            <a:r>
              <a:rPr sz="1800" spc="-10" dirty="0">
                <a:latin typeface="Calibri"/>
                <a:cs typeface="Calibri"/>
              </a:rPr>
              <a:t>Kubernetes</a:t>
            </a:r>
            <a:r>
              <a:rPr sz="1800" dirty="0">
                <a:latin typeface="DengXian"/>
                <a:cs typeface="DengXian"/>
              </a:rPr>
              <a:t>容器编排服务</a:t>
            </a:r>
            <a:endParaRPr sz="1800">
              <a:latin typeface="DengXian"/>
              <a:cs typeface="DengXian"/>
            </a:endParaRPr>
          </a:p>
        </p:txBody>
      </p:sp>
      <p:sp>
        <p:nvSpPr>
          <p:cNvPr id="10" name="object 10"/>
          <p:cNvSpPr/>
          <p:nvPr/>
        </p:nvSpPr>
        <p:spPr>
          <a:xfrm>
            <a:off x="5954267" y="2007107"/>
            <a:ext cx="5483351" cy="308000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5474208" y="2007107"/>
            <a:ext cx="109855" cy="4358640"/>
          </a:xfrm>
          <a:custGeom>
            <a:avLst/>
            <a:gdLst/>
            <a:ahLst/>
            <a:cxnLst/>
            <a:rect l="l" t="t" r="r" b="b"/>
            <a:pathLst>
              <a:path w="109854" h="4358640">
                <a:moveTo>
                  <a:pt x="109346" y="0"/>
                </a:moveTo>
                <a:lnTo>
                  <a:pt x="0" y="4358208"/>
                </a:lnTo>
              </a:path>
            </a:pathLst>
          </a:custGeom>
          <a:ln w="9144">
            <a:solidFill>
              <a:srgbClr val="D0CECE"/>
            </a:solidFill>
          </a:ln>
        </p:spPr>
        <p:txBody>
          <a:bodyPr wrap="square" lIns="0" tIns="0" rIns="0" bIns="0" rtlCol="0"/>
          <a:lstStyle/>
          <a:p>
            <a:endParaRPr/>
          </a:p>
        </p:txBody>
      </p:sp>
      <p:sp>
        <p:nvSpPr>
          <p:cNvPr id="12" name="object 12"/>
          <p:cNvSpPr txBox="1"/>
          <p:nvPr/>
        </p:nvSpPr>
        <p:spPr>
          <a:xfrm>
            <a:off x="2050160" y="1364741"/>
            <a:ext cx="62077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r>
              <a:rPr sz="1800" spc="-5" dirty="0">
                <a:latin typeface="Calibri"/>
                <a:cs typeface="Calibri"/>
              </a:rPr>
              <a:t>KS</a:t>
            </a:r>
            <a:r>
              <a:rPr sz="1800" dirty="0">
                <a:latin typeface="DengXian"/>
                <a:cs typeface="DengXian"/>
              </a:rPr>
              <a:t>主要解决了跨区域集群的快速搭建和进一步简化</a:t>
            </a:r>
            <a:r>
              <a:rPr sz="1800" dirty="0">
                <a:latin typeface="Calibri"/>
                <a:cs typeface="Calibri"/>
              </a:rPr>
              <a:t>K8</a:t>
            </a:r>
            <a:r>
              <a:rPr sz="1800" spc="-5" dirty="0">
                <a:latin typeface="Calibri"/>
                <a:cs typeface="Calibri"/>
              </a:rPr>
              <a:t>S</a:t>
            </a:r>
            <a:r>
              <a:rPr sz="1800" dirty="0">
                <a:latin typeface="DengXian"/>
                <a:cs typeface="DengXian"/>
              </a:rPr>
              <a:t>的管理</a:t>
            </a:r>
            <a:endParaRPr sz="1800">
              <a:latin typeface="DengXian"/>
              <a:cs typeface="DengXi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948" y="580390"/>
            <a:ext cx="1353185" cy="452120"/>
          </a:xfrm>
          <a:prstGeom prst="rect">
            <a:avLst/>
          </a:prstGeom>
        </p:spPr>
        <p:txBody>
          <a:bodyPr vert="horz" wrap="square" lIns="0" tIns="12065" rIns="0" bIns="0" rtlCol="0">
            <a:spAutoFit/>
          </a:bodyPr>
          <a:lstStyle/>
          <a:p>
            <a:pPr marL="12700">
              <a:lnSpc>
                <a:spcPct val="100000"/>
              </a:lnSpc>
              <a:spcBef>
                <a:spcPts val="95"/>
              </a:spcBef>
            </a:pPr>
            <a:r>
              <a:rPr sz="2800" u="none" spc="-15" dirty="0">
                <a:solidFill>
                  <a:srgbClr val="3A3838"/>
                </a:solidFill>
                <a:latin typeface="Calibri Light"/>
                <a:cs typeface="Calibri Light"/>
              </a:rPr>
              <a:t>AKS</a:t>
            </a:r>
            <a:r>
              <a:rPr sz="2800" u="none" spc="-80" dirty="0">
                <a:solidFill>
                  <a:srgbClr val="3A3838"/>
                </a:solidFill>
                <a:latin typeface="Calibri Light"/>
                <a:cs typeface="Calibri Light"/>
              </a:rPr>
              <a:t> </a:t>
            </a:r>
            <a:r>
              <a:rPr sz="2800" u="none" spc="-5" dirty="0">
                <a:solidFill>
                  <a:srgbClr val="3A3838"/>
                </a:solidFill>
              </a:rPr>
              <a:t>特性</a:t>
            </a:r>
            <a:endParaRPr sz="2800">
              <a:latin typeface="Calibri Light"/>
              <a:cs typeface="Calibri Light"/>
            </a:endParaRPr>
          </a:p>
        </p:txBody>
      </p:sp>
      <p:sp>
        <p:nvSpPr>
          <p:cNvPr id="3" name="object 3"/>
          <p:cNvSpPr/>
          <p:nvPr/>
        </p:nvSpPr>
        <p:spPr>
          <a:xfrm>
            <a:off x="856488" y="1888235"/>
            <a:ext cx="10120883" cy="181356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56488" y="3907535"/>
            <a:ext cx="10479023" cy="17617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20261" y="4152138"/>
            <a:ext cx="4935855" cy="497840"/>
          </a:xfrm>
          <a:prstGeom prst="rect">
            <a:avLst/>
          </a:prstGeom>
        </p:spPr>
        <p:txBody>
          <a:bodyPr vert="horz" wrap="square" lIns="0" tIns="12065" rIns="0" bIns="0" rtlCol="0">
            <a:spAutoFit/>
          </a:bodyPr>
          <a:lstStyle/>
          <a:p>
            <a:pPr marL="12700">
              <a:lnSpc>
                <a:spcPct val="100000"/>
              </a:lnSpc>
              <a:spcBef>
                <a:spcPts val="95"/>
              </a:spcBef>
            </a:pPr>
            <a:r>
              <a:rPr sz="3100" b="0" spc="-5" dirty="0">
                <a:solidFill>
                  <a:srgbClr val="FFFFFF"/>
                </a:solidFill>
                <a:latin typeface="DengXian Light"/>
                <a:cs typeface="DengXian Light"/>
              </a:rPr>
              <a:t>部</a:t>
            </a:r>
            <a:r>
              <a:rPr sz="3100" b="0" spc="-10" dirty="0">
                <a:solidFill>
                  <a:srgbClr val="FFFFFF"/>
                </a:solidFill>
                <a:latin typeface="DengXian Light"/>
                <a:cs typeface="DengXian Light"/>
              </a:rPr>
              <a:t>署</a:t>
            </a:r>
            <a:r>
              <a:rPr sz="3100" b="0" spc="-15" dirty="0">
                <a:solidFill>
                  <a:srgbClr val="FFFFFF"/>
                </a:solidFill>
                <a:latin typeface="Calibri Light"/>
                <a:cs typeface="Calibri Light"/>
              </a:rPr>
              <a:t>eShopOnContainers</a:t>
            </a:r>
            <a:r>
              <a:rPr sz="3100" b="0" spc="-5" dirty="0">
                <a:solidFill>
                  <a:srgbClr val="FFFFFF"/>
                </a:solidFill>
                <a:latin typeface="DengXian Light"/>
                <a:cs typeface="DengXian Light"/>
              </a:rPr>
              <a:t>到</a:t>
            </a:r>
            <a:r>
              <a:rPr sz="3100" b="0" spc="-15" dirty="0">
                <a:solidFill>
                  <a:srgbClr val="FFFFFF"/>
                </a:solidFill>
                <a:latin typeface="Calibri Light"/>
                <a:cs typeface="Calibri Light"/>
              </a:rPr>
              <a:t>AKS</a:t>
            </a:r>
            <a:endParaRPr sz="3100">
              <a:latin typeface="Calibri Light"/>
              <a:cs typeface="Calibri Light"/>
            </a:endParaRPr>
          </a:p>
        </p:txBody>
      </p:sp>
      <p:sp>
        <p:nvSpPr>
          <p:cNvPr id="3" name="object 3"/>
          <p:cNvSpPr/>
          <p:nvPr/>
        </p:nvSpPr>
        <p:spPr>
          <a:xfrm>
            <a:off x="3258311" y="1176527"/>
            <a:ext cx="5649595" cy="2624455"/>
          </a:xfrm>
          <a:custGeom>
            <a:avLst/>
            <a:gdLst/>
            <a:ahLst/>
            <a:cxnLst/>
            <a:rect l="l" t="t" r="r" b="b"/>
            <a:pathLst>
              <a:path w="5649595" h="2624454">
                <a:moveTo>
                  <a:pt x="0" y="2624328"/>
                </a:moveTo>
                <a:lnTo>
                  <a:pt x="5649468" y="2624328"/>
                </a:lnTo>
                <a:lnTo>
                  <a:pt x="5649468" y="0"/>
                </a:lnTo>
                <a:lnTo>
                  <a:pt x="0" y="0"/>
                </a:lnTo>
                <a:lnTo>
                  <a:pt x="0" y="2624328"/>
                </a:lnTo>
                <a:close/>
              </a:path>
            </a:pathLst>
          </a:custGeom>
          <a:solidFill>
            <a:srgbClr val="FFFFFF"/>
          </a:solidFill>
        </p:spPr>
        <p:txBody>
          <a:bodyPr wrap="square" lIns="0" tIns="0" rIns="0" bIns="0" rtlCol="0"/>
          <a:lstStyle/>
          <a:p>
            <a:endParaRPr/>
          </a:p>
        </p:txBody>
      </p:sp>
      <p:sp>
        <p:nvSpPr>
          <p:cNvPr id="4" name="object 4"/>
          <p:cNvSpPr/>
          <p:nvPr/>
        </p:nvSpPr>
        <p:spPr>
          <a:xfrm>
            <a:off x="3258311" y="1176527"/>
            <a:ext cx="5649595" cy="2624455"/>
          </a:xfrm>
          <a:custGeom>
            <a:avLst/>
            <a:gdLst/>
            <a:ahLst/>
            <a:cxnLst/>
            <a:rect l="l" t="t" r="r" b="b"/>
            <a:pathLst>
              <a:path w="5649595" h="2624454">
                <a:moveTo>
                  <a:pt x="0" y="2624328"/>
                </a:moveTo>
                <a:lnTo>
                  <a:pt x="5649468" y="2624328"/>
                </a:lnTo>
                <a:lnTo>
                  <a:pt x="5649468" y="0"/>
                </a:lnTo>
                <a:lnTo>
                  <a:pt x="0" y="0"/>
                </a:lnTo>
                <a:lnTo>
                  <a:pt x="0" y="2624328"/>
                </a:lnTo>
                <a:close/>
              </a:path>
            </a:pathLst>
          </a:custGeom>
          <a:ln w="9144">
            <a:solidFill>
              <a:srgbClr val="000000"/>
            </a:solidFill>
          </a:ln>
        </p:spPr>
        <p:txBody>
          <a:bodyPr wrap="square" lIns="0" tIns="0" rIns="0" bIns="0" rtlCol="0"/>
          <a:lstStyle/>
          <a:p>
            <a:endParaRPr/>
          </a:p>
        </p:txBody>
      </p:sp>
      <p:sp>
        <p:nvSpPr>
          <p:cNvPr id="5" name="object 5"/>
          <p:cNvSpPr/>
          <p:nvPr/>
        </p:nvSpPr>
        <p:spPr>
          <a:xfrm>
            <a:off x="3427476" y="1664207"/>
            <a:ext cx="5320283" cy="16489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3" name="object 3"/>
          <p:cNvSpPr txBox="1">
            <a:spLocks noGrp="1"/>
          </p:cNvSpPr>
          <p:nvPr>
            <p:ph type="title"/>
          </p:nvPr>
        </p:nvSpPr>
        <p:spPr>
          <a:xfrm>
            <a:off x="599948" y="580390"/>
            <a:ext cx="1445895" cy="452120"/>
          </a:xfrm>
          <a:prstGeom prst="rect">
            <a:avLst/>
          </a:prstGeom>
        </p:spPr>
        <p:txBody>
          <a:bodyPr vert="horz" wrap="square" lIns="0" tIns="12065" rIns="0" bIns="0" rtlCol="0">
            <a:spAutoFit/>
          </a:bodyPr>
          <a:lstStyle/>
          <a:p>
            <a:pPr marL="12700">
              <a:lnSpc>
                <a:spcPct val="100000"/>
              </a:lnSpc>
              <a:spcBef>
                <a:spcPts val="95"/>
              </a:spcBef>
            </a:pPr>
            <a:r>
              <a:rPr sz="2800" u="none" spc="-5" dirty="0"/>
              <a:t>部署方式</a:t>
            </a:r>
            <a:endParaRPr sz="2800"/>
          </a:p>
        </p:txBody>
      </p:sp>
      <p:sp>
        <p:nvSpPr>
          <p:cNvPr id="4" name="object 4"/>
          <p:cNvSpPr/>
          <p:nvPr/>
        </p:nvSpPr>
        <p:spPr>
          <a:xfrm>
            <a:off x="2051304" y="2813304"/>
            <a:ext cx="1299971" cy="129997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258950" y="4386453"/>
            <a:ext cx="2883535" cy="528320"/>
          </a:xfrm>
          <a:prstGeom prst="rect">
            <a:avLst/>
          </a:prstGeom>
        </p:spPr>
        <p:txBody>
          <a:bodyPr vert="horz" wrap="square" lIns="0" tIns="12700" rIns="0" bIns="0" rtlCol="0">
            <a:spAutoFit/>
          </a:bodyPr>
          <a:lstStyle/>
          <a:p>
            <a:pPr marL="12700">
              <a:lnSpc>
                <a:spcPct val="100000"/>
              </a:lnSpc>
              <a:spcBef>
                <a:spcPts val="100"/>
              </a:spcBef>
            </a:pPr>
            <a:r>
              <a:rPr sz="3300" spc="-15" dirty="0">
                <a:latin typeface="Calibri"/>
                <a:cs typeface="Calibri"/>
              </a:rPr>
              <a:t>Docker-compose</a:t>
            </a:r>
            <a:endParaRPr sz="3300">
              <a:latin typeface="Calibri"/>
              <a:cs typeface="Calibri"/>
            </a:endParaRPr>
          </a:p>
        </p:txBody>
      </p:sp>
      <p:sp>
        <p:nvSpPr>
          <p:cNvPr id="6" name="object 6"/>
          <p:cNvSpPr/>
          <p:nvPr/>
        </p:nvSpPr>
        <p:spPr>
          <a:xfrm>
            <a:off x="5445252" y="2813304"/>
            <a:ext cx="1301496" cy="1299972"/>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350890" y="4386453"/>
            <a:ext cx="1492250" cy="528320"/>
          </a:xfrm>
          <a:prstGeom prst="rect">
            <a:avLst/>
          </a:prstGeom>
        </p:spPr>
        <p:txBody>
          <a:bodyPr vert="horz" wrap="square" lIns="0" tIns="12700" rIns="0" bIns="0" rtlCol="0">
            <a:spAutoFit/>
          </a:bodyPr>
          <a:lstStyle/>
          <a:p>
            <a:pPr marL="12700">
              <a:lnSpc>
                <a:spcPct val="100000"/>
              </a:lnSpc>
              <a:spcBef>
                <a:spcPts val="100"/>
              </a:spcBef>
            </a:pPr>
            <a:r>
              <a:rPr sz="3300" dirty="0">
                <a:latin typeface="Calibri"/>
                <a:cs typeface="Calibri"/>
              </a:rPr>
              <a:t>K8S|A</a:t>
            </a:r>
            <a:r>
              <a:rPr sz="3300" spc="-25" dirty="0">
                <a:latin typeface="Calibri"/>
                <a:cs typeface="Calibri"/>
              </a:rPr>
              <a:t>K</a:t>
            </a:r>
            <a:r>
              <a:rPr sz="3300" dirty="0">
                <a:latin typeface="Calibri"/>
                <a:cs typeface="Calibri"/>
              </a:rPr>
              <a:t>S</a:t>
            </a:r>
            <a:endParaRPr sz="3300">
              <a:latin typeface="Calibri"/>
              <a:cs typeface="Calibri"/>
            </a:endParaRPr>
          </a:p>
        </p:txBody>
      </p:sp>
      <p:sp>
        <p:nvSpPr>
          <p:cNvPr id="8" name="object 8"/>
          <p:cNvSpPr/>
          <p:nvPr/>
        </p:nvSpPr>
        <p:spPr>
          <a:xfrm>
            <a:off x="8840723" y="2813304"/>
            <a:ext cx="1299972" cy="1299972"/>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8310753" y="4386453"/>
            <a:ext cx="2362835" cy="528320"/>
          </a:xfrm>
          <a:prstGeom prst="rect">
            <a:avLst/>
          </a:prstGeom>
        </p:spPr>
        <p:txBody>
          <a:bodyPr vert="horz" wrap="square" lIns="0" tIns="12700" rIns="0" bIns="0" rtlCol="0">
            <a:spAutoFit/>
          </a:bodyPr>
          <a:lstStyle/>
          <a:p>
            <a:pPr marL="12700">
              <a:lnSpc>
                <a:spcPct val="100000"/>
              </a:lnSpc>
              <a:spcBef>
                <a:spcPts val="100"/>
              </a:spcBef>
            </a:pPr>
            <a:r>
              <a:rPr sz="3300" dirty="0">
                <a:latin typeface="Calibri"/>
                <a:cs typeface="Calibri"/>
              </a:rPr>
              <a:t>Service</a:t>
            </a:r>
            <a:r>
              <a:rPr sz="3300" spc="-65" dirty="0">
                <a:latin typeface="Calibri"/>
                <a:cs typeface="Calibri"/>
              </a:rPr>
              <a:t> </a:t>
            </a:r>
            <a:r>
              <a:rPr sz="3300" spc="-20" dirty="0">
                <a:latin typeface="Calibri"/>
                <a:cs typeface="Calibri"/>
              </a:rPr>
              <a:t>Fabric</a:t>
            </a:r>
            <a:endParaRPr sz="3300">
              <a:latin typeface="Calibri"/>
              <a:cs typeface="Calibri"/>
            </a:endParaRPr>
          </a:p>
        </p:txBody>
      </p:sp>
      <p:sp>
        <p:nvSpPr>
          <p:cNvPr id="10" name="object 10"/>
          <p:cNvSpPr/>
          <p:nvPr/>
        </p:nvSpPr>
        <p:spPr>
          <a:xfrm>
            <a:off x="4590288" y="2368295"/>
            <a:ext cx="3011805" cy="3023870"/>
          </a:xfrm>
          <a:custGeom>
            <a:avLst/>
            <a:gdLst/>
            <a:ahLst/>
            <a:cxnLst/>
            <a:rect l="l" t="t" r="r" b="b"/>
            <a:pathLst>
              <a:path w="3011804" h="3023870">
                <a:moveTo>
                  <a:pt x="0" y="1511808"/>
                </a:moveTo>
                <a:lnTo>
                  <a:pt x="744" y="1463819"/>
                </a:lnTo>
                <a:lnTo>
                  <a:pt x="2962" y="1416204"/>
                </a:lnTo>
                <a:lnTo>
                  <a:pt x="6631" y="1368983"/>
                </a:lnTo>
                <a:lnTo>
                  <a:pt x="11731" y="1322179"/>
                </a:lnTo>
                <a:lnTo>
                  <a:pt x="18238" y="1275815"/>
                </a:lnTo>
                <a:lnTo>
                  <a:pt x="26131" y="1229912"/>
                </a:lnTo>
                <a:lnTo>
                  <a:pt x="35387" y="1184492"/>
                </a:lnTo>
                <a:lnTo>
                  <a:pt x="45984" y="1139578"/>
                </a:lnTo>
                <a:lnTo>
                  <a:pt x="57902" y="1095191"/>
                </a:lnTo>
                <a:lnTo>
                  <a:pt x="71116" y="1051354"/>
                </a:lnTo>
                <a:lnTo>
                  <a:pt x="85606" y="1008090"/>
                </a:lnTo>
                <a:lnTo>
                  <a:pt x="101349" y="965419"/>
                </a:lnTo>
                <a:lnTo>
                  <a:pt x="118324" y="923365"/>
                </a:lnTo>
                <a:lnTo>
                  <a:pt x="136508" y="881949"/>
                </a:lnTo>
                <a:lnTo>
                  <a:pt x="155878" y="841194"/>
                </a:lnTo>
                <a:lnTo>
                  <a:pt x="176414" y="801121"/>
                </a:lnTo>
                <a:lnTo>
                  <a:pt x="198094" y="761754"/>
                </a:lnTo>
                <a:lnTo>
                  <a:pt x="220894" y="723113"/>
                </a:lnTo>
                <a:lnTo>
                  <a:pt x="244793" y="685221"/>
                </a:lnTo>
                <a:lnTo>
                  <a:pt x="269769" y="648101"/>
                </a:lnTo>
                <a:lnTo>
                  <a:pt x="295800" y="611774"/>
                </a:lnTo>
                <a:lnTo>
                  <a:pt x="322864" y="576263"/>
                </a:lnTo>
                <a:lnTo>
                  <a:pt x="350939" y="541590"/>
                </a:lnTo>
                <a:lnTo>
                  <a:pt x="380002" y="507776"/>
                </a:lnTo>
                <a:lnTo>
                  <a:pt x="410032" y="474844"/>
                </a:lnTo>
                <a:lnTo>
                  <a:pt x="441007" y="442817"/>
                </a:lnTo>
                <a:lnTo>
                  <a:pt x="472904" y="411716"/>
                </a:lnTo>
                <a:lnTo>
                  <a:pt x="505703" y="381563"/>
                </a:lnTo>
                <a:lnTo>
                  <a:pt x="539379" y="352381"/>
                </a:lnTo>
                <a:lnTo>
                  <a:pt x="573912" y="324191"/>
                </a:lnTo>
                <a:lnTo>
                  <a:pt x="609280" y="297016"/>
                </a:lnTo>
                <a:lnTo>
                  <a:pt x="645460" y="270879"/>
                </a:lnTo>
                <a:lnTo>
                  <a:pt x="682430" y="245800"/>
                </a:lnTo>
                <a:lnTo>
                  <a:pt x="720168" y="221803"/>
                </a:lnTo>
                <a:lnTo>
                  <a:pt x="758653" y="198910"/>
                </a:lnTo>
                <a:lnTo>
                  <a:pt x="797862" y="177141"/>
                </a:lnTo>
                <a:lnTo>
                  <a:pt x="837774" y="156521"/>
                </a:lnTo>
                <a:lnTo>
                  <a:pt x="878365" y="137070"/>
                </a:lnTo>
                <a:lnTo>
                  <a:pt x="919614" y="118812"/>
                </a:lnTo>
                <a:lnTo>
                  <a:pt x="961500" y="101768"/>
                </a:lnTo>
                <a:lnTo>
                  <a:pt x="1003999" y="85960"/>
                </a:lnTo>
                <a:lnTo>
                  <a:pt x="1047091" y="71410"/>
                </a:lnTo>
                <a:lnTo>
                  <a:pt x="1090752" y="58141"/>
                </a:lnTo>
                <a:lnTo>
                  <a:pt x="1134961" y="46175"/>
                </a:lnTo>
                <a:lnTo>
                  <a:pt x="1179696" y="35533"/>
                </a:lnTo>
                <a:lnTo>
                  <a:pt x="1224935" y="26239"/>
                </a:lnTo>
                <a:lnTo>
                  <a:pt x="1270655" y="18313"/>
                </a:lnTo>
                <a:lnTo>
                  <a:pt x="1316835" y="11779"/>
                </a:lnTo>
                <a:lnTo>
                  <a:pt x="1363453" y="6659"/>
                </a:lnTo>
                <a:lnTo>
                  <a:pt x="1410486" y="2974"/>
                </a:lnTo>
                <a:lnTo>
                  <a:pt x="1457913" y="747"/>
                </a:lnTo>
                <a:lnTo>
                  <a:pt x="1505712" y="0"/>
                </a:lnTo>
                <a:lnTo>
                  <a:pt x="1553510" y="747"/>
                </a:lnTo>
                <a:lnTo>
                  <a:pt x="1600937" y="2974"/>
                </a:lnTo>
                <a:lnTo>
                  <a:pt x="1647970" y="6659"/>
                </a:lnTo>
                <a:lnTo>
                  <a:pt x="1694588" y="11779"/>
                </a:lnTo>
                <a:lnTo>
                  <a:pt x="1740768" y="18313"/>
                </a:lnTo>
                <a:lnTo>
                  <a:pt x="1786488" y="26239"/>
                </a:lnTo>
                <a:lnTo>
                  <a:pt x="1831727" y="35533"/>
                </a:lnTo>
                <a:lnTo>
                  <a:pt x="1876462" y="46175"/>
                </a:lnTo>
                <a:lnTo>
                  <a:pt x="1920671" y="58141"/>
                </a:lnTo>
                <a:lnTo>
                  <a:pt x="1964332" y="71410"/>
                </a:lnTo>
                <a:lnTo>
                  <a:pt x="2007424" y="85960"/>
                </a:lnTo>
                <a:lnTo>
                  <a:pt x="2049923" y="101768"/>
                </a:lnTo>
                <a:lnTo>
                  <a:pt x="2091809" y="118812"/>
                </a:lnTo>
                <a:lnTo>
                  <a:pt x="2133058" y="137070"/>
                </a:lnTo>
                <a:lnTo>
                  <a:pt x="2173649" y="156521"/>
                </a:lnTo>
                <a:lnTo>
                  <a:pt x="2213561" y="177141"/>
                </a:lnTo>
                <a:lnTo>
                  <a:pt x="2252770" y="198910"/>
                </a:lnTo>
                <a:lnTo>
                  <a:pt x="2291255" y="221803"/>
                </a:lnTo>
                <a:lnTo>
                  <a:pt x="2328993" y="245800"/>
                </a:lnTo>
                <a:lnTo>
                  <a:pt x="2365963" y="270879"/>
                </a:lnTo>
                <a:lnTo>
                  <a:pt x="2402143" y="297016"/>
                </a:lnTo>
                <a:lnTo>
                  <a:pt x="2437511" y="324191"/>
                </a:lnTo>
                <a:lnTo>
                  <a:pt x="2472044" y="352381"/>
                </a:lnTo>
                <a:lnTo>
                  <a:pt x="2505720" y="381563"/>
                </a:lnTo>
                <a:lnTo>
                  <a:pt x="2538519" y="411716"/>
                </a:lnTo>
                <a:lnTo>
                  <a:pt x="2570416" y="442817"/>
                </a:lnTo>
                <a:lnTo>
                  <a:pt x="2601391" y="474844"/>
                </a:lnTo>
                <a:lnTo>
                  <a:pt x="2631421" y="507776"/>
                </a:lnTo>
                <a:lnTo>
                  <a:pt x="2660484" y="541590"/>
                </a:lnTo>
                <a:lnTo>
                  <a:pt x="2688559" y="576263"/>
                </a:lnTo>
                <a:lnTo>
                  <a:pt x="2715623" y="611774"/>
                </a:lnTo>
                <a:lnTo>
                  <a:pt x="2741654" y="648101"/>
                </a:lnTo>
                <a:lnTo>
                  <a:pt x="2766630" y="685221"/>
                </a:lnTo>
                <a:lnTo>
                  <a:pt x="2790529" y="723113"/>
                </a:lnTo>
                <a:lnTo>
                  <a:pt x="2813329" y="761754"/>
                </a:lnTo>
                <a:lnTo>
                  <a:pt x="2835009" y="801121"/>
                </a:lnTo>
                <a:lnTo>
                  <a:pt x="2855545" y="841194"/>
                </a:lnTo>
                <a:lnTo>
                  <a:pt x="2874915" y="881949"/>
                </a:lnTo>
                <a:lnTo>
                  <a:pt x="2893099" y="923365"/>
                </a:lnTo>
                <a:lnTo>
                  <a:pt x="2910074" y="965419"/>
                </a:lnTo>
                <a:lnTo>
                  <a:pt x="2925817" y="1008090"/>
                </a:lnTo>
                <a:lnTo>
                  <a:pt x="2940307" y="1051354"/>
                </a:lnTo>
                <a:lnTo>
                  <a:pt x="2953521" y="1095191"/>
                </a:lnTo>
                <a:lnTo>
                  <a:pt x="2965439" y="1139578"/>
                </a:lnTo>
                <a:lnTo>
                  <a:pt x="2976036" y="1184492"/>
                </a:lnTo>
                <a:lnTo>
                  <a:pt x="2985292" y="1229912"/>
                </a:lnTo>
                <a:lnTo>
                  <a:pt x="2993185" y="1275815"/>
                </a:lnTo>
                <a:lnTo>
                  <a:pt x="2999692" y="1322179"/>
                </a:lnTo>
                <a:lnTo>
                  <a:pt x="3004792" y="1368983"/>
                </a:lnTo>
                <a:lnTo>
                  <a:pt x="3008461" y="1416204"/>
                </a:lnTo>
                <a:lnTo>
                  <a:pt x="3010679" y="1463819"/>
                </a:lnTo>
                <a:lnTo>
                  <a:pt x="3011423" y="1511808"/>
                </a:lnTo>
                <a:lnTo>
                  <a:pt x="3010679" y="1559796"/>
                </a:lnTo>
                <a:lnTo>
                  <a:pt x="3008461" y="1607411"/>
                </a:lnTo>
                <a:lnTo>
                  <a:pt x="3004792" y="1654632"/>
                </a:lnTo>
                <a:lnTo>
                  <a:pt x="2999692" y="1701436"/>
                </a:lnTo>
                <a:lnTo>
                  <a:pt x="2993185" y="1747800"/>
                </a:lnTo>
                <a:lnTo>
                  <a:pt x="2985292" y="1793703"/>
                </a:lnTo>
                <a:lnTo>
                  <a:pt x="2976036" y="1839123"/>
                </a:lnTo>
                <a:lnTo>
                  <a:pt x="2965439" y="1884037"/>
                </a:lnTo>
                <a:lnTo>
                  <a:pt x="2953521" y="1928424"/>
                </a:lnTo>
                <a:lnTo>
                  <a:pt x="2940307" y="1972261"/>
                </a:lnTo>
                <a:lnTo>
                  <a:pt x="2925817" y="2015525"/>
                </a:lnTo>
                <a:lnTo>
                  <a:pt x="2910074" y="2058196"/>
                </a:lnTo>
                <a:lnTo>
                  <a:pt x="2893099" y="2100250"/>
                </a:lnTo>
                <a:lnTo>
                  <a:pt x="2874915" y="2141666"/>
                </a:lnTo>
                <a:lnTo>
                  <a:pt x="2855545" y="2182421"/>
                </a:lnTo>
                <a:lnTo>
                  <a:pt x="2835009" y="2222494"/>
                </a:lnTo>
                <a:lnTo>
                  <a:pt x="2813329" y="2261861"/>
                </a:lnTo>
                <a:lnTo>
                  <a:pt x="2790529" y="2300502"/>
                </a:lnTo>
                <a:lnTo>
                  <a:pt x="2766630" y="2338394"/>
                </a:lnTo>
                <a:lnTo>
                  <a:pt x="2741654" y="2375514"/>
                </a:lnTo>
                <a:lnTo>
                  <a:pt x="2715623" y="2411841"/>
                </a:lnTo>
                <a:lnTo>
                  <a:pt x="2688559" y="2447352"/>
                </a:lnTo>
                <a:lnTo>
                  <a:pt x="2660484" y="2482025"/>
                </a:lnTo>
                <a:lnTo>
                  <a:pt x="2631421" y="2515839"/>
                </a:lnTo>
                <a:lnTo>
                  <a:pt x="2601391" y="2548771"/>
                </a:lnTo>
                <a:lnTo>
                  <a:pt x="2570416" y="2580798"/>
                </a:lnTo>
                <a:lnTo>
                  <a:pt x="2538519" y="2611899"/>
                </a:lnTo>
                <a:lnTo>
                  <a:pt x="2505720" y="2642052"/>
                </a:lnTo>
                <a:lnTo>
                  <a:pt x="2472044" y="2671234"/>
                </a:lnTo>
                <a:lnTo>
                  <a:pt x="2437511" y="2699424"/>
                </a:lnTo>
                <a:lnTo>
                  <a:pt x="2402143" y="2726599"/>
                </a:lnTo>
                <a:lnTo>
                  <a:pt x="2365963" y="2752736"/>
                </a:lnTo>
                <a:lnTo>
                  <a:pt x="2328993" y="2777815"/>
                </a:lnTo>
                <a:lnTo>
                  <a:pt x="2291255" y="2801812"/>
                </a:lnTo>
                <a:lnTo>
                  <a:pt x="2252770" y="2824705"/>
                </a:lnTo>
                <a:lnTo>
                  <a:pt x="2213561" y="2846474"/>
                </a:lnTo>
                <a:lnTo>
                  <a:pt x="2173649" y="2867094"/>
                </a:lnTo>
                <a:lnTo>
                  <a:pt x="2133058" y="2886545"/>
                </a:lnTo>
                <a:lnTo>
                  <a:pt x="2091809" y="2904803"/>
                </a:lnTo>
                <a:lnTo>
                  <a:pt x="2049923" y="2921847"/>
                </a:lnTo>
                <a:lnTo>
                  <a:pt x="2007424" y="2937655"/>
                </a:lnTo>
                <a:lnTo>
                  <a:pt x="1964332" y="2952205"/>
                </a:lnTo>
                <a:lnTo>
                  <a:pt x="1920671" y="2965474"/>
                </a:lnTo>
                <a:lnTo>
                  <a:pt x="1876462" y="2977440"/>
                </a:lnTo>
                <a:lnTo>
                  <a:pt x="1831727" y="2988082"/>
                </a:lnTo>
                <a:lnTo>
                  <a:pt x="1786488" y="2997376"/>
                </a:lnTo>
                <a:lnTo>
                  <a:pt x="1740768" y="3005302"/>
                </a:lnTo>
                <a:lnTo>
                  <a:pt x="1694588" y="3011836"/>
                </a:lnTo>
                <a:lnTo>
                  <a:pt x="1647970" y="3016956"/>
                </a:lnTo>
                <a:lnTo>
                  <a:pt x="1600937" y="3020641"/>
                </a:lnTo>
                <a:lnTo>
                  <a:pt x="1553510" y="3022868"/>
                </a:lnTo>
                <a:lnTo>
                  <a:pt x="1505712" y="3023616"/>
                </a:lnTo>
                <a:lnTo>
                  <a:pt x="1457913" y="3022868"/>
                </a:lnTo>
                <a:lnTo>
                  <a:pt x="1410486" y="3020641"/>
                </a:lnTo>
                <a:lnTo>
                  <a:pt x="1363453" y="3016956"/>
                </a:lnTo>
                <a:lnTo>
                  <a:pt x="1316835" y="3011836"/>
                </a:lnTo>
                <a:lnTo>
                  <a:pt x="1270655" y="3005302"/>
                </a:lnTo>
                <a:lnTo>
                  <a:pt x="1224935" y="2997376"/>
                </a:lnTo>
                <a:lnTo>
                  <a:pt x="1179696" y="2988082"/>
                </a:lnTo>
                <a:lnTo>
                  <a:pt x="1134961" y="2977440"/>
                </a:lnTo>
                <a:lnTo>
                  <a:pt x="1090752" y="2965474"/>
                </a:lnTo>
                <a:lnTo>
                  <a:pt x="1047091" y="2952205"/>
                </a:lnTo>
                <a:lnTo>
                  <a:pt x="1003999" y="2937655"/>
                </a:lnTo>
                <a:lnTo>
                  <a:pt x="961500" y="2921847"/>
                </a:lnTo>
                <a:lnTo>
                  <a:pt x="919614" y="2904803"/>
                </a:lnTo>
                <a:lnTo>
                  <a:pt x="878365" y="2886545"/>
                </a:lnTo>
                <a:lnTo>
                  <a:pt x="837774" y="2867094"/>
                </a:lnTo>
                <a:lnTo>
                  <a:pt x="797862" y="2846474"/>
                </a:lnTo>
                <a:lnTo>
                  <a:pt x="758653" y="2824705"/>
                </a:lnTo>
                <a:lnTo>
                  <a:pt x="720168" y="2801812"/>
                </a:lnTo>
                <a:lnTo>
                  <a:pt x="682430" y="2777815"/>
                </a:lnTo>
                <a:lnTo>
                  <a:pt x="645460" y="2752736"/>
                </a:lnTo>
                <a:lnTo>
                  <a:pt x="609280" y="2726599"/>
                </a:lnTo>
                <a:lnTo>
                  <a:pt x="573912" y="2699424"/>
                </a:lnTo>
                <a:lnTo>
                  <a:pt x="539379" y="2671234"/>
                </a:lnTo>
                <a:lnTo>
                  <a:pt x="505703" y="2642052"/>
                </a:lnTo>
                <a:lnTo>
                  <a:pt x="472904" y="2611899"/>
                </a:lnTo>
                <a:lnTo>
                  <a:pt x="441007" y="2580798"/>
                </a:lnTo>
                <a:lnTo>
                  <a:pt x="410032" y="2548771"/>
                </a:lnTo>
                <a:lnTo>
                  <a:pt x="380002" y="2515839"/>
                </a:lnTo>
                <a:lnTo>
                  <a:pt x="350939" y="2482025"/>
                </a:lnTo>
                <a:lnTo>
                  <a:pt x="322864" y="2447352"/>
                </a:lnTo>
                <a:lnTo>
                  <a:pt x="295800" y="2411841"/>
                </a:lnTo>
                <a:lnTo>
                  <a:pt x="269769" y="2375514"/>
                </a:lnTo>
                <a:lnTo>
                  <a:pt x="244793" y="2338394"/>
                </a:lnTo>
                <a:lnTo>
                  <a:pt x="220894" y="2300502"/>
                </a:lnTo>
                <a:lnTo>
                  <a:pt x="198094" y="2261861"/>
                </a:lnTo>
                <a:lnTo>
                  <a:pt x="176414" y="2222494"/>
                </a:lnTo>
                <a:lnTo>
                  <a:pt x="155878" y="2182421"/>
                </a:lnTo>
                <a:lnTo>
                  <a:pt x="136508" y="2141666"/>
                </a:lnTo>
                <a:lnTo>
                  <a:pt x="118324" y="2100250"/>
                </a:lnTo>
                <a:lnTo>
                  <a:pt x="101349" y="2058196"/>
                </a:lnTo>
                <a:lnTo>
                  <a:pt x="85606" y="2015525"/>
                </a:lnTo>
                <a:lnTo>
                  <a:pt x="71116" y="1972261"/>
                </a:lnTo>
                <a:lnTo>
                  <a:pt x="57902" y="1928424"/>
                </a:lnTo>
                <a:lnTo>
                  <a:pt x="45984" y="1884037"/>
                </a:lnTo>
                <a:lnTo>
                  <a:pt x="35387" y="1839123"/>
                </a:lnTo>
                <a:lnTo>
                  <a:pt x="26131" y="1793703"/>
                </a:lnTo>
                <a:lnTo>
                  <a:pt x="18238" y="1747800"/>
                </a:lnTo>
                <a:lnTo>
                  <a:pt x="11731" y="1701436"/>
                </a:lnTo>
                <a:lnTo>
                  <a:pt x="6631" y="1654632"/>
                </a:lnTo>
                <a:lnTo>
                  <a:pt x="2962" y="1607411"/>
                </a:lnTo>
                <a:lnTo>
                  <a:pt x="744" y="1559796"/>
                </a:lnTo>
                <a:lnTo>
                  <a:pt x="0" y="1511808"/>
                </a:lnTo>
                <a:close/>
              </a:path>
            </a:pathLst>
          </a:custGeom>
          <a:ln w="76200">
            <a:solidFill>
              <a:srgbClr val="FF0000"/>
            </a:solidFill>
          </a:ln>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013585" cy="6858000"/>
          </a:xfrm>
          <a:custGeom>
            <a:avLst/>
            <a:gdLst/>
            <a:ahLst/>
            <a:cxnLst/>
            <a:rect l="l" t="t" r="r" b="b"/>
            <a:pathLst>
              <a:path w="2013585" h="6858000">
                <a:moveTo>
                  <a:pt x="0" y="6858000"/>
                </a:moveTo>
                <a:lnTo>
                  <a:pt x="2013204" y="6858000"/>
                </a:lnTo>
                <a:lnTo>
                  <a:pt x="2013204" y="0"/>
                </a:lnTo>
                <a:lnTo>
                  <a:pt x="0" y="0"/>
                </a:lnTo>
                <a:lnTo>
                  <a:pt x="0" y="6858000"/>
                </a:lnTo>
                <a:close/>
              </a:path>
            </a:pathLst>
          </a:custGeom>
          <a:solidFill>
            <a:srgbClr val="7E7E7E"/>
          </a:solidFill>
        </p:spPr>
        <p:txBody>
          <a:bodyPr wrap="square" lIns="0" tIns="0" rIns="0" bIns="0" rtlCol="0"/>
          <a:lstStyle/>
          <a:p>
            <a:endParaRPr/>
          </a:p>
        </p:txBody>
      </p:sp>
      <p:sp>
        <p:nvSpPr>
          <p:cNvPr id="3" name="object 3"/>
          <p:cNvSpPr/>
          <p:nvPr/>
        </p:nvSpPr>
        <p:spPr>
          <a:xfrm>
            <a:off x="552843" y="1989327"/>
            <a:ext cx="2927591" cy="28829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04263" y="3177667"/>
            <a:ext cx="824230" cy="422275"/>
          </a:xfrm>
          <a:prstGeom prst="rect">
            <a:avLst/>
          </a:prstGeom>
        </p:spPr>
        <p:txBody>
          <a:bodyPr vert="horz" wrap="square" lIns="0" tIns="13335" rIns="0" bIns="0" rtlCol="0">
            <a:spAutoFit/>
          </a:bodyPr>
          <a:lstStyle/>
          <a:p>
            <a:pPr marL="12700">
              <a:lnSpc>
                <a:spcPct val="100000"/>
              </a:lnSpc>
              <a:spcBef>
                <a:spcPts val="105"/>
              </a:spcBef>
            </a:pPr>
            <a:r>
              <a:rPr sz="2600" u="none" dirty="0">
                <a:solidFill>
                  <a:srgbClr val="FFFFFF"/>
                </a:solidFill>
                <a:latin typeface="Calibri Light"/>
                <a:cs typeface="Calibri Light"/>
              </a:rPr>
              <a:t>Demo</a:t>
            </a:r>
            <a:endParaRPr sz="2600">
              <a:latin typeface="Calibri Light"/>
              <a:cs typeface="Calibri Light"/>
            </a:endParaRPr>
          </a:p>
        </p:txBody>
      </p:sp>
      <p:sp>
        <p:nvSpPr>
          <p:cNvPr id="5" name="object 5"/>
          <p:cNvSpPr/>
          <p:nvPr/>
        </p:nvSpPr>
        <p:spPr>
          <a:xfrm>
            <a:off x="4750308" y="1303019"/>
            <a:ext cx="5716523" cy="4931664"/>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493890" y="537209"/>
            <a:ext cx="220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DengXian"/>
                <a:cs typeface="DengXian"/>
              </a:rPr>
              <a:t>使用门户创建</a:t>
            </a:r>
            <a:r>
              <a:rPr sz="1800" dirty="0">
                <a:latin typeface="Calibri"/>
                <a:cs typeface="Calibri"/>
              </a:rPr>
              <a:t>A</a:t>
            </a:r>
            <a:r>
              <a:rPr sz="1800" spc="-15" dirty="0">
                <a:latin typeface="Calibri"/>
                <a:cs typeface="Calibri"/>
              </a:rPr>
              <a:t>K</a:t>
            </a:r>
            <a:r>
              <a:rPr sz="1800" dirty="0">
                <a:latin typeface="Calibri"/>
                <a:cs typeface="Calibri"/>
              </a:rPr>
              <a:t>S</a:t>
            </a:r>
            <a:r>
              <a:rPr sz="1800" dirty="0">
                <a:latin typeface="DengXian"/>
                <a:cs typeface="DengXian"/>
              </a:rPr>
              <a:t>集群</a:t>
            </a:r>
            <a:endParaRPr sz="1800">
              <a:latin typeface="DengXian"/>
              <a:cs typeface="DengXian"/>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3" name="object 3"/>
          <p:cNvSpPr txBox="1">
            <a:spLocks noGrp="1"/>
          </p:cNvSpPr>
          <p:nvPr>
            <p:ph type="title"/>
          </p:nvPr>
        </p:nvSpPr>
        <p:spPr>
          <a:xfrm>
            <a:off x="654812" y="477088"/>
            <a:ext cx="4385310" cy="635000"/>
          </a:xfrm>
          <a:prstGeom prst="rect">
            <a:avLst/>
          </a:prstGeom>
        </p:spPr>
        <p:txBody>
          <a:bodyPr vert="horz" wrap="square" lIns="0" tIns="12065" rIns="0" bIns="0" rtlCol="0">
            <a:spAutoFit/>
          </a:bodyPr>
          <a:lstStyle/>
          <a:p>
            <a:pPr marL="12700">
              <a:lnSpc>
                <a:spcPct val="100000"/>
              </a:lnSpc>
              <a:spcBef>
                <a:spcPts val="95"/>
              </a:spcBef>
            </a:pPr>
            <a:r>
              <a:rPr sz="4000" u="none" spc="-10" dirty="0"/>
              <a:t>使用</a:t>
            </a:r>
            <a:r>
              <a:rPr sz="4000" u="none" spc="-5" dirty="0">
                <a:latin typeface="Calibri Light"/>
                <a:cs typeface="Calibri Light"/>
              </a:rPr>
              <a:t>Helm</a:t>
            </a:r>
            <a:r>
              <a:rPr sz="4000" u="none" spc="-10" dirty="0"/>
              <a:t>发布到</a:t>
            </a:r>
            <a:r>
              <a:rPr sz="4000" u="none" spc="-10" dirty="0">
                <a:latin typeface="Calibri Light"/>
                <a:cs typeface="Calibri Light"/>
              </a:rPr>
              <a:t>K8S</a:t>
            </a:r>
            <a:endParaRPr sz="4000">
              <a:latin typeface="Calibri Light"/>
              <a:cs typeface="Calibri Light"/>
            </a:endParaRPr>
          </a:p>
        </p:txBody>
      </p:sp>
      <p:sp>
        <p:nvSpPr>
          <p:cNvPr id="4" name="object 4"/>
          <p:cNvSpPr/>
          <p:nvPr/>
        </p:nvSpPr>
        <p:spPr>
          <a:xfrm>
            <a:off x="2997707" y="1063752"/>
            <a:ext cx="5387340" cy="174193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076448" y="2770758"/>
            <a:ext cx="104394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A1A1A"/>
                </a:solidFill>
                <a:latin typeface="DengXian"/>
                <a:cs typeface="DengXian"/>
              </a:rPr>
              <a:t>容器镜像</a:t>
            </a:r>
            <a:endParaRPr sz="2000">
              <a:latin typeface="DengXian"/>
              <a:cs typeface="DengXian"/>
            </a:endParaRPr>
          </a:p>
        </p:txBody>
      </p:sp>
      <p:sp>
        <p:nvSpPr>
          <p:cNvPr id="6" name="object 6"/>
          <p:cNvSpPr txBox="1"/>
          <p:nvPr/>
        </p:nvSpPr>
        <p:spPr>
          <a:xfrm>
            <a:off x="5202173" y="2601595"/>
            <a:ext cx="1096010" cy="635635"/>
          </a:xfrm>
          <a:prstGeom prst="rect">
            <a:avLst/>
          </a:prstGeom>
        </p:spPr>
        <p:txBody>
          <a:bodyPr vert="horz" wrap="square" lIns="0" tIns="13335" rIns="0" bIns="0" rtlCol="0">
            <a:spAutoFit/>
          </a:bodyPr>
          <a:lstStyle/>
          <a:p>
            <a:pPr marL="12700" marR="5080">
              <a:lnSpc>
                <a:spcPct val="100000"/>
              </a:lnSpc>
              <a:spcBef>
                <a:spcPts val="105"/>
              </a:spcBef>
            </a:pPr>
            <a:r>
              <a:rPr sz="2000" dirty="0">
                <a:solidFill>
                  <a:srgbClr val="1A1A1A"/>
                </a:solidFill>
                <a:latin typeface="DengXian"/>
                <a:cs typeface="DengXian"/>
              </a:rPr>
              <a:t>使用</a:t>
            </a:r>
            <a:r>
              <a:rPr sz="2000" b="0" dirty="0">
                <a:solidFill>
                  <a:srgbClr val="1A1A1A"/>
                </a:solidFill>
                <a:latin typeface="Segoe UI Light"/>
                <a:cs typeface="Segoe UI Light"/>
              </a:rPr>
              <a:t>He</a:t>
            </a:r>
            <a:r>
              <a:rPr sz="2000" b="0" spc="-10" dirty="0">
                <a:solidFill>
                  <a:srgbClr val="1A1A1A"/>
                </a:solidFill>
                <a:latin typeface="Segoe UI Light"/>
                <a:cs typeface="Segoe UI Light"/>
              </a:rPr>
              <a:t>l</a:t>
            </a:r>
            <a:r>
              <a:rPr sz="2000" b="0" dirty="0">
                <a:solidFill>
                  <a:srgbClr val="1A1A1A"/>
                </a:solidFill>
                <a:latin typeface="Segoe UI Light"/>
                <a:cs typeface="Segoe UI Light"/>
              </a:rPr>
              <a:t>m </a:t>
            </a:r>
            <a:r>
              <a:rPr sz="2000" dirty="0">
                <a:solidFill>
                  <a:srgbClr val="1A1A1A"/>
                </a:solidFill>
                <a:latin typeface="DengXian"/>
                <a:cs typeface="DengXian"/>
              </a:rPr>
              <a:t>进行部署</a:t>
            </a:r>
            <a:endParaRPr sz="2000">
              <a:latin typeface="DengXian"/>
              <a:cs typeface="DengXian"/>
            </a:endParaRPr>
          </a:p>
        </p:txBody>
      </p:sp>
      <p:sp>
        <p:nvSpPr>
          <p:cNvPr id="7" name="object 7"/>
          <p:cNvSpPr txBox="1"/>
          <p:nvPr/>
        </p:nvSpPr>
        <p:spPr>
          <a:xfrm>
            <a:off x="7175754" y="2758897"/>
            <a:ext cx="535305"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1A1A1A"/>
                </a:solidFill>
                <a:latin typeface="DengXian"/>
                <a:cs typeface="DengXian"/>
              </a:rPr>
              <a:t>集群</a:t>
            </a:r>
            <a:endParaRPr sz="2000">
              <a:latin typeface="DengXian"/>
              <a:cs typeface="DengXian"/>
            </a:endParaRPr>
          </a:p>
        </p:txBody>
      </p:sp>
      <p:sp>
        <p:nvSpPr>
          <p:cNvPr id="8" name="object 8"/>
          <p:cNvSpPr/>
          <p:nvPr/>
        </p:nvSpPr>
        <p:spPr>
          <a:xfrm>
            <a:off x="1042377" y="3721227"/>
            <a:ext cx="7714526" cy="35039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029563" y="4177157"/>
            <a:ext cx="5165242" cy="22301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211189" y="4177157"/>
            <a:ext cx="329438" cy="22288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625590" y="4174997"/>
            <a:ext cx="4482591" cy="224027"/>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1022438" y="4543678"/>
            <a:ext cx="660438" cy="328421"/>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1756410" y="4555997"/>
            <a:ext cx="750696" cy="266953"/>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2570479" y="4543044"/>
            <a:ext cx="280924" cy="329692"/>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2903982" y="4543678"/>
            <a:ext cx="680339" cy="327659"/>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3619372" y="4637785"/>
            <a:ext cx="33400" cy="184531"/>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1026109" y="5071617"/>
            <a:ext cx="56591" cy="56642"/>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1362328" y="4999228"/>
            <a:ext cx="4194810" cy="219583"/>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026109" y="5400802"/>
            <a:ext cx="56591" cy="56641"/>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1373250" y="5329301"/>
            <a:ext cx="1846707" cy="216789"/>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3311905" y="5331459"/>
            <a:ext cx="434721" cy="212852"/>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3760470" y="5483859"/>
            <a:ext cx="29463" cy="53975"/>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3897376" y="5329046"/>
            <a:ext cx="2011679" cy="216281"/>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6000496" y="5339969"/>
            <a:ext cx="1252854" cy="172084"/>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7363968" y="5328665"/>
            <a:ext cx="2003043" cy="216534"/>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026109" y="5730011"/>
            <a:ext cx="56591" cy="56591"/>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1368171" y="5669178"/>
            <a:ext cx="610997" cy="172008"/>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2002535" y="5658459"/>
            <a:ext cx="2029587" cy="217436"/>
          </a:xfrm>
          <a:prstGeom prst="rect">
            <a:avLst/>
          </a:prstGeom>
          <a:blipFill>
            <a:blip r:embed="rId23" cstate="print"/>
            <a:stretch>
              <a:fillRect/>
            </a:stretch>
          </a:blipFill>
        </p:spPr>
        <p:txBody>
          <a:bodyPr wrap="square" lIns="0" tIns="0" rIns="0" bIns="0" rtlCol="0"/>
          <a:lstStyle/>
          <a:p>
            <a:endParaRPr/>
          </a:p>
        </p:txBody>
      </p:sp>
      <p:sp>
        <p:nvSpPr>
          <p:cNvPr id="29" name="object 29"/>
          <p:cNvSpPr/>
          <p:nvPr/>
        </p:nvSpPr>
        <p:spPr>
          <a:xfrm>
            <a:off x="4123816" y="5669178"/>
            <a:ext cx="5080381" cy="222910"/>
          </a:xfrm>
          <a:prstGeom prst="rect">
            <a:avLst/>
          </a:prstGeom>
          <a:blipFill>
            <a:blip r:embed="rId24" cstate="print"/>
            <a:stretch>
              <a:fillRect/>
            </a:stretch>
          </a:blipFill>
        </p:spPr>
        <p:txBody>
          <a:bodyPr wrap="square" lIns="0" tIns="0" rIns="0" bIns="0" rtlCol="0"/>
          <a:lstStyle/>
          <a:p>
            <a:endParaRPr/>
          </a:p>
        </p:txBody>
      </p:sp>
      <p:sp>
        <p:nvSpPr>
          <p:cNvPr id="30" name="object 30"/>
          <p:cNvSpPr/>
          <p:nvPr/>
        </p:nvSpPr>
        <p:spPr>
          <a:xfrm>
            <a:off x="1026109" y="6059195"/>
            <a:ext cx="56591" cy="56591"/>
          </a:xfrm>
          <a:prstGeom prst="rect">
            <a:avLst/>
          </a:prstGeom>
          <a:blipFill>
            <a:blip r:embed="rId21" cstate="print"/>
            <a:stretch>
              <a:fillRect/>
            </a:stretch>
          </a:blipFill>
        </p:spPr>
        <p:txBody>
          <a:bodyPr wrap="square" lIns="0" tIns="0" rIns="0" bIns="0" rtlCol="0"/>
          <a:lstStyle/>
          <a:p>
            <a:endParaRPr/>
          </a:p>
        </p:txBody>
      </p:sp>
      <p:sp>
        <p:nvSpPr>
          <p:cNvPr id="31" name="object 31"/>
          <p:cNvSpPr/>
          <p:nvPr/>
        </p:nvSpPr>
        <p:spPr>
          <a:xfrm>
            <a:off x="1366011" y="5986970"/>
            <a:ext cx="888238" cy="218338"/>
          </a:xfrm>
          <a:prstGeom prst="rect">
            <a:avLst/>
          </a:prstGeom>
          <a:blipFill>
            <a:blip r:embed="rId25" cstate="print"/>
            <a:stretch>
              <a:fillRect/>
            </a:stretch>
          </a:blipFill>
        </p:spPr>
        <p:txBody>
          <a:bodyPr wrap="square" lIns="0" tIns="0" rIns="0" bIns="0" rtlCol="0"/>
          <a:lstStyle/>
          <a:p>
            <a:endParaRPr/>
          </a:p>
        </p:txBody>
      </p:sp>
      <p:sp>
        <p:nvSpPr>
          <p:cNvPr id="32" name="object 32"/>
          <p:cNvSpPr/>
          <p:nvPr/>
        </p:nvSpPr>
        <p:spPr>
          <a:xfrm>
            <a:off x="4387596" y="2897123"/>
            <a:ext cx="511809" cy="76200"/>
          </a:xfrm>
          <a:custGeom>
            <a:avLst/>
            <a:gdLst/>
            <a:ahLst/>
            <a:cxnLst/>
            <a:rect l="l" t="t" r="r" b="b"/>
            <a:pathLst>
              <a:path w="511810" h="76200">
                <a:moveTo>
                  <a:pt x="435482" y="0"/>
                </a:moveTo>
                <a:lnTo>
                  <a:pt x="435482" y="76200"/>
                </a:lnTo>
                <a:lnTo>
                  <a:pt x="498982" y="44450"/>
                </a:lnTo>
                <a:lnTo>
                  <a:pt x="448182" y="44450"/>
                </a:lnTo>
                <a:lnTo>
                  <a:pt x="448182" y="31750"/>
                </a:lnTo>
                <a:lnTo>
                  <a:pt x="498982" y="31750"/>
                </a:lnTo>
                <a:lnTo>
                  <a:pt x="435482" y="0"/>
                </a:lnTo>
                <a:close/>
              </a:path>
              <a:path w="511810" h="76200">
                <a:moveTo>
                  <a:pt x="435482" y="31750"/>
                </a:moveTo>
                <a:lnTo>
                  <a:pt x="0" y="31750"/>
                </a:lnTo>
                <a:lnTo>
                  <a:pt x="0" y="44450"/>
                </a:lnTo>
                <a:lnTo>
                  <a:pt x="435482" y="44450"/>
                </a:lnTo>
                <a:lnTo>
                  <a:pt x="435482" y="31750"/>
                </a:lnTo>
                <a:close/>
              </a:path>
              <a:path w="511810" h="76200">
                <a:moveTo>
                  <a:pt x="498982" y="31750"/>
                </a:moveTo>
                <a:lnTo>
                  <a:pt x="448182" y="31750"/>
                </a:lnTo>
                <a:lnTo>
                  <a:pt x="448182" y="44450"/>
                </a:lnTo>
                <a:lnTo>
                  <a:pt x="498982" y="44450"/>
                </a:lnTo>
                <a:lnTo>
                  <a:pt x="511682" y="38100"/>
                </a:lnTo>
                <a:lnTo>
                  <a:pt x="498982" y="31750"/>
                </a:lnTo>
                <a:close/>
              </a:path>
            </a:pathLst>
          </a:custGeom>
          <a:solidFill>
            <a:srgbClr val="FFB56F"/>
          </a:solidFill>
        </p:spPr>
        <p:txBody>
          <a:bodyPr wrap="square" lIns="0" tIns="0" rIns="0" bIns="0" rtlCol="0"/>
          <a:lstStyle/>
          <a:p>
            <a:endParaRPr/>
          </a:p>
        </p:txBody>
      </p:sp>
      <p:sp>
        <p:nvSpPr>
          <p:cNvPr id="33" name="object 33"/>
          <p:cNvSpPr/>
          <p:nvPr/>
        </p:nvSpPr>
        <p:spPr>
          <a:xfrm>
            <a:off x="6489065" y="2909061"/>
            <a:ext cx="494665" cy="76200"/>
          </a:xfrm>
          <a:custGeom>
            <a:avLst/>
            <a:gdLst/>
            <a:ahLst/>
            <a:cxnLst/>
            <a:rect l="l" t="t" r="r" b="b"/>
            <a:pathLst>
              <a:path w="494665" h="76200">
                <a:moveTo>
                  <a:pt x="419481" y="0"/>
                </a:moveTo>
                <a:lnTo>
                  <a:pt x="418580" y="31767"/>
                </a:lnTo>
                <a:lnTo>
                  <a:pt x="431291" y="32130"/>
                </a:lnTo>
                <a:lnTo>
                  <a:pt x="430911" y="44830"/>
                </a:lnTo>
                <a:lnTo>
                  <a:pt x="418210" y="44830"/>
                </a:lnTo>
                <a:lnTo>
                  <a:pt x="417321" y="76200"/>
                </a:lnTo>
                <a:lnTo>
                  <a:pt x="484715" y="44830"/>
                </a:lnTo>
                <a:lnTo>
                  <a:pt x="430911" y="44830"/>
                </a:lnTo>
                <a:lnTo>
                  <a:pt x="418221" y="44468"/>
                </a:lnTo>
                <a:lnTo>
                  <a:pt x="485494" y="44468"/>
                </a:lnTo>
                <a:lnTo>
                  <a:pt x="494538" y="40259"/>
                </a:lnTo>
                <a:lnTo>
                  <a:pt x="419481" y="0"/>
                </a:lnTo>
                <a:close/>
              </a:path>
              <a:path w="494665" h="76200">
                <a:moveTo>
                  <a:pt x="418580" y="31767"/>
                </a:moveTo>
                <a:lnTo>
                  <a:pt x="418221" y="44468"/>
                </a:lnTo>
                <a:lnTo>
                  <a:pt x="430911" y="44830"/>
                </a:lnTo>
                <a:lnTo>
                  <a:pt x="431291" y="32130"/>
                </a:lnTo>
                <a:lnTo>
                  <a:pt x="418580" y="31767"/>
                </a:lnTo>
                <a:close/>
              </a:path>
              <a:path w="494665" h="76200">
                <a:moveTo>
                  <a:pt x="254" y="19812"/>
                </a:moveTo>
                <a:lnTo>
                  <a:pt x="0" y="32512"/>
                </a:lnTo>
                <a:lnTo>
                  <a:pt x="418221" y="44468"/>
                </a:lnTo>
                <a:lnTo>
                  <a:pt x="418580" y="31767"/>
                </a:lnTo>
                <a:lnTo>
                  <a:pt x="254" y="19812"/>
                </a:lnTo>
                <a:close/>
              </a:path>
            </a:pathLst>
          </a:custGeom>
          <a:solidFill>
            <a:srgbClr val="FFB56F"/>
          </a:solidFill>
        </p:spPr>
        <p:txBody>
          <a:bodyPr wrap="square" lIns="0" tIns="0" rIns="0" bIns="0" rtlCol="0"/>
          <a:lstStyle/>
          <a:p>
            <a:endParaRPr/>
          </a:p>
        </p:txBody>
      </p:sp>
      <p:sp>
        <p:nvSpPr>
          <p:cNvPr id="34" name="object 34"/>
          <p:cNvSpPr/>
          <p:nvPr/>
        </p:nvSpPr>
        <p:spPr>
          <a:xfrm>
            <a:off x="8941307" y="3223260"/>
            <a:ext cx="2599944" cy="777239"/>
          </a:xfrm>
          <a:prstGeom prst="rect">
            <a:avLst/>
          </a:prstGeom>
          <a:blipFill>
            <a:blip r:embed="rId26"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3" name="object 3"/>
          <p:cNvSpPr txBox="1">
            <a:spLocks noGrp="1"/>
          </p:cNvSpPr>
          <p:nvPr>
            <p:ph type="title"/>
          </p:nvPr>
        </p:nvSpPr>
        <p:spPr>
          <a:xfrm>
            <a:off x="599948" y="580390"/>
            <a:ext cx="1642110" cy="452120"/>
          </a:xfrm>
          <a:prstGeom prst="rect">
            <a:avLst/>
          </a:prstGeom>
        </p:spPr>
        <p:txBody>
          <a:bodyPr vert="horz" wrap="square" lIns="0" tIns="12065" rIns="0" bIns="0" rtlCol="0">
            <a:spAutoFit/>
          </a:bodyPr>
          <a:lstStyle/>
          <a:p>
            <a:pPr marL="12700">
              <a:lnSpc>
                <a:spcPct val="100000"/>
              </a:lnSpc>
              <a:spcBef>
                <a:spcPts val="95"/>
              </a:spcBef>
            </a:pPr>
            <a:r>
              <a:rPr sz="2800" u="none" spc="-10" dirty="0">
                <a:solidFill>
                  <a:srgbClr val="3A3838"/>
                </a:solidFill>
                <a:latin typeface="Calibri Light"/>
                <a:cs typeface="Calibri Light"/>
              </a:rPr>
              <a:t>Helm</a:t>
            </a:r>
            <a:r>
              <a:rPr sz="2800" u="none" spc="-45" dirty="0">
                <a:solidFill>
                  <a:srgbClr val="3A3838"/>
                </a:solidFill>
                <a:latin typeface="Calibri Light"/>
                <a:cs typeface="Calibri Light"/>
              </a:rPr>
              <a:t> </a:t>
            </a:r>
            <a:r>
              <a:rPr sz="2800" u="none" spc="-10" dirty="0">
                <a:solidFill>
                  <a:srgbClr val="3A3838"/>
                </a:solidFill>
                <a:latin typeface="Calibri Light"/>
                <a:cs typeface="Calibri Light"/>
              </a:rPr>
              <a:t>Chart</a:t>
            </a:r>
            <a:endParaRPr sz="2800">
              <a:latin typeface="Calibri Light"/>
              <a:cs typeface="Calibri Light"/>
            </a:endParaRP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5798820">
              <a:lnSpc>
                <a:spcPct val="100000"/>
              </a:lnSpc>
              <a:spcBef>
                <a:spcPts val="100"/>
              </a:spcBef>
            </a:pPr>
            <a:r>
              <a:rPr dirty="0"/>
              <a:t>$ </a:t>
            </a:r>
            <a:r>
              <a:rPr spc="-5" dirty="0"/>
              <a:t>helm </a:t>
            </a:r>
            <a:r>
              <a:rPr spc="-15" dirty="0"/>
              <a:t>create</a:t>
            </a:r>
            <a:r>
              <a:rPr spc="25" dirty="0"/>
              <a:t> </a:t>
            </a:r>
            <a:r>
              <a:rPr spc="-5" dirty="0"/>
              <a:t>ordering-api</a:t>
            </a:r>
          </a:p>
          <a:p>
            <a:pPr marL="5798820" marR="3979545">
              <a:lnSpc>
                <a:spcPct val="100000"/>
              </a:lnSpc>
            </a:pPr>
            <a:r>
              <a:rPr dirty="0"/>
              <a:t>$ </a:t>
            </a:r>
            <a:r>
              <a:rPr spc="-10" dirty="0"/>
              <a:t>tree</a:t>
            </a:r>
            <a:r>
              <a:rPr spc="-60" dirty="0"/>
              <a:t> </a:t>
            </a:r>
            <a:r>
              <a:rPr spc="-5" dirty="0"/>
              <a:t>ordering-api  </a:t>
            </a:r>
            <a:r>
              <a:rPr dirty="0"/>
              <a:t>mongodb</a:t>
            </a:r>
          </a:p>
          <a:p>
            <a:pPr marL="5798820">
              <a:lnSpc>
                <a:spcPct val="100000"/>
              </a:lnSpc>
              <a:spcBef>
                <a:spcPts val="10"/>
              </a:spcBef>
            </a:pPr>
            <a:r>
              <a:rPr spc="-5" dirty="0">
                <a:latin typeface="Arial"/>
                <a:cs typeface="Arial"/>
              </a:rPr>
              <a:t>├</a:t>
            </a:r>
            <a:r>
              <a:rPr spc="-5" dirty="0"/>
              <a:t>──</a:t>
            </a:r>
            <a:r>
              <a:rPr spc="5" dirty="0"/>
              <a:t> </a:t>
            </a:r>
            <a:r>
              <a:rPr spc="-15" dirty="0"/>
              <a:t>Chart.yaml</a:t>
            </a:r>
            <a:r>
              <a:rPr dirty="0"/>
              <a:t> </a:t>
            </a:r>
            <a:r>
              <a:rPr spc="-5" dirty="0"/>
              <a:t>#Chart</a:t>
            </a:r>
            <a:r>
              <a:rPr dirty="0">
                <a:latin typeface="DengXian"/>
                <a:cs typeface="DengXian"/>
              </a:rPr>
              <a:t>本身的版本和配置信息</a:t>
            </a:r>
          </a:p>
          <a:p>
            <a:pPr marL="5798820">
              <a:lnSpc>
                <a:spcPct val="100000"/>
              </a:lnSpc>
            </a:pPr>
            <a:r>
              <a:rPr spc="-5" dirty="0">
                <a:latin typeface="Arial"/>
                <a:cs typeface="Arial"/>
              </a:rPr>
              <a:t>├</a:t>
            </a:r>
            <a:r>
              <a:rPr spc="-5" dirty="0"/>
              <a:t>──</a:t>
            </a:r>
            <a:r>
              <a:rPr spc="5" dirty="0"/>
              <a:t> </a:t>
            </a:r>
            <a:r>
              <a:rPr spc="-5" dirty="0"/>
              <a:t>charts </a:t>
            </a:r>
            <a:r>
              <a:rPr spc="10" dirty="0"/>
              <a:t>#</a:t>
            </a:r>
            <a:r>
              <a:rPr dirty="0">
                <a:latin typeface="DengXian"/>
                <a:cs typeface="DengXian"/>
              </a:rPr>
              <a:t>依赖</a:t>
            </a:r>
            <a:r>
              <a:rPr spc="-5" dirty="0">
                <a:latin typeface="DengXian"/>
                <a:cs typeface="DengXian"/>
              </a:rPr>
              <a:t>的</a:t>
            </a:r>
            <a:r>
              <a:rPr spc="-10" dirty="0"/>
              <a:t>chart</a:t>
            </a:r>
          </a:p>
          <a:p>
            <a:pPr marL="5798820">
              <a:lnSpc>
                <a:spcPct val="100000"/>
              </a:lnSpc>
            </a:pPr>
            <a:r>
              <a:rPr spc="-5" dirty="0">
                <a:latin typeface="Arial"/>
                <a:cs typeface="Arial"/>
              </a:rPr>
              <a:t>├</a:t>
            </a:r>
            <a:r>
              <a:rPr spc="-5" dirty="0"/>
              <a:t>──</a:t>
            </a:r>
            <a:r>
              <a:rPr dirty="0"/>
              <a:t> </a:t>
            </a:r>
            <a:r>
              <a:rPr spc="-10" dirty="0"/>
              <a:t>templates</a:t>
            </a:r>
            <a:r>
              <a:rPr dirty="0"/>
              <a:t> #</a:t>
            </a:r>
            <a:r>
              <a:rPr spc="-5" dirty="0">
                <a:latin typeface="DengXian"/>
                <a:cs typeface="DengXian"/>
              </a:rPr>
              <a:t>配置模板目录</a:t>
            </a:r>
          </a:p>
          <a:p>
            <a:pPr marL="5798820">
              <a:lnSpc>
                <a:spcPct val="100000"/>
              </a:lnSpc>
              <a:spcBef>
                <a:spcPts val="5"/>
              </a:spcBef>
              <a:tabLst>
                <a:tab pos="6070600" algn="l"/>
              </a:tabLst>
            </a:pPr>
            <a:r>
              <a:rPr dirty="0"/>
              <a:t>│	</a:t>
            </a:r>
            <a:r>
              <a:rPr spc="-5" dirty="0">
                <a:latin typeface="Arial"/>
                <a:cs typeface="Arial"/>
              </a:rPr>
              <a:t>├</a:t>
            </a:r>
            <a:r>
              <a:rPr spc="-5" dirty="0"/>
              <a:t>──</a:t>
            </a:r>
            <a:r>
              <a:rPr spc="5" dirty="0"/>
              <a:t> </a:t>
            </a:r>
            <a:r>
              <a:rPr spc="-15" dirty="0"/>
              <a:t>NOTES.txt</a:t>
            </a:r>
            <a:r>
              <a:rPr spc="-30" dirty="0"/>
              <a:t> </a:t>
            </a:r>
            <a:r>
              <a:rPr dirty="0"/>
              <a:t>#helm</a:t>
            </a:r>
            <a:r>
              <a:rPr dirty="0">
                <a:latin typeface="DengXian"/>
                <a:cs typeface="DengXian"/>
              </a:rPr>
              <a:t>提示信息</a:t>
            </a:r>
          </a:p>
          <a:p>
            <a:pPr marL="5798820">
              <a:lnSpc>
                <a:spcPct val="100000"/>
              </a:lnSpc>
              <a:tabLst>
                <a:tab pos="6070600" algn="l"/>
              </a:tabLst>
            </a:pPr>
            <a:r>
              <a:rPr dirty="0"/>
              <a:t>│	</a:t>
            </a:r>
            <a:r>
              <a:rPr spc="-5" dirty="0">
                <a:latin typeface="Arial"/>
                <a:cs typeface="Arial"/>
              </a:rPr>
              <a:t>├</a:t>
            </a:r>
            <a:r>
              <a:rPr spc="-5" dirty="0"/>
              <a:t>──</a:t>
            </a:r>
            <a:r>
              <a:rPr spc="5" dirty="0"/>
              <a:t> </a:t>
            </a:r>
            <a:r>
              <a:rPr spc="-10" dirty="0"/>
              <a:t>_helpers.tpl</a:t>
            </a:r>
            <a:r>
              <a:rPr spc="10" dirty="0"/>
              <a:t> </a:t>
            </a:r>
            <a:r>
              <a:rPr dirty="0"/>
              <a:t>#</a:t>
            </a:r>
            <a:r>
              <a:rPr dirty="0">
                <a:latin typeface="DengXian"/>
                <a:cs typeface="DengXian"/>
              </a:rPr>
              <a:t>用于修改</a:t>
            </a:r>
            <a:r>
              <a:rPr spc="-10" dirty="0"/>
              <a:t>kubernetes</a:t>
            </a:r>
            <a:r>
              <a:rPr spc="10" dirty="0"/>
              <a:t> </a:t>
            </a:r>
            <a:r>
              <a:rPr spc="-10" dirty="0"/>
              <a:t>objcet</a:t>
            </a:r>
            <a:r>
              <a:rPr dirty="0">
                <a:latin typeface="DengXian"/>
                <a:cs typeface="DengXian"/>
              </a:rPr>
              <a:t>配置的模板</a:t>
            </a:r>
          </a:p>
          <a:p>
            <a:pPr marL="5798820">
              <a:lnSpc>
                <a:spcPts val="2155"/>
              </a:lnSpc>
              <a:tabLst>
                <a:tab pos="6070600" algn="l"/>
              </a:tabLst>
            </a:pPr>
            <a:r>
              <a:rPr dirty="0"/>
              <a:t>│	</a:t>
            </a:r>
            <a:r>
              <a:rPr spc="-5" dirty="0">
                <a:latin typeface="Arial"/>
                <a:cs typeface="Arial"/>
              </a:rPr>
              <a:t>├</a:t>
            </a:r>
            <a:r>
              <a:rPr spc="-5" dirty="0"/>
              <a:t>──</a:t>
            </a:r>
            <a:r>
              <a:rPr spc="5" dirty="0"/>
              <a:t> </a:t>
            </a:r>
            <a:r>
              <a:rPr spc="-10" dirty="0"/>
              <a:t>deployment.yaml</a:t>
            </a:r>
            <a:r>
              <a:rPr spc="5" dirty="0"/>
              <a:t> </a:t>
            </a:r>
            <a:r>
              <a:rPr spc="-10" dirty="0"/>
              <a:t>#kubernetes</a:t>
            </a:r>
            <a:r>
              <a:rPr spc="15" dirty="0"/>
              <a:t> </a:t>
            </a:r>
            <a:r>
              <a:rPr spc="-5" dirty="0"/>
              <a:t>Deployment</a:t>
            </a:r>
            <a:r>
              <a:rPr dirty="0"/>
              <a:t> </a:t>
            </a:r>
            <a:r>
              <a:rPr dirty="0">
                <a:latin typeface="DengXian"/>
                <a:cs typeface="DengXian"/>
              </a:rPr>
              <a:t>定义</a:t>
            </a:r>
          </a:p>
          <a:p>
            <a:pPr marL="5798820">
              <a:lnSpc>
                <a:spcPts val="2155"/>
              </a:lnSpc>
              <a:tabLst>
                <a:tab pos="6069965" algn="l"/>
              </a:tabLst>
            </a:pPr>
            <a:r>
              <a:rPr dirty="0"/>
              <a:t>│	└──</a:t>
            </a:r>
            <a:r>
              <a:rPr spc="-5" dirty="0"/>
              <a:t> </a:t>
            </a:r>
            <a:r>
              <a:rPr spc="-10" dirty="0"/>
              <a:t>service.yaml</a:t>
            </a:r>
            <a:r>
              <a:rPr spc="15" dirty="0"/>
              <a:t> </a:t>
            </a:r>
            <a:r>
              <a:rPr spc="-10" dirty="0"/>
              <a:t>#kubernetes</a:t>
            </a:r>
            <a:r>
              <a:rPr spc="5" dirty="0"/>
              <a:t> </a:t>
            </a:r>
            <a:r>
              <a:rPr spc="-10" dirty="0"/>
              <a:t>Serivce</a:t>
            </a:r>
            <a:r>
              <a:rPr spc="25" dirty="0"/>
              <a:t> </a:t>
            </a:r>
            <a:r>
              <a:rPr dirty="0">
                <a:latin typeface="DengXian"/>
                <a:cs typeface="DengXian"/>
              </a:rPr>
              <a:t>定义</a:t>
            </a:r>
          </a:p>
          <a:p>
            <a:pPr marL="5798820">
              <a:lnSpc>
                <a:spcPct val="100000"/>
              </a:lnSpc>
            </a:pPr>
            <a:r>
              <a:rPr dirty="0"/>
              <a:t>└──</a:t>
            </a:r>
            <a:r>
              <a:rPr spc="-5" dirty="0"/>
              <a:t> </a:t>
            </a:r>
            <a:r>
              <a:rPr spc="-15" dirty="0"/>
              <a:t>values.yaml</a:t>
            </a:r>
            <a:r>
              <a:rPr spc="-10" dirty="0"/>
              <a:t> #kubernetes</a:t>
            </a:r>
            <a:r>
              <a:rPr spc="20" dirty="0"/>
              <a:t> </a:t>
            </a:r>
            <a:r>
              <a:rPr dirty="0">
                <a:latin typeface="DengXian"/>
                <a:cs typeface="DengXian"/>
              </a:rPr>
              <a:t>配置源</a:t>
            </a:r>
          </a:p>
        </p:txBody>
      </p:sp>
      <p:sp>
        <p:nvSpPr>
          <p:cNvPr id="5" name="object 5"/>
          <p:cNvSpPr/>
          <p:nvPr/>
        </p:nvSpPr>
        <p:spPr>
          <a:xfrm>
            <a:off x="323088" y="1304544"/>
            <a:ext cx="5477256" cy="491337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微服务架构</a:t>
            </a:r>
            <a:endParaRPr lang="en-US" dirty="0"/>
          </a:p>
        </p:txBody>
      </p:sp>
    </p:spTree>
    <p:extLst>
      <p:ext uri="{BB962C8B-B14F-4D97-AF65-F5344CB8AC3E}">
        <p14:creationId xmlns:p14="http://schemas.microsoft.com/office/powerpoint/2010/main" val="116263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rrow: Pentagon 60"/>
          <p:cNvSpPr/>
          <p:nvPr/>
        </p:nvSpPr>
        <p:spPr bwMode="auto">
          <a:xfrm>
            <a:off x="1312780" y="5910513"/>
            <a:ext cx="4036248" cy="672263"/>
          </a:xfrm>
          <a:prstGeom prst="homePlat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3" name="Rectangle 2"/>
          <p:cNvSpPr/>
          <p:nvPr/>
        </p:nvSpPr>
        <p:spPr bwMode="auto">
          <a:xfrm>
            <a:off x="1315379" y="2191959"/>
            <a:ext cx="3809558" cy="3564948"/>
          </a:xfrm>
          <a:prstGeom prst="rect">
            <a:avLst/>
          </a:prstGeom>
          <a:solidFill>
            <a:schemeClr val="bg1">
              <a:lumMod val="85000"/>
            </a:schemeClr>
          </a:solidFill>
          <a:ln w="25400" cap="flat" cmpd="sng" algn="ctr">
            <a:noFill/>
            <a:prstDash val="solid"/>
            <a:headEnd type="none" w="med" len="med"/>
            <a:tailEnd type="none" w="med" len="med"/>
          </a:ln>
          <a:effectLst/>
        </p:spPr>
        <p:txBody>
          <a:bodyPr vert="horz" wrap="square" lIns="716042" tIns="268517" rIns="87742" bIns="87746" numCol="1" rtlCol="0" anchor="t" anchorCtr="0" compatLnSpc="1">
            <a:prstTxWarp prst="textNoShape">
              <a:avLst/>
            </a:prstTxWarp>
          </a:bodyPr>
          <a:lstStyle/>
          <a:p>
            <a:pPr defTabSz="894793">
              <a:defRPr/>
            </a:pPr>
            <a:r>
              <a:rPr lang="en-US" sz="2742" kern="0" dirty="0">
                <a:gradFill>
                  <a:gsLst>
                    <a:gs pos="0">
                      <a:schemeClr val="tx1"/>
                    </a:gs>
                    <a:gs pos="100000">
                      <a:schemeClr val="tx1"/>
                    </a:gs>
                  </a:gsLst>
                  <a:lin ang="5400000" scaled="0"/>
                </a:gradFill>
                <a:latin typeface="Segoe UI Light"/>
              </a:rPr>
              <a:t>  </a:t>
            </a:r>
          </a:p>
        </p:txBody>
      </p:sp>
      <p:sp>
        <p:nvSpPr>
          <p:cNvPr id="55" name="TextBox 54"/>
          <p:cNvSpPr txBox="1"/>
          <p:nvPr/>
        </p:nvSpPr>
        <p:spPr>
          <a:xfrm>
            <a:off x="120223" y="4071553"/>
            <a:ext cx="4998278" cy="1513472"/>
          </a:xfrm>
          <a:prstGeom prst="rect">
            <a:avLst/>
          </a:prstGeom>
          <a:solidFill>
            <a:srgbClr val="000000">
              <a:alpha val="5000"/>
            </a:srgbClr>
          </a:solidFill>
        </p:spPr>
        <p:txBody>
          <a:bodyPr wrap="square" rtlCol="0" anchor="ctr">
            <a:noAutofit/>
          </a:bodyPr>
          <a:lstStyle/>
          <a:p>
            <a:pPr algn="ctr" defTabSz="896387">
              <a:defRPr/>
            </a:pPr>
            <a:endParaRPr lang="en-US" sz="1400" kern="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8" name="TextBox 57"/>
          <p:cNvSpPr txBox="1"/>
          <p:nvPr/>
        </p:nvSpPr>
        <p:spPr>
          <a:xfrm>
            <a:off x="111220" y="2376617"/>
            <a:ext cx="4998278" cy="1513472"/>
          </a:xfrm>
          <a:prstGeom prst="rect">
            <a:avLst/>
          </a:prstGeom>
          <a:solidFill>
            <a:srgbClr val="000000">
              <a:alpha val="5000"/>
            </a:srgbClr>
          </a:solidFill>
        </p:spPr>
        <p:txBody>
          <a:bodyPr wrap="square" rtlCol="0" anchor="ctr">
            <a:noAutofit/>
          </a:bodyPr>
          <a:lstStyle/>
          <a:p>
            <a:pPr algn="ctr" defTabSz="896387">
              <a:defRPr/>
            </a:pPr>
            <a:endParaRPr lang="en-US" sz="1400" kern="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pic>
        <p:nvPicPr>
          <p:cNvPr id="7"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0457" r="22687"/>
          <a:stretch/>
        </p:blipFill>
        <p:spPr bwMode="auto">
          <a:xfrm>
            <a:off x="1711531" y="2685679"/>
            <a:ext cx="989590" cy="9965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dock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530" y="4231392"/>
            <a:ext cx="1058466" cy="105846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927336" y="4535902"/>
            <a:ext cx="2042354" cy="584775"/>
          </a:xfrm>
          <a:prstGeom prst="rect">
            <a:avLst/>
          </a:prstGeom>
        </p:spPr>
        <p:txBody>
          <a:bodyPr wrap="none">
            <a:spAutoFit/>
          </a:bodyPr>
          <a:lstStyle/>
          <a:p>
            <a:pPr>
              <a:defRPr/>
            </a:pPr>
            <a:r>
              <a:rPr lang="en-US" sz="1600" dirty="0">
                <a:gradFill>
                  <a:gsLst>
                    <a:gs pos="0">
                      <a:schemeClr val="tx1"/>
                    </a:gs>
                    <a:gs pos="100000">
                      <a:schemeClr val="tx1"/>
                    </a:gs>
                  </a:gsLst>
                  <a:lin ang="5400000" scaled="0"/>
                </a:gradFill>
              </a:rPr>
              <a:t>Linux Containers</a:t>
            </a:r>
          </a:p>
          <a:p>
            <a:pPr>
              <a:defRPr/>
            </a:pPr>
            <a:r>
              <a:rPr lang="en-US" sz="1600" dirty="0">
                <a:gradFill>
                  <a:gsLst>
                    <a:gs pos="0">
                      <a:schemeClr val="tx1"/>
                    </a:gs>
                    <a:gs pos="100000">
                      <a:schemeClr val="tx1"/>
                    </a:gs>
                  </a:gsLst>
                  <a:lin ang="5400000" scaled="0"/>
                </a:gradFill>
              </a:rPr>
              <a:t>Windows Containers</a:t>
            </a:r>
          </a:p>
        </p:txBody>
      </p:sp>
      <p:sp>
        <p:nvSpPr>
          <p:cNvPr id="11" name="Rectangle 10"/>
          <p:cNvSpPr/>
          <p:nvPr/>
        </p:nvSpPr>
        <p:spPr>
          <a:xfrm>
            <a:off x="2927336" y="2840966"/>
            <a:ext cx="1400063" cy="584775"/>
          </a:xfrm>
          <a:prstGeom prst="rect">
            <a:avLst/>
          </a:prstGeom>
        </p:spPr>
        <p:txBody>
          <a:bodyPr wrap="none">
            <a:spAutoFit/>
          </a:bodyPr>
          <a:lstStyle/>
          <a:p>
            <a:pPr>
              <a:defRPr/>
            </a:pPr>
            <a:r>
              <a:rPr lang="en-US" sz="1600" dirty="0">
                <a:gradFill>
                  <a:gsLst>
                    <a:gs pos="0">
                      <a:schemeClr val="tx1"/>
                    </a:gs>
                    <a:gs pos="100000">
                      <a:schemeClr val="tx1"/>
                    </a:gs>
                  </a:gsLst>
                  <a:lin ang="5400000" scaled="0"/>
                </a:gradFill>
              </a:rPr>
              <a:t>.NET Core</a:t>
            </a:r>
          </a:p>
          <a:p>
            <a:pPr>
              <a:defRPr/>
            </a:pPr>
            <a:r>
              <a:rPr lang="en-US" sz="1600" dirty="0">
                <a:gradFill>
                  <a:gsLst>
                    <a:gs pos="0">
                      <a:schemeClr val="tx1"/>
                    </a:gs>
                    <a:gs pos="100000">
                      <a:schemeClr val="tx1"/>
                    </a:gs>
                  </a:gsLst>
                  <a:lin ang="5400000" scaled="0"/>
                </a:gradFill>
              </a:rPr>
              <a:t>ASP.NET Core</a:t>
            </a:r>
          </a:p>
        </p:txBody>
      </p:sp>
      <p:sp>
        <p:nvSpPr>
          <p:cNvPr id="14" name="Rectangle 13"/>
          <p:cNvSpPr/>
          <p:nvPr/>
        </p:nvSpPr>
        <p:spPr>
          <a:xfrm>
            <a:off x="1678846" y="1540430"/>
            <a:ext cx="3012299" cy="665695"/>
          </a:xfrm>
          <a:prstGeom prst="rect">
            <a:avLst/>
          </a:prstGeom>
        </p:spPr>
        <p:txBody>
          <a:bodyPr wrap="none">
            <a:spAutoFit/>
          </a:bodyPr>
          <a:lstStyle/>
          <a:p>
            <a:pPr algn="ctr">
              <a:defRPr/>
            </a:pPr>
            <a:r>
              <a:rPr lang="en-US" sz="1863" dirty="0">
                <a:gradFill>
                  <a:gsLst>
                    <a:gs pos="0">
                      <a:schemeClr val="tx1"/>
                    </a:gs>
                    <a:gs pos="100000">
                      <a:schemeClr val="tx1"/>
                    </a:gs>
                  </a:gsLst>
                  <a:lin ang="5400000" scaled="0"/>
                </a:gradFill>
                <a:latin typeface="Segoe UI"/>
              </a:rPr>
              <a:t>Foundational </a:t>
            </a:r>
          </a:p>
          <a:p>
            <a:pPr algn="ctr">
              <a:defRPr/>
            </a:pPr>
            <a:r>
              <a:rPr lang="en-US" sz="1863" dirty="0">
                <a:gradFill>
                  <a:gsLst>
                    <a:gs pos="0">
                      <a:schemeClr val="tx1"/>
                    </a:gs>
                    <a:gs pos="100000">
                      <a:schemeClr val="tx1"/>
                    </a:gs>
                  </a:gsLst>
                  <a:lin ang="5400000" scaled="0"/>
                </a:gradFill>
                <a:latin typeface="Segoe UI"/>
              </a:rPr>
              <a:t>Development technologies</a:t>
            </a:r>
          </a:p>
        </p:txBody>
      </p:sp>
      <p:sp>
        <p:nvSpPr>
          <p:cNvPr id="16" name="Rectangle 15"/>
          <p:cNvSpPr/>
          <p:nvPr/>
        </p:nvSpPr>
        <p:spPr>
          <a:xfrm>
            <a:off x="1464774" y="5953342"/>
            <a:ext cx="3487509" cy="575286"/>
          </a:xfrm>
          <a:prstGeom prst="rect">
            <a:avLst/>
          </a:prstGeom>
        </p:spPr>
        <p:txBody>
          <a:bodyPr wrap="square">
            <a:spAutoFit/>
          </a:bodyPr>
          <a:lstStyle/>
          <a:p>
            <a:pPr algn="ctr">
              <a:defRPr/>
            </a:pPr>
            <a:r>
              <a:rPr lang="en-US" sz="1569" dirty="0">
                <a:gradFill>
                  <a:gsLst>
                    <a:gs pos="0">
                      <a:schemeClr val="bg1"/>
                    </a:gs>
                    <a:gs pos="100000">
                      <a:schemeClr val="bg1"/>
                    </a:gs>
                  </a:gsLst>
                  <a:lin ang="5400000" scaled="0"/>
                </a:gradFill>
                <a:latin typeface="Segoe UI"/>
              </a:rPr>
              <a:t>Exploring Microservices </a:t>
            </a:r>
          </a:p>
          <a:p>
            <a:pPr algn="ctr">
              <a:defRPr/>
            </a:pPr>
            <a:r>
              <a:rPr lang="en-US" sz="1569" dirty="0">
                <a:gradFill>
                  <a:gsLst>
                    <a:gs pos="0">
                      <a:schemeClr val="bg1"/>
                    </a:gs>
                    <a:gs pos="100000">
                      <a:schemeClr val="bg1"/>
                    </a:gs>
                  </a:gsLst>
                  <a:lin ang="5400000" scaled="0"/>
                </a:gradFill>
                <a:latin typeface="Segoe UI"/>
              </a:rPr>
              <a:t>Architecture/Design/Development</a:t>
            </a:r>
          </a:p>
        </p:txBody>
      </p:sp>
      <p:sp>
        <p:nvSpPr>
          <p:cNvPr id="56" name="Rectangle 55"/>
          <p:cNvSpPr/>
          <p:nvPr/>
        </p:nvSpPr>
        <p:spPr>
          <a:xfrm>
            <a:off x="152700" y="4689790"/>
            <a:ext cx="1357137" cy="276999"/>
          </a:xfrm>
          <a:prstGeom prst="rect">
            <a:avLst/>
          </a:prstGeom>
        </p:spPr>
        <p:txBody>
          <a:bodyPr wrap="square">
            <a:spAutoFit/>
          </a:bodyPr>
          <a:lstStyle/>
          <a:p>
            <a:pPr>
              <a:defRPr/>
            </a:pPr>
            <a:r>
              <a:rPr lang="en-US" sz="1200" dirty="0">
                <a:gradFill>
                  <a:gsLst>
                    <a:gs pos="0">
                      <a:schemeClr val="tx1"/>
                    </a:gs>
                    <a:gs pos="100000">
                      <a:schemeClr val="tx1"/>
                    </a:gs>
                  </a:gsLst>
                  <a:lin ang="5400000" scaled="0"/>
                </a:gradFill>
                <a:latin typeface="Segoe UI"/>
              </a:rPr>
              <a:t>Deployment</a:t>
            </a:r>
          </a:p>
        </p:txBody>
      </p:sp>
      <p:sp>
        <p:nvSpPr>
          <p:cNvPr id="57" name="Rectangle 56"/>
          <p:cNvSpPr/>
          <p:nvPr/>
        </p:nvSpPr>
        <p:spPr>
          <a:xfrm>
            <a:off x="89867" y="2994854"/>
            <a:ext cx="1222913" cy="276999"/>
          </a:xfrm>
          <a:prstGeom prst="rect">
            <a:avLst/>
          </a:prstGeom>
        </p:spPr>
        <p:txBody>
          <a:bodyPr wrap="square">
            <a:spAutoFit/>
          </a:bodyPr>
          <a:lstStyle/>
          <a:p>
            <a:pPr>
              <a:defRPr/>
            </a:pPr>
            <a:r>
              <a:rPr lang="en-US" sz="1200" dirty="0">
                <a:gradFill>
                  <a:gsLst>
                    <a:gs pos="0">
                      <a:schemeClr val="tx1"/>
                    </a:gs>
                    <a:gs pos="100000">
                      <a:schemeClr val="tx1"/>
                    </a:gs>
                  </a:gsLst>
                  <a:lin ang="5400000" scaled="0"/>
                </a:gradFill>
                <a:latin typeface="Segoe UI"/>
              </a:rPr>
              <a:t>Development</a:t>
            </a:r>
          </a:p>
        </p:txBody>
      </p:sp>
      <p:sp>
        <p:nvSpPr>
          <p:cNvPr id="66" name="Arrow: Pentagon 65"/>
          <p:cNvSpPr/>
          <p:nvPr/>
        </p:nvSpPr>
        <p:spPr bwMode="auto">
          <a:xfrm>
            <a:off x="1312780" y="429978"/>
            <a:ext cx="4036248" cy="672263"/>
          </a:xfrm>
          <a:prstGeom prst="homePlat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pic>
        <p:nvPicPr>
          <p:cNvPr id="71" name="Picture 70"/>
          <p:cNvPicPr>
            <a:picLocks noChangeAspect="1"/>
          </p:cNvPicPr>
          <p:nvPr/>
        </p:nvPicPr>
        <p:blipFill>
          <a:blip r:embed="rId5"/>
          <a:stretch>
            <a:fillRect/>
          </a:stretch>
        </p:blipFill>
        <p:spPr>
          <a:xfrm>
            <a:off x="2240763" y="526810"/>
            <a:ext cx="2042262" cy="466646"/>
          </a:xfrm>
          <a:prstGeom prst="rect">
            <a:avLst/>
          </a:prstGeom>
        </p:spPr>
      </p:pic>
      <p:sp>
        <p:nvSpPr>
          <p:cNvPr id="74" name="Rectangle 73"/>
          <p:cNvSpPr/>
          <p:nvPr/>
        </p:nvSpPr>
        <p:spPr>
          <a:xfrm>
            <a:off x="2480404" y="84842"/>
            <a:ext cx="1900072" cy="363946"/>
          </a:xfrm>
          <a:prstGeom prst="rect">
            <a:avLst/>
          </a:prstGeom>
        </p:spPr>
        <p:txBody>
          <a:bodyPr wrap="none">
            <a:spAutoFit/>
          </a:bodyPr>
          <a:lstStyle/>
          <a:p>
            <a:pPr>
              <a:defRPr/>
            </a:pPr>
            <a:r>
              <a:rPr lang="en-US" dirty="0">
                <a:gradFill>
                  <a:gsLst>
                    <a:gs pos="0">
                      <a:schemeClr val="tx1"/>
                    </a:gs>
                    <a:gs pos="100000">
                      <a:schemeClr val="tx1"/>
                    </a:gs>
                  </a:gsLst>
                  <a:lin ang="5400000" scaled="0"/>
                </a:gradFill>
                <a:latin typeface="Segoe UI"/>
              </a:rPr>
              <a:t>Dev environment</a:t>
            </a:r>
          </a:p>
        </p:txBody>
      </p:sp>
      <p:grpSp>
        <p:nvGrpSpPr>
          <p:cNvPr id="2" name="Group 1">
            <a:extLst>
              <a:ext uri="{FF2B5EF4-FFF2-40B4-BE49-F238E27FC236}">
                <a16:creationId xmlns:a16="http://schemas.microsoft.com/office/drawing/2014/main" id="{17187C79-426E-4C86-B940-0FA154F93F93}"/>
              </a:ext>
            </a:extLst>
          </p:cNvPr>
          <p:cNvGrpSpPr/>
          <p:nvPr/>
        </p:nvGrpSpPr>
        <p:grpSpPr>
          <a:xfrm>
            <a:off x="5124936" y="80393"/>
            <a:ext cx="6970064" cy="6502383"/>
            <a:chOff x="5227636" y="81286"/>
            <a:chExt cx="7110291" cy="6633201"/>
          </a:xfrm>
        </p:grpSpPr>
        <p:sp>
          <p:nvSpPr>
            <p:cNvPr id="62" name="Arrow: Chevron 61"/>
            <p:cNvSpPr/>
            <p:nvPr/>
          </p:nvSpPr>
          <p:spPr bwMode="auto">
            <a:xfrm>
              <a:off x="6825185" y="6028698"/>
              <a:ext cx="4104611" cy="68578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4" name="Rectangle 3"/>
            <p:cNvSpPr/>
            <p:nvPr/>
          </p:nvSpPr>
          <p:spPr bwMode="auto">
            <a:xfrm>
              <a:off x="6827837" y="2235333"/>
              <a:ext cx="4075618" cy="3636669"/>
            </a:xfrm>
            <a:prstGeom prst="rect">
              <a:avLst/>
            </a:prstGeom>
            <a:solidFill>
              <a:schemeClr val="accent3">
                <a:lumMod val="75000"/>
              </a:schemeClr>
            </a:solidFill>
            <a:ln w="25400" cap="flat" cmpd="sng" algn="ctr">
              <a:noFill/>
              <a:prstDash val="solid"/>
              <a:headEnd type="none" w="med" len="med"/>
              <a:tailEnd type="none" w="med" len="med"/>
            </a:ln>
            <a:effectLst/>
          </p:spPr>
          <p:txBody>
            <a:bodyPr vert="horz" wrap="square" lIns="716042" tIns="268517" rIns="87742" bIns="87746" numCol="1" rtlCol="0" anchor="t" anchorCtr="0" compatLnSpc="1">
              <a:prstTxWarp prst="textNoShape">
                <a:avLst/>
              </a:prstTxWarp>
            </a:bodyPr>
            <a:lstStyle/>
            <a:p>
              <a:pPr defTabSz="894793">
                <a:defRPr/>
              </a:pPr>
              <a:r>
                <a:rPr lang="en-US" sz="2742" kern="0" dirty="0">
                  <a:gradFill>
                    <a:gsLst>
                      <a:gs pos="0">
                        <a:schemeClr val="tx1"/>
                      </a:gs>
                      <a:gs pos="100000">
                        <a:schemeClr val="tx1"/>
                      </a:gs>
                    </a:gsLst>
                    <a:lin ang="5400000" scaled="0"/>
                  </a:gradFill>
                  <a:latin typeface="Segoe UI Light"/>
                </a:rPr>
                <a:t>  </a:t>
              </a:r>
            </a:p>
          </p:txBody>
        </p:sp>
        <p:sp>
          <p:nvSpPr>
            <p:cNvPr id="13" name="TextBox 12"/>
            <p:cNvSpPr txBox="1"/>
            <p:nvPr/>
          </p:nvSpPr>
          <p:spPr>
            <a:xfrm>
              <a:off x="6827836" y="4152741"/>
              <a:ext cx="5486401" cy="1543921"/>
            </a:xfrm>
            <a:prstGeom prst="rect">
              <a:avLst/>
            </a:prstGeom>
            <a:solidFill>
              <a:srgbClr val="000000">
                <a:alpha val="5000"/>
              </a:srgbClr>
            </a:solidFill>
          </p:spPr>
          <p:txBody>
            <a:bodyPr wrap="square" rtlCol="0" anchor="ctr">
              <a:noAutofit/>
            </a:bodyPr>
            <a:lstStyle/>
            <a:p>
              <a:pPr algn="ctr" defTabSz="896387">
                <a:defRPr/>
              </a:pPr>
              <a:endParaRPr lang="en-US" sz="1400" kern="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3" name="TextBox 52"/>
            <p:cNvSpPr txBox="1"/>
            <p:nvPr/>
          </p:nvSpPr>
          <p:spPr>
            <a:xfrm>
              <a:off x="6825186" y="2425256"/>
              <a:ext cx="5489052" cy="1543921"/>
            </a:xfrm>
            <a:prstGeom prst="rect">
              <a:avLst/>
            </a:prstGeom>
            <a:solidFill>
              <a:srgbClr val="000000">
                <a:alpha val="5000"/>
              </a:srgbClr>
            </a:solidFill>
          </p:spPr>
          <p:txBody>
            <a:bodyPr wrap="square" rtlCol="0" anchor="ctr">
              <a:noAutofit/>
            </a:bodyPr>
            <a:lstStyle/>
            <a:p>
              <a:pPr algn="ctr" defTabSz="896387">
                <a:defRPr/>
              </a:pPr>
              <a:endParaRPr lang="en-US" sz="1400" kern="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5" name="Rectangle 14"/>
            <p:cNvSpPr/>
            <p:nvPr/>
          </p:nvSpPr>
          <p:spPr>
            <a:xfrm>
              <a:off x="7379233" y="1583237"/>
              <a:ext cx="2795040" cy="679088"/>
            </a:xfrm>
            <a:prstGeom prst="rect">
              <a:avLst/>
            </a:prstGeom>
          </p:spPr>
          <p:txBody>
            <a:bodyPr wrap="none">
              <a:spAutoFit/>
            </a:bodyPr>
            <a:lstStyle/>
            <a:p>
              <a:pPr algn="ctr">
                <a:defRPr/>
              </a:pPr>
              <a:r>
                <a:rPr lang="en-US" sz="1863" dirty="0">
                  <a:gradFill>
                    <a:gsLst>
                      <a:gs pos="0">
                        <a:schemeClr val="tx1"/>
                      </a:gs>
                      <a:gs pos="100000">
                        <a:schemeClr val="tx1"/>
                      </a:gs>
                    </a:gsLst>
                    <a:lin ang="5400000" scaled="0"/>
                  </a:gradFill>
                  <a:latin typeface="Segoe UI"/>
                </a:rPr>
                <a:t>Cloud infrastructure and</a:t>
              </a:r>
            </a:p>
            <a:p>
              <a:pPr algn="ctr">
                <a:defRPr/>
              </a:pPr>
              <a:r>
                <a:rPr lang="en-US" sz="1863" dirty="0">
                  <a:gradFill>
                    <a:gsLst>
                      <a:gs pos="0">
                        <a:schemeClr val="tx1"/>
                      </a:gs>
                      <a:gs pos="100000">
                        <a:schemeClr val="tx1"/>
                      </a:gs>
                    </a:gsLst>
                    <a:lin ang="5400000" scaled="0"/>
                  </a:gradFill>
                  <a:latin typeface="Segoe UI"/>
                </a:rPr>
                <a:t>Specific Orchestrators</a:t>
              </a:r>
            </a:p>
          </p:txBody>
        </p:sp>
        <p:sp>
          <p:nvSpPr>
            <p:cNvPr id="17" name="Rectangle 16"/>
            <p:cNvSpPr/>
            <p:nvPr/>
          </p:nvSpPr>
          <p:spPr>
            <a:xfrm>
              <a:off x="7372143" y="6195501"/>
              <a:ext cx="3099589" cy="340525"/>
            </a:xfrm>
            <a:prstGeom prst="rect">
              <a:avLst/>
            </a:prstGeom>
          </p:spPr>
          <p:txBody>
            <a:bodyPr wrap="none">
              <a:spAutoFit/>
            </a:bodyPr>
            <a:lstStyle/>
            <a:p>
              <a:pPr>
                <a:defRPr/>
              </a:pPr>
              <a:r>
                <a:rPr lang="en-US" sz="1569" dirty="0">
                  <a:gradFill>
                    <a:gsLst>
                      <a:gs pos="0">
                        <a:schemeClr val="bg1"/>
                      </a:gs>
                      <a:gs pos="100000">
                        <a:schemeClr val="bg1"/>
                      </a:gs>
                    </a:gsLst>
                    <a:lin ang="5400000" scaled="0"/>
                  </a:gradFill>
                  <a:latin typeface="Segoe UI"/>
                </a:rPr>
                <a:t>Production-Ready Microservices</a:t>
              </a:r>
            </a:p>
          </p:txBody>
        </p:sp>
        <p:grpSp>
          <p:nvGrpSpPr>
            <p:cNvPr id="18" name="Group 17"/>
            <p:cNvGrpSpPr/>
            <p:nvPr/>
          </p:nvGrpSpPr>
          <p:grpSpPr>
            <a:xfrm>
              <a:off x="7286262" y="4244226"/>
              <a:ext cx="2016992" cy="411249"/>
              <a:chOff x="4571312" y="3264443"/>
              <a:chExt cx="2016992" cy="411249"/>
            </a:xfrm>
          </p:grpSpPr>
          <p:sp>
            <p:nvSpPr>
              <p:cNvPr id="19" name="TextBox 18"/>
              <p:cNvSpPr txBox="1"/>
              <p:nvPr/>
            </p:nvSpPr>
            <p:spPr>
              <a:xfrm>
                <a:off x="5026128" y="3382998"/>
                <a:ext cx="1562176" cy="174141"/>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Service Bus</a:t>
                </a:r>
              </a:p>
            </p:txBody>
          </p:sp>
          <p:pic>
            <p:nvPicPr>
              <p:cNvPr id="20" name="Picture 19" descr="Service Bus.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71312" y="3264443"/>
                <a:ext cx="411249" cy="411249"/>
              </a:xfrm>
              <a:prstGeom prst="rect">
                <a:avLst/>
              </a:prstGeom>
            </p:spPr>
          </p:pic>
        </p:grpSp>
        <p:grpSp>
          <p:nvGrpSpPr>
            <p:cNvPr id="24" name="Group 23"/>
            <p:cNvGrpSpPr/>
            <p:nvPr/>
          </p:nvGrpSpPr>
          <p:grpSpPr>
            <a:xfrm>
              <a:off x="9369146" y="4244226"/>
              <a:ext cx="1021857" cy="414164"/>
              <a:chOff x="8755248" y="3474294"/>
              <a:chExt cx="1021857" cy="414164"/>
            </a:xfrm>
          </p:grpSpPr>
          <p:sp>
            <p:nvSpPr>
              <p:cNvPr id="25" name="TextBox 24"/>
              <p:cNvSpPr txBox="1"/>
              <p:nvPr/>
            </p:nvSpPr>
            <p:spPr>
              <a:xfrm>
                <a:off x="9117949" y="3587353"/>
                <a:ext cx="659156" cy="301105"/>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SQL Database</a:t>
                </a:r>
              </a:p>
            </p:txBody>
          </p:sp>
          <p:pic>
            <p:nvPicPr>
              <p:cNvPr id="26" name="Picture 2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755248" y="3474294"/>
                <a:ext cx="378177" cy="378177"/>
              </a:xfrm>
              <a:prstGeom prst="rect">
                <a:avLst/>
              </a:prstGeom>
            </p:spPr>
          </p:pic>
        </p:grpSp>
        <p:grpSp>
          <p:nvGrpSpPr>
            <p:cNvPr id="27" name="Group 26"/>
            <p:cNvGrpSpPr/>
            <p:nvPr/>
          </p:nvGrpSpPr>
          <p:grpSpPr>
            <a:xfrm>
              <a:off x="9348216" y="4758676"/>
              <a:ext cx="1029708" cy="427527"/>
              <a:chOff x="8681505" y="4689849"/>
              <a:chExt cx="1029708" cy="427527"/>
            </a:xfrm>
          </p:grpSpPr>
          <p:sp>
            <p:nvSpPr>
              <p:cNvPr id="28" name="TextBox 27"/>
              <p:cNvSpPr txBox="1"/>
              <p:nvPr/>
            </p:nvSpPr>
            <p:spPr>
              <a:xfrm>
                <a:off x="9052057" y="4816271"/>
                <a:ext cx="659156" cy="301105"/>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Cosmos DB</a:t>
                </a:r>
              </a:p>
            </p:txBody>
          </p:sp>
          <p:pic>
            <p:nvPicPr>
              <p:cNvPr id="29" name="Picture 2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681505" y="4689849"/>
                <a:ext cx="336038" cy="336037"/>
              </a:xfrm>
              <a:prstGeom prst="rect">
                <a:avLst/>
              </a:prstGeom>
            </p:spPr>
          </p:pic>
        </p:grpSp>
        <p:grpSp>
          <p:nvGrpSpPr>
            <p:cNvPr id="30" name="Group 29"/>
            <p:cNvGrpSpPr/>
            <p:nvPr/>
          </p:nvGrpSpPr>
          <p:grpSpPr>
            <a:xfrm>
              <a:off x="7380377" y="5288714"/>
              <a:ext cx="1084677" cy="427194"/>
              <a:chOff x="8713817" y="4063494"/>
              <a:chExt cx="1084677" cy="427194"/>
            </a:xfrm>
          </p:grpSpPr>
          <p:sp>
            <p:nvSpPr>
              <p:cNvPr id="31" name="TextBox 30"/>
              <p:cNvSpPr txBox="1"/>
              <p:nvPr/>
            </p:nvSpPr>
            <p:spPr>
              <a:xfrm>
                <a:off x="9139338" y="4189583"/>
                <a:ext cx="659156" cy="301105"/>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Redis Cache</a:t>
                </a:r>
              </a:p>
            </p:txBody>
          </p:sp>
          <p:pic>
            <p:nvPicPr>
              <p:cNvPr id="32" name="Picture 3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713817" y="4063494"/>
                <a:ext cx="326654" cy="326654"/>
              </a:xfrm>
              <a:prstGeom prst="rect">
                <a:avLst/>
              </a:prstGeom>
            </p:spPr>
          </p:pic>
        </p:grpSp>
        <p:grpSp>
          <p:nvGrpSpPr>
            <p:cNvPr id="49" name="Group 48"/>
            <p:cNvGrpSpPr/>
            <p:nvPr/>
          </p:nvGrpSpPr>
          <p:grpSpPr>
            <a:xfrm>
              <a:off x="7322676" y="4754432"/>
              <a:ext cx="1856393" cy="399451"/>
              <a:chOff x="7913205" y="5106197"/>
              <a:chExt cx="1856393" cy="399451"/>
            </a:xfrm>
          </p:grpSpPr>
          <p:sp>
            <p:nvSpPr>
              <p:cNvPr id="35" name="Rectangle 34"/>
              <p:cNvSpPr/>
              <p:nvPr/>
            </p:nvSpPr>
            <p:spPr bwMode="auto">
              <a:xfrm>
                <a:off x="8082352" y="5165111"/>
                <a:ext cx="1687246" cy="28716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65" tIns="44819" rIns="0" bIns="140600" numCol="1" spcCol="0" rtlCol="0" fromWordArt="0" anchor="t" anchorCtr="0" forceAA="0" compatLnSpc="1">
                <a:prstTxWarp prst="textNoShape">
                  <a:avLst/>
                </a:prstTxWarp>
                <a:noAutofit/>
              </a:bodyPr>
              <a:lstStyle/>
              <a:p>
                <a:pPr defTabSz="895923" fontAlgn="base">
                  <a:lnSpc>
                    <a:spcPct val="90000"/>
                  </a:lnSpc>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BLOB Storage</a:t>
                </a:r>
              </a:p>
            </p:txBody>
          </p:sp>
          <p:pic>
            <p:nvPicPr>
              <p:cNvPr id="38" name="Picture 37" descr="Storage blob.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913205" y="5106197"/>
                <a:ext cx="399449" cy="399451"/>
              </a:xfrm>
              <a:prstGeom prst="rect">
                <a:avLst/>
              </a:prstGeom>
            </p:spPr>
          </p:pic>
        </p:grpSp>
        <p:sp>
          <p:nvSpPr>
            <p:cNvPr id="42" name="TextBox 41"/>
            <p:cNvSpPr txBox="1"/>
            <p:nvPr/>
          </p:nvSpPr>
          <p:spPr>
            <a:xfrm>
              <a:off x="8272387" y="3405591"/>
              <a:ext cx="1780366" cy="238962"/>
            </a:xfrm>
            <a:prstGeom prst="rect">
              <a:avLst/>
            </a:prstGeom>
            <a:noFill/>
            <a:ln>
              <a:noFill/>
            </a:ln>
          </p:spPr>
          <p:txBody>
            <a:bodyPr wrap="none" lIns="0" tIns="27420" rIns="0" bIns="0" rtlCol="0" anchor="t">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Azure Service Fabric</a:t>
              </a:r>
            </a:p>
          </p:txBody>
        </p:sp>
        <p:sp>
          <p:nvSpPr>
            <p:cNvPr id="43" name="Freeform 359"/>
            <p:cNvSpPr>
              <a:spLocks noChangeAspect="1"/>
            </p:cNvSpPr>
            <p:nvPr/>
          </p:nvSpPr>
          <p:spPr bwMode="auto">
            <a:xfrm>
              <a:off x="7741078" y="3246890"/>
              <a:ext cx="405616" cy="389852"/>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defTabSz="914103" fontAlgn="base">
                <a:lnSpc>
                  <a:spcPct val="90000"/>
                </a:lnSpc>
                <a:spcBef>
                  <a:spcPct val="0"/>
                </a:spcBef>
                <a:spcAft>
                  <a:spcPct val="0"/>
                </a:spcAft>
                <a:defRPr/>
              </a:pPr>
              <a:endParaRPr lang="en-US" sz="1961" b="1" dirty="0">
                <a:gradFill>
                  <a:gsLst>
                    <a:gs pos="0">
                      <a:schemeClr val="tx1"/>
                    </a:gs>
                    <a:gs pos="100000">
                      <a:schemeClr val="tx1"/>
                    </a:gs>
                  </a:gsLst>
                  <a:lin ang="5400000" scaled="0"/>
                </a:gradFill>
                <a:latin typeface="Segoe UI Light"/>
                <a:ea typeface="Segoe UI" pitchFamily="34" charset="0"/>
                <a:cs typeface="Segoe UI" pitchFamily="34" charset="0"/>
              </a:endParaRPr>
            </a:p>
          </p:txBody>
        </p:sp>
        <p:pic>
          <p:nvPicPr>
            <p:cNvPr id="45" name="Picture 44"/>
            <p:cNvPicPr>
              <a:picLocks noChangeAspect="1"/>
            </p:cNvPicPr>
            <p:nvPr/>
          </p:nvPicPr>
          <p:blipFill>
            <a:blip r:embed="rId11">
              <a:clrChange>
                <a:clrFrom>
                  <a:srgbClr val="8E9CFF"/>
                </a:clrFrom>
                <a:clrTo>
                  <a:srgbClr val="8E9CFF">
                    <a:alpha val="0"/>
                  </a:srgbClr>
                </a:clrTo>
              </a:clrChange>
            </a:blip>
            <a:stretch>
              <a:fillRect/>
            </a:stretch>
          </p:blipFill>
          <p:spPr>
            <a:xfrm>
              <a:off x="7629549" y="2619942"/>
              <a:ext cx="566705" cy="499373"/>
            </a:xfrm>
            <a:prstGeom prst="rect">
              <a:avLst/>
            </a:prstGeom>
          </p:spPr>
        </p:pic>
        <p:sp>
          <p:nvSpPr>
            <p:cNvPr id="46" name="TextBox 45"/>
            <p:cNvSpPr txBox="1"/>
            <p:nvPr/>
          </p:nvSpPr>
          <p:spPr>
            <a:xfrm>
              <a:off x="8272387" y="2822931"/>
              <a:ext cx="1720719" cy="219327"/>
            </a:xfrm>
            <a:prstGeom prst="rect">
              <a:avLst/>
            </a:prstGeom>
            <a:noFill/>
            <a:ln>
              <a:noFill/>
            </a:ln>
          </p:spPr>
          <p:txBody>
            <a:bodyPr wrap="none" lIns="0" tIns="27420" rIns="0" bIns="0" rtlCol="0" anchor="t">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Azure Kubernetes Service (AKS)</a:t>
              </a:r>
            </a:p>
          </p:txBody>
        </p:sp>
        <p:sp>
          <p:nvSpPr>
            <p:cNvPr id="50" name="TextBox 49"/>
            <p:cNvSpPr txBox="1"/>
            <p:nvPr/>
          </p:nvSpPr>
          <p:spPr>
            <a:xfrm>
              <a:off x="9812783" y="5395557"/>
              <a:ext cx="659156" cy="301106"/>
            </a:xfrm>
            <a:prstGeom prst="rect">
              <a:avLst/>
            </a:prstGeom>
            <a:noFill/>
            <a:ln>
              <a:noFill/>
            </a:ln>
          </p:spPr>
          <p:txBody>
            <a:bodyPr wrap="none" lIns="0" tIns="27420" rIns="0" bIns="0" rtlCol="0">
              <a:noAutofit/>
            </a:bodyPr>
            <a:lstStyle/>
            <a:p>
              <a:pPr defTabSz="913951" eaLnBrk="0" fontAlgn="base" hangingPunct="0">
                <a:lnSpc>
                  <a:spcPts val="800"/>
                </a:lnSpc>
                <a:spcBef>
                  <a:spcPct val="0"/>
                </a:spcBef>
                <a:spcAft>
                  <a:spcPct val="0"/>
                </a:spcAft>
                <a:defRPr/>
              </a:pPr>
              <a:r>
                <a:rPr lang="en-US" sz="1200" dirty="0">
                  <a:gradFill>
                    <a:gsLst>
                      <a:gs pos="0">
                        <a:schemeClr val="bg1"/>
                      </a:gs>
                      <a:gs pos="100000">
                        <a:schemeClr val="bg1"/>
                      </a:gs>
                    </a:gsLst>
                    <a:lin ang="5400000" scaled="0"/>
                  </a:gradFill>
                  <a:ea typeface="Arial Unicode MS" panose="020B0604020202020204" pitchFamily="34" charset="-128"/>
                  <a:cs typeface="Segoe UI Light" panose="020B0502040204020203" pitchFamily="34" charset="0"/>
                </a:rPr>
                <a:t>Key Vault</a:t>
              </a:r>
            </a:p>
          </p:txBody>
        </p:sp>
        <p:pic>
          <p:nvPicPr>
            <p:cNvPr id="51" name="Picture 50" descr="AzureKeyVault_icon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84338" y="5247296"/>
              <a:ext cx="334429" cy="371587"/>
            </a:xfrm>
            <a:prstGeom prst="rect">
              <a:avLst/>
            </a:prstGeom>
          </p:spPr>
        </p:pic>
        <p:sp>
          <p:nvSpPr>
            <p:cNvPr id="52" name="Rectangle 51"/>
            <p:cNvSpPr/>
            <p:nvPr/>
          </p:nvSpPr>
          <p:spPr>
            <a:xfrm>
              <a:off x="10942637" y="4650442"/>
              <a:ext cx="1384439" cy="525244"/>
            </a:xfrm>
            <a:prstGeom prst="rect">
              <a:avLst/>
            </a:prstGeom>
          </p:spPr>
          <p:txBody>
            <a:bodyPr wrap="square">
              <a:spAutoFit/>
            </a:bodyPr>
            <a:lstStyle/>
            <a:p>
              <a:pPr>
                <a:defRPr/>
              </a:pPr>
              <a:r>
                <a:rPr lang="en-US" sz="1373" dirty="0">
                  <a:gradFill>
                    <a:gsLst>
                      <a:gs pos="0">
                        <a:schemeClr val="tx1"/>
                      </a:gs>
                      <a:gs pos="100000">
                        <a:schemeClr val="tx1"/>
                      </a:gs>
                    </a:gsLst>
                    <a:lin ang="5400000" scaled="0"/>
                  </a:gradFill>
                  <a:latin typeface="Segoe UI"/>
                </a:rPr>
                <a:t>Other Cloud</a:t>
              </a:r>
            </a:p>
            <a:p>
              <a:pPr>
                <a:defRPr/>
              </a:pPr>
              <a:r>
                <a:rPr lang="en-US" sz="1373" dirty="0">
                  <a:gradFill>
                    <a:gsLst>
                      <a:gs pos="0">
                        <a:schemeClr val="tx1"/>
                      </a:gs>
                      <a:gs pos="100000">
                        <a:schemeClr val="tx1"/>
                      </a:gs>
                    </a:gsLst>
                    <a:lin ang="5400000" scaled="0"/>
                  </a:gradFill>
                  <a:latin typeface="Segoe UI"/>
                </a:rPr>
                <a:t>Infrastructure</a:t>
              </a:r>
            </a:p>
          </p:txBody>
        </p:sp>
        <p:sp>
          <p:nvSpPr>
            <p:cNvPr id="54" name="Rectangle 53"/>
            <p:cNvSpPr/>
            <p:nvPr/>
          </p:nvSpPr>
          <p:spPr>
            <a:xfrm>
              <a:off x="10906107" y="3009813"/>
              <a:ext cx="1431820" cy="309717"/>
            </a:xfrm>
            <a:prstGeom prst="rect">
              <a:avLst/>
            </a:prstGeom>
          </p:spPr>
          <p:txBody>
            <a:bodyPr wrap="square">
              <a:spAutoFit/>
            </a:bodyPr>
            <a:lstStyle/>
            <a:p>
              <a:pPr>
                <a:defRPr/>
              </a:pPr>
              <a:r>
                <a:rPr lang="en-US" sz="1373" dirty="0">
                  <a:gradFill>
                    <a:gsLst>
                      <a:gs pos="0">
                        <a:schemeClr val="tx1"/>
                      </a:gs>
                      <a:gs pos="100000">
                        <a:schemeClr val="tx1"/>
                      </a:gs>
                    </a:gsLst>
                    <a:lin ang="5400000" scaled="0"/>
                  </a:gradFill>
                  <a:latin typeface="Segoe UI"/>
                </a:rPr>
                <a:t>Orchestrators</a:t>
              </a:r>
            </a:p>
          </p:txBody>
        </p:sp>
        <p:sp>
          <p:nvSpPr>
            <p:cNvPr id="59" name="Arrow: Pentagon 58"/>
            <p:cNvSpPr/>
            <p:nvPr/>
          </p:nvSpPr>
          <p:spPr bwMode="auto">
            <a:xfrm>
              <a:off x="5980453" y="3555966"/>
              <a:ext cx="542584" cy="990600"/>
            </a:xfrm>
            <a:prstGeom prst="homePlat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60" name="Arrow: Chevron 59"/>
            <p:cNvSpPr/>
            <p:nvPr/>
          </p:nvSpPr>
          <p:spPr bwMode="auto">
            <a:xfrm>
              <a:off x="6329275" y="3555966"/>
              <a:ext cx="498562" cy="990600"/>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63" name="Arrow: Chevron 62"/>
            <p:cNvSpPr/>
            <p:nvPr/>
          </p:nvSpPr>
          <p:spPr bwMode="auto">
            <a:xfrm>
              <a:off x="5227636" y="6028697"/>
              <a:ext cx="1828801" cy="68578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64" name="Rectangle 63"/>
            <p:cNvSpPr/>
            <p:nvPr/>
          </p:nvSpPr>
          <p:spPr>
            <a:xfrm>
              <a:off x="5532437" y="6079204"/>
              <a:ext cx="1402328" cy="586860"/>
            </a:xfrm>
            <a:prstGeom prst="rect">
              <a:avLst/>
            </a:prstGeom>
          </p:spPr>
          <p:txBody>
            <a:bodyPr wrap="none">
              <a:spAutoFit/>
            </a:bodyPr>
            <a:lstStyle/>
            <a:p>
              <a:pPr>
                <a:defRPr/>
              </a:pPr>
              <a:r>
                <a:rPr lang="en-US" sz="1569" dirty="0">
                  <a:gradFill>
                    <a:gsLst>
                      <a:gs pos="0">
                        <a:schemeClr val="bg1"/>
                      </a:gs>
                      <a:gs pos="100000">
                        <a:schemeClr val="bg1"/>
                      </a:gs>
                    </a:gsLst>
                    <a:lin ang="5400000" scaled="0"/>
                  </a:gradFill>
                  <a:latin typeface="Segoe UI"/>
                </a:rPr>
                <a:t>Infrastructure</a:t>
              </a:r>
            </a:p>
            <a:p>
              <a:pPr>
                <a:defRPr/>
              </a:pPr>
              <a:r>
                <a:rPr lang="en-US" sz="1569" dirty="0">
                  <a:gradFill>
                    <a:gsLst>
                      <a:gs pos="0">
                        <a:schemeClr val="bg1"/>
                      </a:gs>
                      <a:gs pos="100000">
                        <a:schemeClr val="bg1"/>
                      </a:gs>
                    </a:gsLst>
                    <a:lin ang="5400000" scaled="0"/>
                  </a:gradFill>
                  <a:latin typeface="Segoe UI"/>
                </a:rPr>
                <a:t>Decisions</a:t>
              </a:r>
            </a:p>
          </p:txBody>
        </p:sp>
        <p:sp>
          <p:nvSpPr>
            <p:cNvPr id="65" name="Arrow: Chevron 64"/>
            <p:cNvSpPr/>
            <p:nvPr/>
          </p:nvSpPr>
          <p:spPr bwMode="auto">
            <a:xfrm>
              <a:off x="6825185" y="437903"/>
              <a:ext cx="4104611" cy="68578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68" name="Rectangle 67"/>
            <p:cNvSpPr/>
            <p:nvPr/>
          </p:nvSpPr>
          <p:spPr>
            <a:xfrm>
              <a:off x="7629465" y="633625"/>
              <a:ext cx="2496050" cy="294346"/>
            </a:xfrm>
            <a:prstGeom prst="rect">
              <a:avLst/>
            </a:prstGeom>
          </p:spPr>
          <p:txBody>
            <a:bodyPr wrap="none">
              <a:spAutoFit/>
            </a:bodyPr>
            <a:lstStyle/>
            <a:p>
              <a:pPr>
                <a:defRPr/>
              </a:pPr>
              <a:r>
                <a:rPr lang="en-US" sz="1275" b="1" dirty="0">
                  <a:gradFill>
                    <a:gsLst>
                      <a:gs pos="0">
                        <a:schemeClr val="bg1"/>
                      </a:gs>
                      <a:gs pos="100000">
                        <a:schemeClr val="bg1"/>
                      </a:gs>
                    </a:gsLst>
                    <a:lin ang="5400000" scaled="0"/>
                  </a:gradFill>
                  <a:latin typeface="Segoe UI"/>
                </a:rPr>
                <a:t>eShopOnContainers on Azure</a:t>
              </a:r>
            </a:p>
          </p:txBody>
        </p:sp>
        <p:sp>
          <p:nvSpPr>
            <p:cNvPr id="69" name="Arrow: Chevron 68"/>
            <p:cNvSpPr/>
            <p:nvPr/>
          </p:nvSpPr>
          <p:spPr bwMode="auto">
            <a:xfrm>
              <a:off x="5227636" y="437902"/>
              <a:ext cx="1828801" cy="68578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70" name="Rectangle 69"/>
            <p:cNvSpPr/>
            <p:nvPr/>
          </p:nvSpPr>
          <p:spPr>
            <a:xfrm>
              <a:off x="5513936" y="610535"/>
              <a:ext cx="1256201" cy="340525"/>
            </a:xfrm>
            <a:prstGeom prst="rect">
              <a:avLst/>
            </a:prstGeom>
          </p:spPr>
          <p:txBody>
            <a:bodyPr wrap="none">
              <a:spAutoFit/>
            </a:bodyPr>
            <a:lstStyle/>
            <a:p>
              <a:pPr algn="ctr">
                <a:defRPr/>
              </a:pPr>
              <a:r>
                <a:rPr lang="en-US" sz="1569" dirty="0">
                  <a:gradFill>
                    <a:gsLst>
                      <a:gs pos="0">
                        <a:schemeClr val="bg1"/>
                      </a:gs>
                      <a:gs pos="100000">
                        <a:schemeClr val="bg1"/>
                      </a:gs>
                    </a:gsLst>
                    <a:lin ang="5400000" scaled="0"/>
                  </a:gradFill>
                  <a:latin typeface="Segoe UI"/>
                </a:rPr>
                <a:t>Customized</a:t>
              </a:r>
            </a:p>
          </p:txBody>
        </p:sp>
        <p:sp>
          <p:nvSpPr>
            <p:cNvPr id="72" name="Rectangle 71"/>
            <p:cNvSpPr/>
            <p:nvPr/>
          </p:nvSpPr>
          <p:spPr bwMode="auto">
            <a:xfrm>
              <a:off x="5303837" y="3555966"/>
              <a:ext cx="676616" cy="9906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0">
                      <a:schemeClr val="tx1"/>
                    </a:gs>
                    <a:gs pos="100000">
                      <a:schemeClr val="tx1"/>
                    </a:gs>
                  </a:gsLst>
                  <a:lin ang="5400000" scaled="0"/>
                </a:gradFill>
                <a:latin typeface="Segoe UI"/>
              </a:endParaRPr>
            </a:p>
          </p:txBody>
        </p:sp>
        <p:sp>
          <p:nvSpPr>
            <p:cNvPr id="73" name="Rectangle 72"/>
            <p:cNvSpPr/>
            <p:nvPr/>
          </p:nvSpPr>
          <p:spPr>
            <a:xfrm>
              <a:off x="5478188" y="3367462"/>
              <a:ext cx="819589" cy="1202173"/>
            </a:xfrm>
            <a:prstGeom prst="rect">
              <a:avLst/>
            </a:prstGeom>
          </p:spPr>
          <p:txBody>
            <a:bodyPr wrap="none">
              <a:spAutoFit/>
            </a:bodyPr>
            <a:lstStyle/>
            <a:p>
              <a:pPr>
                <a:defRPr/>
              </a:pPr>
              <a:r>
                <a:rPr lang="en-US" sz="7058" dirty="0">
                  <a:gradFill>
                    <a:gsLst>
                      <a:gs pos="0">
                        <a:schemeClr val="tx1"/>
                      </a:gs>
                      <a:gs pos="100000">
                        <a:schemeClr val="tx1"/>
                      </a:gs>
                    </a:gsLst>
                    <a:lin ang="5400000" scaled="0"/>
                  </a:gradFill>
                  <a:latin typeface="Segoe UI"/>
                </a:rPr>
                <a:t>+</a:t>
              </a:r>
            </a:p>
          </p:txBody>
        </p:sp>
        <p:sp>
          <p:nvSpPr>
            <p:cNvPr id="75" name="Rectangle 74"/>
            <p:cNvSpPr/>
            <p:nvPr/>
          </p:nvSpPr>
          <p:spPr>
            <a:xfrm>
              <a:off x="7513637" y="81286"/>
              <a:ext cx="2659642" cy="371268"/>
            </a:xfrm>
            <a:prstGeom prst="rect">
              <a:avLst/>
            </a:prstGeom>
          </p:spPr>
          <p:txBody>
            <a:bodyPr wrap="none">
              <a:spAutoFit/>
            </a:bodyPr>
            <a:lstStyle/>
            <a:p>
              <a:pPr>
                <a:defRPr/>
              </a:pPr>
              <a:r>
                <a:rPr lang="en-US" dirty="0">
                  <a:gradFill>
                    <a:gsLst>
                      <a:gs pos="0">
                        <a:schemeClr val="tx1"/>
                      </a:gs>
                      <a:gs pos="100000">
                        <a:schemeClr val="tx1"/>
                      </a:gs>
                    </a:gsLst>
                    <a:lin ang="5400000" scaled="0"/>
                  </a:gradFill>
                  <a:latin typeface="Segoe UI"/>
                </a:rPr>
                <a:t>Production environment</a:t>
              </a:r>
            </a:p>
          </p:txBody>
        </p:sp>
      </p:grpSp>
    </p:spTree>
    <p:extLst>
      <p:ext uri="{BB962C8B-B14F-4D97-AF65-F5344CB8AC3E}">
        <p14:creationId xmlns:p14="http://schemas.microsoft.com/office/powerpoint/2010/main" val="196669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66">
            <a:extLst>
              <a:ext uri="{FF2B5EF4-FFF2-40B4-BE49-F238E27FC236}">
                <a16:creationId xmlns:a16="http://schemas.microsoft.com/office/drawing/2014/main" id="{963E30A0-3F48-4F8B-9A6C-C5AB2F76565B}"/>
              </a:ext>
            </a:extLst>
          </p:cNvPr>
          <p:cNvSpPr/>
          <p:nvPr/>
        </p:nvSpPr>
        <p:spPr bwMode="auto">
          <a:xfrm>
            <a:off x="1541493" y="4225383"/>
            <a:ext cx="1225970" cy="814195"/>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ounded Rectangle 66">
            <a:extLst>
              <a:ext uri="{FF2B5EF4-FFF2-40B4-BE49-F238E27FC236}">
                <a16:creationId xmlns:a16="http://schemas.microsoft.com/office/drawing/2014/main" id="{FD54A194-9EC8-476B-B93B-229DAA38C19D}"/>
              </a:ext>
            </a:extLst>
          </p:cNvPr>
          <p:cNvSpPr/>
          <p:nvPr/>
        </p:nvSpPr>
        <p:spPr bwMode="auto">
          <a:xfrm>
            <a:off x="1547462" y="3461952"/>
            <a:ext cx="1236178" cy="725260"/>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08B58B41-A197-46C9-9B3F-E45F06273DAA}"/>
              </a:ext>
            </a:extLst>
          </p:cNvPr>
          <p:cNvSpPr/>
          <p:nvPr/>
        </p:nvSpPr>
        <p:spPr>
          <a:xfrm>
            <a:off x="3479605" y="1097514"/>
            <a:ext cx="5440954" cy="430887"/>
          </a:xfrm>
          <a:prstGeom prst="rect">
            <a:avLst/>
          </a:prstGeom>
        </p:spPr>
        <p:txBody>
          <a:bodyPr wrap="square">
            <a:spAutoFit/>
          </a:bodyPr>
          <a:lstStyle/>
          <a:p>
            <a:pPr algn="ctr" defTabSz="456937">
              <a:defRPr/>
            </a:pPr>
            <a:r>
              <a:rPr lang="en-US" sz="2200" b="1" kern="0" dirty="0">
                <a:solidFill>
                  <a:sysClr val="windowText" lastClr="000000"/>
                </a:solidFill>
                <a:latin typeface="Segoe UI"/>
              </a:rPr>
              <a:t>eShopOnContainers </a:t>
            </a:r>
            <a:r>
              <a:rPr lang="en-US" sz="2200" b="1" kern="0" dirty="0">
                <a:solidFill>
                  <a:sysClr val="windowText" lastClr="000000"/>
                </a:solidFill>
                <a:latin typeface="Segoe UI"/>
                <a:sym typeface="Wingdings" panose="05000000000000000000" pitchFamily="2" charset="2"/>
              </a:rPr>
              <a:t></a:t>
            </a:r>
            <a:r>
              <a:rPr lang="en-US" sz="2200" b="1" kern="0" dirty="0">
                <a:solidFill>
                  <a:sysClr val="windowText" lastClr="000000"/>
                </a:solidFill>
                <a:latin typeface="Segoe UI"/>
              </a:rPr>
              <a:t> in Azure</a:t>
            </a:r>
          </a:p>
        </p:txBody>
      </p:sp>
      <p:grpSp>
        <p:nvGrpSpPr>
          <p:cNvPr id="7" name="Group 6">
            <a:extLst>
              <a:ext uri="{FF2B5EF4-FFF2-40B4-BE49-F238E27FC236}">
                <a16:creationId xmlns:a16="http://schemas.microsoft.com/office/drawing/2014/main" id="{F335F471-89E9-40C2-A0F3-05948C59CB49}"/>
              </a:ext>
            </a:extLst>
          </p:cNvPr>
          <p:cNvGrpSpPr/>
          <p:nvPr/>
        </p:nvGrpSpPr>
        <p:grpSpPr>
          <a:xfrm>
            <a:off x="6070047" y="3711997"/>
            <a:ext cx="294673" cy="165188"/>
            <a:chOff x="2886562" y="2288295"/>
            <a:chExt cx="601248" cy="337049"/>
          </a:xfrm>
        </p:grpSpPr>
        <p:grpSp>
          <p:nvGrpSpPr>
            <p:cNvPr id="8" name="Group 7">
              <a:extLst>
                <a:ext uri="{FF2B5EF4-FFF2-40B4-BE49-F238E27FC236}">
                  <a16:creationId xmlns:a16="http://schemas.microsoft.com/office/drawing/2014/main" id="{23B50EED-A4AA-49AD-9E2D-A60DF5D79E53}"/>
                </a:ext>
              </a:extLst>
            </p:cNvPr>
            <p:cNvGrpSpPr/>
            <p:nvPr/>
          </p:nvGrpSpPr>
          <p:grpSpPr>
            <a:xfrm>
              <a:off x="2886562" y="2288295"/>
              <a:ext cx="601248" cy="337049"/>
              <a:chOff x="3523102" y="1791568"/>
              <a:chExt cx="6746733" cy="3782104"/>
            </a:xfrm>
            <a:solidFill>
              <a:srgbClr val="7030A0"/>
            </a:solidFill>
          </p:grpSpPr>
          <p:sp>
            <p:nvSpPr>
              <p:cNvPr id="10" name="Rectangle 9">
                <a:extLst>
                  <a:ext uri="{FF2B5EF4-FFF2-40B4-BE49-F238E27FC236}">
                    <a16:creationId xmlns:a16="http://schemas.microsoft.com/office/drawing/2014/main" id="{2F06AAB6-A21B-4FAF-82CB-5B5A9D54C2F9}"/>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1" name="Freeform 108">
                <a:extLst>
                  <a:ext uri="{FF2B5EF4-FFF2-40B4-BE49-F238E27FC236}">
                    <a16:creationId xmlns:a16="http://schemas.microsoft.com/office/drawing/2014/main" id="{A152CF7C-21F3-4E80-ADA6-C99957D3688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2" name="Freeform 109">
                <a:extLst>
                  <a:ext uri="{FF2B5EF4-FFF2-40B4-BE49-F238E27FC236}">
                    <a16:creationId xmlns:a16="http://schemas.microsoft.com/office/drawing/2014/main" id="{FC4AB856-8004-48A4-8ADA-C2EACA704F2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9" name="Hexagon 8">
              <a:extLst>
                <a:ext uri="{FF2B5EF4-FFF2-40B4-BE49-F238E27FC236}">
                  <a16:creationId xmlns:a16="http://schemas.microsoft.com/office/drawing/2014/main" id="{5D6926AD-0FBF-4FCD-8775-2820D8323616}"/>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C98FB92C-888A-402A-89C7-12DCC218368E}"/>
              </a:ext>
            </a:extLst>
          </p:cNvPr>
          <p:cNvGrpSpPr/>
          <p:nvPr/>
        </p:nvGrpSpPr>
        <p:grpSpPr>
          <a:xfrm>
            <a:off x="6072279" y="2636217"/>
            <a:ext cx="294673" cy="165188"/>
            <a:chOff x="1601399" y="2288295"/>
            <a:chExt cx="601248" cy="337049"/>
          </a:xfrm>
        </p:grpSpPr>
        <p:grpSp>
          <p:nvGrpSpPr>
            <p:cNvPr id="14" name="Group 13">
              <a:extLst>
                <a:ext uri="{FF2B5EF4-FFF2-40B4-BE49-F238E27FC236}">
                  <a16:creationId xmlns:a16="http://schemas.microsoft.com/office/drawing/2014/main" id="{3FBA3399-62DE-4237-AE95-D72FFB041AEF}"/>
                </a:ext>
              </a:extLst>
            </p:cNvPr>
            <p:cNvGrpSpPr/>
            <p:nvPr/>
          </p:nvGrpSpPr>
          <p:grpSpPr>
            <a:xfrm>
              <a:off x="1601399" y="2288295"/>
              <a:ext cx="601248" cy="337049"/>
              <a:chOff x="3523102" y="1791568"/>
              <a:chExt cx="6746733" cy="3782104"/>
            </a:xfrm>
            <a:solidFill>
              <a:srgbClr val="002060"/>
            </a:solidFill>
          </p:grpSpPr>
          <p:sp>
            <p:nvSpPr>
              <p:cNvPr id="16" name="Rectangle 15">
                <a:extLst>
                  <a:ext uri="{FF2B5EF4-FFF2-40B4-BE49-F238E27FC236}">
                    <a16:creationId xmlns:a16="http://schemas.microsoft.com/office/drawing/2014/main" id="{43A66143-148E-4223-83B8-BFEA189B076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7" name="Freeform 96">
                <a:extLst>
                  <a:ext uri="{FF2B5EF4-FFF2-40B4-BE49-F238E27FC236}">
                    <a16:creationId xmlns:a16="http://schemas.microsoft.com/office/drawing/2014/main" id="{4664B617-E98D-486A-8589-62AAEDC923A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8" name="Freeform 97">
                <a:extLst>
                  <a:ext uri="{FF2B5EF4-FFF2-40B4-BE49-F238E27FC236}">
                    <a16:creationId xmlns:a16="http://schemas.microsoft.com/office/drawing/2014/main" id="{5D870C01-2548-44C7-B317-27ABA403EE9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5" name="Hexagon 14">
              <a:extLst>
                <a:ext uri="{FF2B5EF4-FFF2-40B4-BE49-F238E27FC236}">
                  <a16:creationId xmlns:a16="http://schemas.microsoft.com/office/drawing/2014/main" id="{6B60326E-52A2-46FE-B7DF-71D3B3AA4D95}"/>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AC209DCC-C070-41FA-861B-8EDBD543E525}"/>
              </a:ext>
            </a:extLst>
          </p:cNvPr>
          <p:cNvGrpSpPr>
            <a:grpSpLocks noChangeAspect="1"/>
          </p:cNvGrpSpPr>
          <p:nvPr/>
        </p:nvGrpSpPr>
        <p:grpSpPr>
          <a:xfrm>
            <a:off x="6074471" y="3056112"/>
            <a:ext cx="259137" cy="145267"/>
            <a:chOff x="1596268" y="2657736"/>
            <a:chExt cx="601248" cy="337049"/>
          </a:xfrm>
        </p:grpSpPr>
        <p:grpSp>
          <p:nvGrpSpPr>
            <p:cNvPr id="20" name="Group 19">
              <a:extLst>
                <a:ext uri="{FF2B5EF4-FFF2-40B4-BE49-F238E27FC236}">
                  <a16:creationId xmlns:a16="http://schemas.microsoft.com/office/drawing/2014/main" id="{40769284-DB0E-4351-81B8-5474F8D369D0}"/>
                </a:ext>
              </a:extLst>
            </p:cNvPr>
            <p:cNvGrpSpPr/>
            <p:nvPr/>
          </p:nvGrpSpPr>
          <p:grpSpPr>
            <a:xfrm>
              <a:off x="1596268" y="2657736"/>
              <a:ext cx="601248" cy="337049"/>
              <a:chOff x="3523102" y="1791568"/>
              <a:chExt cx="6746733" cy="3782104"/>
            </a:xfrm>
            <a:solidFill>
              <a:srgbClr val="00B050"/>
            </a:solidFill>
          </p:grpSpPr>
          <p:sp>
            <p:nvSpPr>
              <p:cNvPr id="22" name="Rectangle 21">
                <a:extLst>
                  <a:ext uri="{FF2B5EF4-FFF2-40B4-BE49-F238E27FC236}">
                    <a16:creationId xmlns:a16="http://schemas.microsoft.com/office/drawing/2014/main" id="{61EE7E9D-E681-4223-818F-4ABA02A0FA9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3" name="Freeform 92">
                <a:extLst>
                  <a:ext uri="{FF2B5EF4-FFF2-40B4-BE49-F238E27FC236}">
                    <a16:creationId xmlns:a16="http://schemas.microsoft.com/office/drawing/2014/main" id="{F972503E-74B1-47FB-B3CD-A558FE32681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 name="Freeform 93">
                <a:extLst>
                  <a:ext uri="{FF2B5EF4-FFF2-40B4-BE49-F238E27FC236}">
                    <a16:creationId xmlns:a16="http://schemas.microsoft.com/office/drawing/2014/main" id="{919B6271-2358-47ED-A68E-222D61689A3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1" name="Hexagon 20">
              <a:extLst>
                <a:ext uri="{FF2B5EF4-FFF2-40B4-BE49-F238E27FC236}">
                  <a16:creationId xmlns:a16="http://schemas.microsoft.com/office/drawing/2014/main" id="{B1137816-05E6-4B5E-9DBE-FC03EE392A1E}"/>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25" name="Rounded Rectangle 66">
            <a:extLst>
              <a:ext uri="{FF2B5EF4-FFF2-40B4-BE49-F238E27FC236}">
                <a16:creationId xmlns:a16="http://schemas.microsoft.com/office/drawing/2014/main" id="{FA51EA9D-C19D-478E-B3C9-131F58722D92}"/>
              </a:ext>
            </a:extLst>
          </p:cNvPr>
          <p:cNvSpPr/>
          <p:nvPr/>
        </p:nvSpPr>
        <p:spPr bwMode="auto">
          <a:xfrm>
            <a:off x="5849823" y="2907198"/>
            <a:ext cx="1243305" cy="615867"/>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2E67C3B0-B422-43B6-BC35-FC55DEEEB81D}"/>
              </a:ext>
            </a:extLst>
          </p:cNvPr>
          <p:cNvSpPr/>
          <p:nvPr/>
        </p:nvSpPr>
        <p:spPr>
          <a:xfrm>
            <a:off x="5900456" y="2888052"/>
            <a:ext cx="1233030"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Ordering microservice</a:t>
            </a:r>
          </a:p>
        </p:txBody>
      </p:sp>
      <p:sp>
        <p:nvSpPr>
          <p:cNvPr id="27" name="Rounded Rectangle 66">
            <a:extLst>
              <a:ext uri="{FF2B5EF4-FFF2-40B4-BE49-F238E27FC236}">
                <a16:creationId xmlns:a16="http://schemas.microsoft.com/office/drawing/2014/main" id="{A3E33D18-6EC3-4E96-87C1-3945272AD653}"/>
              </a:ext>
            </a:extLst>
          </p:cNvPr>
          <p:cNvSpPr/>
          <p:nvPr/>
        </p:nvSpPr>
        <p:spPr bwMode="auto">
          <a:xfrm>
            <a:off x="5849291" y="2481495"/>
            <a:ext cx="1243305" cy="393111"/>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6B420D0-D29C-4518-B057-664CCDD41476}"/>
              </a:ext>
            </a:extLst>
          </p:cNvPr>
          <p:cNvSpPr/>
          <p:nvPr/>
        </p:nvSpPr>
        <p:spPr>
          <a:xfrm>
            <a:off x="5899925" y="2462349"/>
            <a:ext cx="1168910"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Catalog microservice</a:t>
            </a:r>
          </a:p>
        </p:txBody>
      </p:sp>
      <p:sp>
        <p:nvSpPr>
          <p:cNvPr id="29" name="Rounded Rectangle 66">
            <a:extLst>
              <a:ext uri="{FF2B5EF4-FFF2-40B4-BE49-F238E27FC236}">
                <a16:creationId xmlns:a16="http://schemas.microsoft.com/office/drawing/2014/main" id="{B32E3CFE-BA8A-45DC-824B-EABD607644EF}"/>
              </a:ext>
            </a:extLst>
          </p:cNvPr>
          <p:cNvSpPr/>
          <p:nvPr/>
        </p:nvSpPr>
        <p:spPr bwMode="auto">
          <a:xfrm>
            <a:off x="5847059" y="3555555"/>
            <a:ext cx="1243305" cy="388621"/>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76FCE5C5-478E-4138-96A6-C564AF80B00F}"/>
              </a:ext>
            </a:extLst>
          </p:cNvPr>
          <p:cNvSpPr/>
          <p:nvPr/>
        </p:nvSpPr>
        <p:spPr>
          <a:xfrm>
            <a:off x="5897692" y="3536408"/>
            <a:ext cx="1119217"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Basket microservice</a:t>
            </a:r>
          </a:p>
        </p:txBody>
      </p:sp>
      <p:sp>
        <p:nvSpPr>
          <p:cNvPr id="31" name="Rounded Rectangle 66">
            <a:extLst>
              <a:ext uri="{FF2B5EF4-FFF2-40B4-BE49-F238E27FC236}">
                <a16:creationId xmlns:a16="http://schemas.microsoft.com/office/drawing/2014/main" id="{9845C8AA-E779-449D-8BD2-75151A395443}"/>
              </a:ext>
            </a:extLst>
          </p:cNvPr>
          <p:cNvSpPr/>
          <p:nvPr/>
        </p:nvSpPr>
        <p:spPr bwMode="auto">
          <a:xfrm>
            <a:off x="3183059" y="3643404"/>
            <a:ext cx="1092582" cy="447879"/>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699ABE25-8FDF-4DEE-BD0C-4C2048CBC9DC}"/>
              </a:ext>
            </a:extLst>
          </p:cNvPr>
          <p:cNvSpPr/>
          <p:nvPr/>
        </p:nvSpPr>
        <p:spPr>
          <a:xfrm>
            <a:off x="3201369" y="3638606"/>
            <a:ext cx="1173719"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eShop WebApp MVC</a:t>
            </a:r>
          </a:p>
        </p:txBody>
      </p:sp>
      <p:cxnSp>
        <p:nvCxnSpPr>
          <p:cNvPr id="33" name="Straight Arrow Connector 32">
            <a:extLst>
              <a:ext uri="{FF2B5EF4-FFF2-40B4-BE49-F238E27FC236}">
                <a16:creationId xmlns:a16="http://schemas.microsoft.com/office/drawing/2014/main" id="{1D757E2E-F3DE-4298-86F6-A619030933F4}"/>
              </a:ext>
            </a:extLst>
          </p:cNvPr>
          <p:cNvCxnSpPr>
            <a:cxnSpLocks/>
          </p:cNvCxnSpPr>
          <p:nvPr/>
        </p:nvCxnSpPr>
        <p:spPr>
          <a:xfrm>
            <a:off x="2555325" y="4582471"/>
            <a:ext cx="2036548" cy="0"/>
          </a:xfrm>
          <a:prstGeom prst="straightConnector1">
            <a:avLst/>
          </a:prstGeom>
          <a:noFill/>
          <a:ln w="12700" cap="flat" cmpd="sng" algn="ctr">
            <a:solidFill>
              <a:sysClr val="windowText" lastClr="000000"/>
            </a:solidFill>
            <a:prstDash val="solid"/>
            <a:miter lim="800000"/>
            <a:tailEnd type="triangle"/>
          </a:ln>
          <a:effectLst/>
        </p:spPr>
      </p:cxnSp>
      <p:sp>
        <p:nvSpPr>
          <p:cNvPr id="34" name="Rectangle 33">
            <a:extLst>
              <a:ext uri="{FF2B5EF4-FFF2-40B4-BE49-F238E27FC236}">
                <a16:creationId xmlns:a16="http://schemas.microsoft.com/office/drawing/2014/main" id="{0D38732B-A250-4125-A627-19472E030D7E}"/>
              </a:ext>
            </a:extLst>
          </p:cNvPr>
          <p:cNvSpPr/>
          <p:nvPr/>
        </p:nvSpPr>
        <p:spPr>
          <a:xfrm>
            <a:off x="5979158" y="3173107"/>
            <a:ext cx="558166" cy="175304"/>
          </a:xfrm>
          <a:prstGeom prst="rect">
            <a:avLst/>
          </a:prstGeom>
        </p:spPr>
        <p:txBody>
          <a:bodyPr wrap="none">
            <a:spAutoFit/>
          </a:bodyPr>
          <a:lstStyle/>
          <a:p>
            <a:pPr defTabSz="456937">
              <a:defRPr/>
            </a:pPr>
            <a:r>
              <a:rPr lang="en-US" sz="539" dirty="0">
                <a:solidFill>
                  <a:srgbClr val="505050"/>
                </a:solidFill>
                <a:latin typeface="Segoe UI Light" pitchFamily="34" charset="0"/>
              </a:rPr>
              <a:t>Ordering.API</a:t>
            </a:r>
          </a:p>
        </p:txBody>
      </p:sp>
      <p:sp>
        <p:nvSpPr>
          <p:cNvPr id="35" name="Rectangle 34">
            <a:extLst>
              <a:ext uri="{FF2B5EF4-FFF2-40B4-BE49-F238E27FC236}">
                <a16:creationId xmlns:a16="http://schemas.microsoft.com/office/drawing/2014/main" id="{08D1321B-3592-4291-9565-57E0F2BA7C57}"/>
              </a:ext>
            </a:extLst>
          </p:cNvPr>
          <p:cNvSpPr/>
          <p:nvPr/>
        </p:nvSpPr>
        <p:spPr>
          <a:xfrm>
            <a:off x="3121609" y="3857878"/>
            <a:ext cx="805029" cy="182807"/>
          </a:xfrm>
          <a:prstGeom prst="rect">
            <a:avLst/>
          </a:prstGeom>
        </p:spPr>
        <p:txBody>
          <a:bodyPr wrap="none">
            <a:spAutoFit/>
          </a:bodyPr>
          <a:lstStyle/>
          <a:p>
            <a:pPr algn="ctr" defTabSz="456937">
              <a:defRPr/>
            </a:pPr>
            <a:r>
              <a:rPr lang="en-US" sz="588" dirty="0">
                <a:solidFill>
                  <a:srgbClr val="505050"/>
                </a:solidFill>
                <a:latin typeface="Segoe UI Light" pitchFamily="34" charset="0"/>
              </a:rPr>
              <a:t>ASP.NET Core MVC</a:t>
            </a:r>
          </a:p>
        </p:txBody>
      </p:sp>
      <p:sp>
        <p:nvSpPr>
          <p:cNvPr id="36" name="Rounded Rectangle 66">
            <a:extLst>
              <a:ext uri="{FF2B5EF4-FFF2-40B4-BE49-F238E27FC236}">
                <a16:creationId xmlns:a16="http://schemas.microsoft.com/office/drawing/2014/main" id="{C7355E31-2BFC-4E94-BE54-96BF34F6FF60}"/>
              </a:ext>
            </a:extLst>
          </p:cNvPr>
          <p:cNvSpPr/>
          <p:nvPr/>
        </p:nvSpPr>
        <p:spPr bwMode="auto">
          <a:xfrm>
            <a:off x="5847557" y="2047684"/>
            <a:ext cx="1245052" cy="399295"/>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93FD7F7E-1B4A-4FD5-82BB-AAE353D96EC0}"/>
              </a:ext>
            </a:extLst>
          </p:cNvPr>
          <p:cNvSpPr/>
          <p:nvPr/>
        </p:nvSpPr>
        <p:spPr>
          <a:xfrm>
            <a:off x="5898191" y="2028538"/>
            <a:ext cx="1204176" cy="303481"/>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Identity microservice </a:t>
            </a:r>
          </a:p>
          <a:p>
            <a:pPr algn="r" defTabSz="456937">
              <a:defRPr/>
            </a:pPr>
            <a:r>
              <a:rPr lang="en-US" sz="588" b="1" dirty="0">
                <a:solidFill>
                  <a:srgbClr val="505050"/>
                </a:solidFill>
                <a:latin typeface="Segoe UI" panose="020B0502040204020203" pitchFamily="34" charset="0"/>
                <a:cs typeface="Segoe UI" panose="020B0502040204020203" pitchFamily="34" charset="0"/>
              </a:rPr>
              <a:t>(STS+users)</a:t>
            </a:r>
            <a:endParaRPr lang="en-US" sz="784" b="1" dirty="0">
              <a:solidFill>
                <a:srgbClr val="505050"/>
              </a:solidFill>
              <a:latin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E56ABDB9-2AA8-4243-94C8-8EE3CB9BB772}"/>
              </a:ext>
            </a:extLst>
          </p:cNvPr>
          <p:cNvGrpSpPr/>
          <p:nvPr/>
        </p:nvGrpSpPr>
        <p:grpSpPr>
          <a:xfrm>
            <a:off x="6073924" y="2211405"/>
            <a:ext cx="294673" cy="165188"/>
            <a:chOff x="2244917" y="2288296"/>
            <a:chExt cx="601248" cy="337049"/>
          </a:xfrm>
        </p:grpSpPr>
        <p:grpSp>
          <p:nvGrpSpPr>
            <p:cNvPr id="39" name="Group 38">
              <a:extLst>
                <a:ext uri="{FF2B5EF4-FFF2-40B4-BE49-F238E27FC236}">
                  <a16:creationId xmlns:a16="http://schemas.microsoft.com/office/drawing/2014/main" id="{505CEFC2-0021-4193-9923-5BDBE8771DB3}"/>
                </a:ext>
              </a:extLst>
            </p:cNvPr>
            <p:cNvGrpSpPr/>
            <p:nvPr/>
          </p:nvGrpSpPr>
          <p:grpSpPr>
            <a:xfrm>
              <a:off x="2244917" y="2288296"/>
              <a:ext cx="601248" cy="337049"/>
              <a:chOff x="3523102" y="1791568"/>
              <a:chExt cx="6746733" cy="3782104"/>
            </a:xfrm>
            <a:solidFill>
              <a:srgbClr val="C00000"/>
            </a:solidFill>
          </p:grpSpPr>
          <p:sp>
            <p:nvSpPr>
              <p:cNvPr id="41" name="Rectangle 40">
                <a:extLst>
                  <a:ext uri="{FF2B5EF4-FFF2-40B4-BE49-F238E27FC236}">
                    <a16:creationId xmlns:a16="http://schemas.microsoft.com/office/drawing/2014/main" id="{2E67F80D-22FE-4FE5-8DC8-39256B8A370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 name="Freeform 100">
                <a:extLst>
                  <a:ext uri="{FF2B5EF4-FFF2-40B4-BE49-F238E27FC236}">
                    <a16:creationId xmlns:a16="http://schemas.microsoft.com/office/drawing/2014/main" id="{F3F2FE09-12E7-49DE-91A7-1FF77B38AE7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 name="Freeform 101">
                <a:extLst>
                  <a:ext uri="{FF2B5EF4-FFF2-40B4-BE49-F238E27FC236}">
                    <a16:creationId xmlns:a16="http://schemas.microsoft.com/office/drawing/2014/main" id="{15B503E5-B784-49D3-A37D-02B4EFFB84C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0" name="Hexagon 39">
              <a:extLst>
                <a:ext uri="{FF2B5EF4-FFF2-40B4-BE49-F238E27FC236}">
                  <a16:creationId xmlns:a16="http://schemas.microsoft.com/office/drawing/2014/main" id="{419638B8-F1CB-4C72-A4AD-767DA3F5255D}"/>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74525A31-9607-43D3-9728-F6522903B286}"/>
              </a:ext>
            </a:extLst>
          </p:cNvPr>
          <p:cNvGrpSpPr/>
          <p:nvPr/>
        </p:nvGrpSpPr>
        <p:grpSpPr>
          <a:xfrm>
            <a:off x="3858361" y="3842608"/>
            <a:ext cx="294673" cy="165188"/>
            <a:chOff x="2240670" y="2657736"/>
            <a:chExt cx="601248" cy="337049"/>
          </a:xfrm>
        </p:grpSpPr>
        <p:grpSp>
          <p:nvGrpSpPr>
            <p:cNvPr id="45" name="Group 44">
              <a:extLst>
                <a:ext uri="{FF2B5EF4-FFF2-40B4-BE49-F238E27FC236}">
                  <a16:creationId xmlns:a16="http://schemas.microsoft.com/office/drawing/2014/main" id="{606AC117-BF6B-4F08-9D76-4892A1F8826E}"/>
                </a:ext>
              </a:extLst>
            </p:cNvPr>
            <p:cNvGrpSpPr/>
            <p:nvPr/>
          </p:nvGrpSpPr>
          <p:grpSpPr>
            <a:xfrm>
              <a:off x="2240670" y="2657736"/>
              <a:ext cx="601248" cy="337049"/>
              <a:chOff x="3523102" y="1791568"/>
              <a:chExt cx="6746733" cy="3782104"/>
            </a:xfrm>
            <a:solidFill>
              <a:srgbClr val="FFC000"/>
            </a:solidFill>
          </p:grpSpPr>
          <p:sp>
            <p:nvSpPr>
              <p:cNvPr id="47" name="Rectangle 46">
                <a:extLst>
                  <a:ext uri="{FF2B5EF4-FFF2-40B4-BE49-F238E27FC236}">
                    <a16:creationId xmlns:a16="http://schemas.microsoft.com/office/drawing/2014/main" id="{1FD43739-87FC-4F88-9214-936D32D2034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 name="Freeform 104">
                <a:extLst>
                  <a:ext uri="{FF2B5EF4-FFF2-40B4-BE49-F238E27FC236}">
                    <a16:creationId xmlns:a16="http://schemas.microsoft.com/office/drawing/2014/main" id="{1160D51C-7F96-4BB2-8191-14FFB51C21B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9" name="Freeform 105">
                <a:extLst>
                  <a:ext uri="{FF2B5EF4-FFF2-40B4-BE49-F238E27FC236}">
                    <a16:creationId xmlns:a16="http://schemas.microsoft.com/office/drawing/2014/main" id="{4A67E03C-013C-424C-8B3F-A17989E0298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6" name="Hexagon 45">
              <a:extLst>
                <a:ext uri="{FF2B5EF4-FFF2-40B4-BE49-F238E27FC236}">
                  <a16:creationId xmlns:a16="http://schemas.microsoft.com/office/drawing/2014/main" id="{E4CFB40C-5D64-4D5D-9BB9-E979B8ED4BDF}"/>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FAC6C19A-9EDF-4DF2-8E3C-43640DE57F94}"/>
              </a:ext>
            </a:extLst>
          </p:cNvPr>
          <p:cNvSpPr/>
          <p:nvPr/>
        </p:nvSpPr>
        <p:spPr>
          <a:xfrm>
            <a:off x="1725179" y="4220586"/>
            <a:ext cx="1031051" cy="197875"/>
          </a:xfrm>
          <a:prstGeom prst="rect">
            <a:avLst/>
          </a:prstGeom>
        </p:spPr>
        <p:txBody>
          <a:bodyPr wrap="none">
            <a:spAutoFit/>
          </a:bodyPr>
          <a:lstStyle/>
          <a:p>
            <a:pPr defTabSz="456937">
              <a:defRPr/>
            </a:pPr>
            <a:r>
              <a:rPr lang="en-US" sz="686" b="1" dirty="0">
                <a:solidFill>
                  <a:srgbClr val="505050"/>
                </a:solidFill>
                <a:latin typeface="Segoe UI" panose="020B0502040204020203" pitchFamily="34" charset="0"/>
                <a:cs typeface="Segoe UI" panose="020B0502040204020203" pitchFamily="34" charset="0"/>
              </a:rPr>
              <a:t>eShop SPA Web app</a:t>
            </a:r>
          </a:p>
        </p:txBody>
      </p:sp>
      <p:sp>
        <p:nvSpPr>
          <p:cNvPr id="51" name="Rectangle 50">
            <a:extLst>
              <a:ext uri="{FF2B5EF4-FFF2-40B4-BE49-F238E27FC236}">
                <a16:creationId xmlns:a16="http://schemas.microsoft.com/office/drawing/2014/main" id="{4A5996BE-0ABE-4080-B7F1-6724E2554758}"/>
              </a:ext>
            </a:extLst>
          </p:cNvPr>
          <p:cNvSpPr/>
          <p:nvPr/>
        </p:nvSpPr>
        <p:spPr>
          <a:xfrm>
            <a:off x="1730184" y="4884554"/>
            <a:ext cx="888385" cy="197875"/>
          </a:xfrm>
          <a:prstGeom prst="rect">
            <a:avLst/>
          </a:prstGeom>
        </p:spPr>
        <p:txBody>
          <a:bodyPr wrap="none">
            <a:spAutoFit/>
          </a:bodyPr>
          <a:lstStyle/>
          <a:p>
            <a:pPr defTabSz="456937">
              <a:defRPr/>
            </a:pPr>
            <a:r>
              <a:rPr lang="en-US" sz="686" dirty="0">
                <a:solidFill>
                  <a:srgbClr val="505050"/>
                </a:solidFill>
                <a:latin typeface="Segoe UI Light" pitchFamily="34" charset="0"/>
              </a:rPr>
              <a:t>TypeScript/Angular</a:t>
            </a:r>
          </a:p>
        </p:txBody>
      </p:sp>
      <p:cxnSp>
        <p:nvCxnSpPr>
          <p:cNvPr id="52" name="Straight Arrow Connector 51">
            <a:extLst>
              <a:ext uri="{FF2B5EF4-FFF2-40B4-BE49-F238E27FC236}">
                <a16:creationId xmlns:a16="http://schemas.microsoft.com/office/drawing/2014/main" id="{163DA96C-678B-49F6-9086-0579E77AA1C1}"/>
              </a:ext>
            </a:extLst>
          </p:cNvPr>
          <p:cNvCxnSpPr>
            <a:cxnSpLocks/>
          </p:cNvCxnSpPr>
          <p:nvPr/>
        </p:nvCxnSpPr>
        <p:spPr>
          <a:xfrm>
            <a:off x="5709457" y="3797229"/>
            <a:ext cx="341512" cy="0"/>
          </a:xfrm>
          <a:prstGeom prst="straightConnector1">
            <a:avLst/>
          </a:prstGeom>
          <a:noFill/>
          <a:ln w="12700" cap="flat" cmpd="sng" algn="ctr">
            <a:solidFill>
              <a:sysClr val="windowText" lastClr="000000"/>
            </a:solidFill>
            <a:prstDash val="solid"/>
            <a:miter lim="800000"/>
            <a:tailEnd type="triangle"/>
          </a:ln>
          <a:effectLst/>
        </p:spPr>
      </p:cxnSp>
      <p:cxnSp>
        <p:nvCxnSpPr>
          <p:cNvPr id="53" name="Straight Connector 52">
            <a:extLst>
              <a:ext uri="{FF2B5EF4-FFF2-40B4-BE49-F238E27FC236}">
                <a16:creationId xmlns:a16="http://schemas.microsoft.com/office/drawing/2014/main" id="{EDC06CDD-C35F-4E99-BDB2-F4DEE59A34D8}"/>
              </a:ext>
            </a:extLst>
          </p:cNvPr>
          <p:cNvCxnSpPr>
            <a:cxnSpLocks/>
          </p:cNvCxnSpPr>
          <p:nvPr/>
        </p:nvCxnSpPr>
        <p:spPr>
          <a:xfrm>
            <a:off x="5704369" y="4057737"/>
            <a:ext cx="0" cy="891841"/>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ounded Rectangle 66">
            <a:extLst>
              <a:ext uri="{FF2B5EF4-FFF2-40B4-BE49-F238E27FC236}">
                <a16:creationId xmlns:a16="http://schemas.microsoft.com/office/drawing/2014/main" id="{EF273801-2D2F-4416-ABCA-D455A5DF01FE}"/>
              </a:ext>
            </a:extLst>
          </p:cNvPr>
          <p:cNvSpPr/>
          <p:nvPr/>
        </p:nvSpPr>
        <p:spPr bwMode="auto">
          <a:xfrm>
            <a:off x="1547379" y="2330520"/>
            <a:ext cx="1220085" cy="820836"/>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4043450-B5C2-440C-B34B-0D831D4B57DB}"/>
              </a:ext>
            </a:extLst>
          </p:cNvPr>
          <p:cNvSpPr/>
          <p:nvPr/>
        </p:nvSpPr>
        <p:spPr>
          <a:xfrm>
            <a:off x="1761685" y="2325713"/>
            <a:ext cx="938077" cy="197875"/>
          </a:xfrm>
          <a:prstGeom prst="rect">
            <a:avLst/>
          </a:prstGeom>
        </p:spPr>
        <p:txBody>
          <a:bodyPr wrap="none">
            <a:spAutoFit/>
          </a:bodyPr>
          <a:lstStyle/>
          <a:p>
            <a:pPr defTabSz="456937">
              <a:defRPr/>
            </a:pPr>
            <a:r>
              <a:rPr lang="en-US" sz="686" b="1" dirty="0">
                <a:solidFill>
                  <a:srgbClr val="505050"/>
                </a:solidFill>
                <a:latin typeface="Segoe UI" panose="020B0502040204020203" pitchFamily="34" charset="0"/>
                <a:cs typeface="Segoe UI" panose="020B0502040204020203" pitchFamily="34" charset="0"/>
              </a:rPr>
              <a:t>eShop mobile app</a:t>
            </a:r>
          </a:p>
        </p:txBody>
      </p:sp>
      <p:sp>
        <p:nvSpPr>
          <p:cNvPr id="56" name="Rectangle 55">
            <a:extLst>
              <a:ext uri="{FF2B5EF4-FFF2-40B4-BE49-F238E27FC236}">
                <a16:creationId xmlns:a16="http://schemas.microsoft.com/office/drawing/2014/main" id="{C7A4CC6E-3473-4BF0-BF6B-FDA4017D08D2}"/>
              </a:ext>
            </a:extLst>
          </p:cNvPr>
          <p:cNvSpPr/>
          <p:nvPr/>
        </p:nvSpPr>
        <p:spPr>
          <a:xfrm>
            <a:off x="1543582" y="2449915"/>
            <a:ext cx="684803" cy="600164"/>
          </a:xfrm>
          <a:prstGeom prst="rect">
            <a:avLst/>
          </a:prstGeom>
        </p:spPr>
        <p:txBody>
          <a:bodyPr wrap="none">
            <a:spAutoFit/>
          </a:bodyPr>
          <a:lstStyle/>
          <a:p>
            <a:pPr defTabSz="456937">
              <a:defRPr/>
            </a:pPr>
            <a:r>
              <a:rPr lang="en-US" sz="600" dirty="0">
                <a:solidFill>
                  <a:srgbClr val="505050"/>
                </a:solidFill>
              </a:rPr>
              <a:t>Xamarin.Forms</a:t>
            </a:r>
          </a:p>
          <a:p>
            <a:pPr defTabSz="456937">
              <a:defRPr/>
            </a:pPr>
            <a:r>
              <a:rPr lang="en-US" sz="600" dirty="0">
                <a:solidFill>
                  <a:srgbClr val="505050"/>
                </a:solidFill>
              </a:rPr>
              <a:t>C#</a:t>
            </a:r>
          </a:p>
          <a:p>
            <a:pPr defTabSz="456937">
              <a:defRPr/>
            </a:pPr>
            <a:r>
              <a:rPr lang="en-US" sz="600" dirty="0">
                <a:solidFill>
                  <a:srgbClr val="505050"/>
                </a:solidFill>
              </a:rPr>
              <a:t>xPlat. OS:</a:t>
            </a:r>
          </a:p>
          <a:p>
            <a:pPr defTabSz="456937">
              <a:defRPr/>
            </a:pPr>
            <a:r>
              <a:rPr lang="en-US" sz="500" dirty="0">
                <a:solidFill>
                  <a:srgbClr val="505050"/>
                </a:solidFill>
              </a:rPr>
              <a:t>  iOS</a:t>
            </a:r>
          </a:p>
          <a:p>
            <a:pPr defTabSz="456937">
              <a:defRPr/>
            </a:pPr>
            <a:r>
              <a:rPr lang="en-US" sz="500" dirty="0">
                <a:solidFill>
                  <a:srgbClr val="505050"/>
                </a:solidFill>
              </a:rPr>
              <a:t>  Android</a:t>
            </a:r>
          </a:p>
          <a:p>
            <a:pPr defTabSz="456937">
              <a:defRPr/>
            </a:pPr>
            <a:r>
              <a:rPr lang="en-US" sz="500" dirty="0">
                <a:solidFill>
                  <a:srgbClr val="505050"/>
                </a:solidFill>
              </a:rPr>
              <a:t>  Windows</a:t>
            </a:r>
          </a:p>
        </p:txBody>
      </p:sp>
      <p:cxnSp>
        <p:nvCxnSpPr>
          <p:cNvPr id="57" name="Straight Arrow Connector 56">
            <a:extLst>
              <a:ext uri="{FF2B5EF4-FFF2-40B4-BE49-F238E27FC236}">
                <a16:creationId xmlns:a16="http://schemas.microsoft.com/office/drawing/2014/main" id="{5DE2299A-B4C4-4334-B947-842669079C19}"/>
              </a:ext>
            </a:extLst>
          </p:cNvPr>
          <p:cNvCxnSpPr>
            <a:cxnSpLocks/>
          </p:cNvCxnSpPr>
          <p:nvPr/>
        </p:nvCxnSpPr>
        <p:spPr>
          <a:xfrm flipV="1">
            <a:off x="2474140" y="2830337"/>
            <a:ext cx="2117733" cy="4429"/>
          </a:xfrm>
          <a:prstGeom prst="straightConnector1">
            <a:avLst/>
          </a:prstGeom>
          <a:noFill/>
          <a:ln w="12700" cap="flat" cmpd="sng" algn="ctr">
            <a:solidFill>
              <a:sysClr val="windowText" lastClr="000000"/>
            </a:solidFill>
            <a:prstDash val="solid"/>
            <a:miter lim="800000"/>
            <a:tailEnd type="triangle"/>
          </a:ln>
          <a:effectLst/>
        </p:spPr>
      </p:cxnSp>
      <p:sp>
        <p:nvSpPr>
          <p:cNvPr id="58" name="Rectangle 57">
            <a:extLst>
              <a:ext uri="{FF2B5EF4-FFF2-40B4-BE49-F238E27FC236}">
                <a16:creationId xmlns:a16="http://schemas.microsoft.com/office/drawing/2014/main" id="{F592C735-4FCB-4114-A0AB-B34816D6DFFF}"/>
              </a:ext>
            </a:extLst>
          </p:cNvPr>
          <p:cNvSpPr/>
          <p:nvPr/>
        </p:nvSpPr>
        <p:spPr>
          <a:xfrm>
            <a:off x="3080286" y="1940626"/>
            <a:ext cx="1200970" cy="213007"/>
          </a:xfrm>
          <a:prstGeom prst="rect">
            <a:avLst/>
          </a:prstGeom>
        </p:spPr>
        <p:txBody>
          <a:bodyPr wrap="none">
            <a:spAutoFit/>
          </a:bodyPr>
          <a:lstStyle/>
          <a:p>
            <a:pPr defTabSz="456937">
              <a:defRPr/>
            </a:pPr>
            <a:r>
              <a:rPr lang="en-US" sz="784" b="1" dirty="0">
                <a:solidFill>
                  <a:srgbClr val="398CB3"/>
                </a:solidFill>
                <a:latin typeface="Segoe UI" panose="020B0502040204020203" pitchFamily="34" charset="0"/>
                <a:cs typeface="Segoe UI" panose="020B0502040204020203" pitchFamily="34" charset="0"/>
              </a:rPr>
              <a:t>Orchestrator in Azure</a:t>
            </a:r>
          </a:p>
        </p:txBody>
      </p:sp>
      <p:pic>
        <p:nvPicPr>
          <p:cNvPr id="59" name="Picture 58">
            <a:extLst>
              <a:ext uri="{FF2B5EF4-FFF2-40B4-BE49-F238E27FC236}">
                <a16:creationId xmlns:a16="http://schemas.microsoft.com/office/drawing/2014/main" id="{93AFE386-3F55-4DA8-85FB-4DA802B3A9A6}"/>
              </a:ext>
            </a:extLst>
          </p:cNvPr>
          <p:cNvPicPr>
            <a:picLocks noChangeAspect="1"/>
          </p:cNvPicPr>
          <p:nvPr/>
        </p:nvPicPr>
        <p:blipFill>
          <a:blip r:embed="rId3"/>
          <a:stretch>
            <a:fillRect/>
          </a:stretch>
        </p:blipFill>
        <p:spPr>
          <a:xfrm>
            <a:off x="1790171" y="4395172"/>
            <a:ext cx="761882" cy="489383"/>
          </a:xfrm>
          <a:prstGeom prst="rect">
            <a:avLst/>
          </a:prstGeom>
          <a:ln w="3175">
            <a:solidFill>
              <a:schemeClr val="bg1">
                <a:lumMod val="50000"/>
              </a:schemeClr>
            </a:solidFill>
          </a:ln>
        </p:spPr>
      </p:pic>
      <p:pic>
        <p:nvPicPr>
          <p:cNvPr id="60" name="Picture 59">
            <a:extLst>
              <a:ext uri="{FF2B5EF4-FFF2-40B4-BE49-F238E27FC236}">
                <a16:creationId xmlns:a16="http://schemas.microsoft.com/office/drawing/2014/main" id="{16718FEE-9058-4B3B-8456-F40BE4160A66}"/>
              </a:ext>
            </a:extLst>
          </p:cNvPr>
          <p:cNvPicPr>
            <a:picLocks noChangeAspect="1"/>
          </p:cNvPicPr>
          <p:nvPr/>
        </p:nvPicPr>
        <p:blipFill>
          <a:blip r:embed="rId3"/>
          <a:stretch>
            <a:fillRect/>
          </a:stretch>
        </p:blipFill>
        <p:spPr>
          <a:xfrm>
            <a:off x="1807034" y="3599210"/>
            <a:ext cx="761882" cy="489383"/>
          </a:xfrm>
          <a:prstGeom prst="rect">
            <a:avLst/>
          </a:prstGeom>
          <a:ln w="3175">
            <a:solidFill>
              <a:schemeClr val="bg1">
                <a:lumMod val="50000"/>
              </a:schemeClr>
            </a:solidFill>
          </a:ln>
        </p:spPr>
      </p:pic>
      <p:cxnSp>
        <p:nvCxnSpPr>
          <p:cNvPr id="61" name="Straight Arrow Connector 60">
            <a:extLst>
              <a:ext uri="{FF2B5EF4-FFF2-40B4-BE49-F238E27FC236}">
                <a16:creationId xmlns:a16="http://schemas.microsoft.com/office/drawing/2014/main" id="{146DA3DB-5991-4C97-A663-45063C236A28}"/>
              </a:ext>
            </a:extLst>
          </p:cNvPr>
          <p:cNvCxnSpPr>
            <a:cxnSpLocks/>
          </p:cNvCxnSpPr>
          <p:nvPr/>
        </p:nvCxnSpPr>
        <p:spPr>
          <a:xfrm flipH="1">
            <a:off x="2574541" y="3864468"/>
            <a:ext cx="608519" cy="3884"/>
          </a:xfrm>
          <a:prstGeom prst="straightConnector1">
            <a:avLst/>
          </a:prstGeom>
          <a:noFill/>
          <a:ln w="12700" cap="flat" cmpd="sng" algn="ctr">
            <a:solidFill>
              <a:sysClr val="windowText" lastClr="000000"/>
            </a:solidFill>
            <a:prstDash val="solid"/>
            <a:miter lim="800000"/>
            <a:tailEnd type="triangle"/>
          </a:ln>
          <a:effectLst/>
        </p:spPr>
      </p:cxnSp>
      <p:sp>
        <p:nvSpPr>
          <p:cNvPr id="62" name="Rectangle 61">
            <a:extLst>
              <a:ext uri="{FF2B5EF4-FFF2-40B4-BE49-F238E27FC236}">
                <a16:creationId xmlns:a16="http://schemas.microsoft.com/office/drawing/2014/main" id="{971D7D6B-4BCF-4DA0-BA6A-018DDA6A899A}"/>
              </a:ext>
            </a:extLst>
          </p:cNvPr>
          <p:cNvSpPr/>
          <p:nvPr/>
        </p:nvSpPr>
        <p:spPr>
          <a:xfrm>
            <a:off x="1575956" y="3455765"/>
            <a:ext cx="1301959" cy="197875"/>
          </a:xfrm>
          <a:prstGeom prst="rect">
            <a:avLst/>
          </a:prstGeom>
        </p:spPr>
        <p:txBody>
          <a:bodyPr wrap="none">
            <a:spAutoFit/>
          </a:bodyPr>
          <a:lstStyle/>
          <a:p>
            <a:pPr defTabSz="456937">
              <a:defRPr/>
            </a:pPr>
            <a:r>
              <a:rPr lang="en-US" sz="686" b="1" dirty="0">
                <a:solidFill>
                  <a:srgbClr val="505050"/>
                </a:solidFill>
                <a:latin typeface="Segoe UI" panose="020B0502040204020203" pitchFamily="34" charset="0"/>
                <a:cs typeface="Segoe UI" panose="020B0502040204020203" pitchFamily="34" charset="0"/>
              </a:rPr>
              <a:t>eShop traditional Web app</a:t>
            </a:r>
          </a:p>
        </p:txBody>
      </p:sp>
      <p:sp>
        <p:nvSpPr>
          <p:cNvPr id="63" name="Rectangle 62">
            <a:extLst>
              <a:ext uri="{FF2B5EF4-FFF2-40B4-BE49-F238E27FC236}">
                <a16:creationId xmlns:a16="http://schemas.microsoft.com/office/drawing/2014/main" id="{3F930FD6-52AD-4488-8952-6F880E88BB8F}"/>
              </a:ext>
            </a:extLst>
          </p:cNvPr>
          <p:cNvSpPr/>
          <p:nvPr/>
        </p:nvSpPr>
        <p:spPr>
          <a:xfrm>
            <a:off x="2031390" y="4060852"/>
            <a:ext cx="402674" cy="197875"/>
          </a:xfrm>
          <a:prstGeom prst="rect">
            <a:avLst/>
          </a:prstGeom>
        </p:spPr>
        <p:txBody>
          <a:bodyPr wrap="none">
            <a:spAutoFit/>
          </a:bodyPr>
          <a:lstStyle/>
          <a:p>
            <a:pPr defTabSz="456937">
              <a:defRPr/>
            </a:pPr>
            <a:r>
              <a:rPr lang="en-US" sz="686" dirty="0">
                <a:solidFill>
                  <a:srgbClr val="505050"/>
                </a:solidFill>
                <a:latin typeface="Segoe UI Light" pitchFamily="34" charset="0"/>
              </a:rPr>
              <a:t>HTML</a:t>
            </a:r>
          </a:p>
        </p:txBody>
      </p:sp>
      <p:grpSp>
        <p:nvGrpSpPr>
          <p:cNvPr id="64" name="Group 63">
            <a:extLst>
              <a:ext uri="{FF2B5EF4-FFF2-40B4-BE49-F238E27FC236}">
                <a16:creationId xmlns:a16="http://schemas.microsoft.com/office/drawing/2014/main" id="{3BB89D09-FCE2-48A1-B2EE-E4149BA9D8CF}"/>
              </a:ext>
            </a:extLst>
          </p:cNvPr>
          <p:cNvGrpSpPr/>
          <p:nvPr/>
        </p:nvGrpSpPr>
        <p:grpSpPr>
          <a:xfrm>
            <a:off x="2181514" y="2474954"/>
            <a:ext cx="292626" cy="641635"/>
            <a:chOff x="2606432" y="2395597"/>
            <a:chExt cx="651967" cy="1393532"/>
          </a:xfrm>
        </p:grpSpPr>
        <p:pic>
          <p:nvPicPr>
            <p:cNvPr id="65" name="Picture 64">
              <a:extLst>
                <a:ext uri="{FF2B5EF4-FFF2-40B4-BE49-F238E27FC236}">
                  <a16:creationId xmlns:a16="http://schemas.microsoft.com/office/drawing/2014/main" id="{FAB97283-91D6-40A6-B4B0-7F8D417D8259}"/>
                </a:ext>
              </a:extLst>
            </p:cNvPr>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66" name="Picture 65">
              <a:extLst>
                <a:ext uri="{FF2B5EF4-FFF2-40B4-BE49-F238E27FC236}">
                  <a16:creationId xmlns:a16="http://schemas.microsoft.com/office/drawing/2014/main" id="{C9159211-8D1C-4277-A46E-D3F3FBD6C97D}"/>
                </a:ext>
              </a:extLst>
            </p:cNvPr>
            <p:cNvPicPr>
              <a:picLocks noChangeAspect="1"/>
            </p:cNvPicPr>
            <p:nvPr/>
          </p:nvPicPr>
          <p:blipFill>
            <a:blip r:embed="rId5"/>
            <a:stretch>
              <a:fillRect/>
            </a:stretch>
          </p:blipFill>
          <p:spPr>
            <a:xfrm>
              <a:off x="2639938" y="2573457"/>
              <a:ext cx="577194" cy="1037812"/>
            </a:xfrm>
            <a:prstGeom prst="rect">
              <a:avLst/>
            </a:prstGeom>
          </p:spPr>
        </p:pic>
      </p:grpSp>
      <p:cxnSp>
        <p:nvCxnSpPr>
          <p:cNvPr id="67" name="Straight Arrow Connector 66">
            <a:extLst>
              <a:ext uri="{FF2B5EF4-FFF2-40B4-BE49-F238E27FC236}">
                <a16:creationId xmlns:a16="http://schemas.microsoft.com/office/drawing/2014/main" id="{10AF48B4-00A0-4029-8E5E-CEF351210E70}"/>
              </a:ext>
            </a:extLst>
          </p:cNvPr>
          <p:cNvCxnSpPr>
            <a:cxnSpLocks/>
          </p:cNvCxnSpPr>
          <p:nvPr/>
        </p:nvCxnSpPr>
        <p:spPr>
          <a:xfrm>
            <a:off x="5694419" y="3098962"/>
            <a:ext cx="374529" cy="0"/>
          </a:xfrm>
          <a:prstGeom prst="straightConnector1">
            <a:avLst/>
          </a:prstGeom>
          <a:noFill/>
          <a:ln w="127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1A992BC1-25EF-4E9F-9323-9388391CCA1F}"/>
              </a:ext>
            </a:extLst>
          </p:cNvPr>
          <p:cNvCxnSpPr>
            <a:cxnSpLocks/>
          </p:cNvCxnSpPr>
          <p:nvPr/>
        </p:nvCxnSpPr>
        <p:spPr>
          <a:xfrm>
            <a:off x="5709457" y="2717234"/>
            <a:ext cx="341512" cy="0"/>
          </a:xfrm>
          <a:prstGeom prst="straightConnector1">
            <a:avLst/>
          </a:prstGeom>
          <a:noFill/>
          <a:ln w="1270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4754DDCA-797C-4017-B810-292A320F05BE}"/>
              </a:ext>
            </a:extLst>
          </p:cNvPr>
          <p:cNvCxnSpPr>
            <a:cxnSpLocks/>
          </p:cNvCxnSpPr>
          <p:nvPr/>
        </p:nvCxnSpPr>
        <p:spPr>
          <a:xfrm>
            <a:off x="5709457" y="2291315"/>
            <a:ext cx="362823" cy="0"/>
          </a:xfrm>
          <a:prstGeom prst="straightConnector1">
            <a:avLst/>
          </a:prstGeom>
          <a:noFill/>
          <a:ln w="12700" cap="flat" cmpd="sng" algn="ctr">
            <a:solidFill>
              <a:sysClr val="windowText" lastClr="000000"/>
            </a:solidFill>
            <a:prstDash val="solid"/>
            <a:miter lim="800000"/>
            <a:tailEnd type="triangle"/>
          </a:ln>
          <a:effectLst/>
        </p:spPr>
      </p:cxnSp>
      <p:sp>
        <p:nvSpPr>
          <p:cNvPr id="70" name="Rectangle 69">
            <a:extLst>
              <a:ext uri="{FF2B5EF4-FFF2-40B4-BE49-F238E27FC236}">
                <a16:creationId xmlns:a16="http://schemas.microsoft.com/office/drawing/2014/main" id="{7628074B-2299-4B7A-B3CE-E5CBEAB19617}"/>
              </a:ext>
            </a:extLst>
          </p:cNvPr>
          <p:cNvSpPr/>
          <p:nvPr/>
        </p:nvSpPr>
        <p:spPr bwMode="auto">
          <a:xfrm>
            <a:off x="1476328" y="1909243"/>
            <a:ext cx="1375460" cy="3208473"/>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dirty="0">
              <a:gradFill>
                <a:gsLst>
                  <a:gs pos="5439">
                    <a:srgbClr val="F8F8F8"/>
                  </a:gs>
                  <a:gs pos="10000">
                    <a:srgbClr val="F8F8F8"/>
                  </a:gs>
                </a:gsLst>
                <a:lin ang="5400000" scaled="0"/>
              </a:gradFill>
              <a:latin typeface="Segoe UI"/>
            </a:endParaRPr>
          </a:p>
        </p:txBody>
      </p:sp>
      <p:sp>
        <p:nvSpPr>
          <p:cNvPr id="71" name="Rectangle 70">
            <a:extLst>
              <a:ext uri="{FF2B5EF4-FFF2-40B4-BE49-F238E27FC236}">
                <a16:creationId xmlns:a16="http://schemas.microsoft.com/office/drawing/2014/main" id="{D6C9EC29-8BE4-4D5E-806D-A2D0D7EC697F}"/>
              </a:ext>
            </a:extLst>
          </p:cNvPr>
          <p:cNvSpPr/>
          <p:nvPr/>
        </p:nvSpPr>
        <p:spPr>
          <a:xfrm>
            <a:off x="1854274" y="1914583"/>
            <a:ext cx="710451" cy="213007"/>
          </a:xfrm>
          <a:prstGeom prst="rect">
            <a:avLst/>
          </a:prstGeom>
        </p:spPr>
        <p:txBody>
          <a:bodyPr wrap="none">
            <a:spAutoFit/>
          </a:bodyPr>
          <a:lstStyle/>
          <a:p>
            <a:pPr defTabSz="456937">
              <a:defRPr/>
            </a:pPr>
            <a:r>
              <a:rPr lang="en-US" sz="784" b="1" dirty="0">
                <a:solidFill>
                  <a:srgbClr val="3A8CB4"/>
                </a:solidFill>
                <a:latin typeface="Segoe UI" panose="020B0502040204020203" pitchFamily="34" charset="0"/>
                <a:cs typeface="Segoe UI" panose="020B0502040204020203" pitchFamily="34" charset="0"/>
              </a:rPr>
              <a:t>Client apps</a:t>
            </a:r>
          </a:p>
        </p:txBody>
      </p:sp>
      <p:grpSp>
        <p:nvGrpSpPr>
          <p:cNvPr id="76" name="Group 75">
            <a:extLst>
              <a:ext uri="{FF2B5EF4-FFF2-40B4-BE49-F238E27FC236}">
                <a16:creationId xmlns:a16="http://schemas.microsoft.com/office/drawing/2014/main" id="{6FD05E57-C1D3-4A62-85EB-C41315BA3A90}"/>
              </a:ext>
            </a:extLst>
          </p:cNvPr>
          <p:cNvGrpSpPr>
            <a:grpSpLocks noChangeAspect="1"/>
          </p:cNvGrpSpPr>
          <p:nvPr/>
        </p:nvGrpSpPr>
        <p:grpSpPr>
          <a:xfrm>
            <a:off x="6078722" y="3292587"/>
            <a:ext cx="259137" cy="145267"/>
            <a:chOff x="1596268" y="2657736"/>
            <a:chExt cx="601248" cy="337049"/>
          </a:xfrm>
        </p:grpSpPr>
        <p:grpSp>
          <p:nvGrpSpPr>
            <p:cNvPr id="77" name="Group 76">
              <a:extLst>
                <a:ext uri="{FF2B5EF4-FFF2-40B4-BE49-F238E27FC236}">
                  <a16:creationId xmlns:a16="http://schemas.microsoft.com/office/drawing/2014/main" id="{13F8D1EC-3080-408E-89E1-6558443250C2}"/>
                </a:ext>
              </a:extLst>
            </p:cNvPr>
            <p:cNvGrpSpPr/>
            <p:nvPr/>
          </p:nvGrpSpPr>
          <p:grpSpPr>
            <a:xfrm>
              <a:off x="1596268" y="2657736"/>
              <a:ext cx="601248" cy="337049"/>
              <a:chOff x="3523102" y="1791568"/>
              <a:chExt cx="6746733" cy="3782104"/>
            </a:xfrm>
            <a:solidFill>
              <a:srgbClr val="00B050"/>
            </a:solidFill>
          </p:grpSpPr>
          <p:sp>
            <p:nvSpPr>
              <p:cNvPr id="79" name="Rectangle 78">
                <a:extLst>
                  <a:ext uri="{FF2B5EF4-FFF2-40B4-BE49-F238E27FC236}">
                    <a16:creationId xmlns:a16="http://schemas.microsoft.com/office/drawing/2014/main" id="{24B8014A-1F0D-4CC6-8A68-685469F74DB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80" name="Freeform 92">
                <a:extLst>
                  <a:ext uri="{FF2B5EF4-FFF2-40B4-BE49-F238E27FC236}">
                    <a16:creationId xmlns:a16="http://schemas.microsoft.com/office/drawing/2014/main" id="{CDFE14FD-DA28-462E-861A-9478F72B03C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81" name="Freeform 93">
                <a:extLst>
                  <a:ext uri="{FF2B5EF4-FFF2-40B4-BE49-F238E27FC236}">
                    <a16:creationId xmlns:a16="http://schemas.microsoft.com/office/drawing/2014/main" id="{AD28479B-D9D7-4207-BBD5-E9AB422B675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78" name="Hexagon 77">
              <a:extLst>
                <a:ext uri="{FF2B5EF4-FFF2-40B4-BE49-F238E27FC236}">
                  <a16:creationId xmlns:a16="http://schemas.microsoft.com/office/drawing/2014/main" id="{5A8E6294-FD13-424E-AEB8-6934A0691488}"/>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82" name="Rectangle 81">
            <a:extLst>
              <a:ext uri="{FF2B5EF4-FFF2-40B4-BE49-F238E27FC236}">
                <a16:creationId xmlns:a16="http://schemas.microsoft.com/office/drawing/2014/main" id="{81B8FC3C-BEAC-491C-B5F6-B5514AA2D5C1}"/>
              </a:ext>
            </a:extLst>
          </p:cNvPr>
          <p:cNvSpPr/>
          <p:nvPr/>
        </p:nvSpPr>
        <p:spPr>
          <a:xfrm>
            <a:off x="5983409" y="3409582"/>
            <a:ext cx="1028897" cy="175304"/>
          </a:xfrm>
          <a:prstGeom prst="rect">
            <a:avLst/>
          </a:prstGeom>
        </p:spPr>
        <p:txBody>
          <a:bodyPr wrap="square">
            <a:spAutoFit/>
          </a:bodyPr>
          <a:lstStyle/>
          <a:p>
            <a:pPr defTabSz="456937">
              <a:defRPr/>
            </a:pPr>
            <a:r>
              <a:rPr lang="en-US" sz="539" dirty="0">
                <a:solidFill>
                  <a:srgbClr val="505050"/>
                </a:solidFill>
                <a:latin typeface="Segoe UI Light" pitchFamily="34" charset="0"/>
              </a:rPr>
              <a:t>Ordering.BackgroundTasks</a:t>
            </a:r>
          </a:p>
        </p:txBody>
      </p:sp>
      <p:grpSp>
        <p:nvGrpSpPr>
          <p:cNvPr id="84" name="Group 83">
            <a:extLst>
              <a:ext uri="{FF2B5EF4-FFF2-40B4-BE49-F238E27FC236}">
                <a16:creationId xmlns:a16="http://schemas.microsoft.com/office/drawing/2014/main" id="{1B16DE31-3104-4D1F-9F0A-7CC8D2DC580B}"/>
              </a:ext>
            </a:extLst>
          </p:cNvPr>
          <p:cNvGrpSpPr/>
          <p:nvPr/>
        </p:nvGrpSpPr>
        <p:grpSpPr>
          <a:xfrm>
            <a:off x="6093699" y="4761862"/>
            <a:ext cx="294673" cy="165188"/>
            <a:chOff x="2886562" y="2288295"/>
            <a:chExt cx="601248" cy="337049"/>
          </a:xfrm>
          <a:solidFill>
            <a:srgbClr val="00BCF2"/>
          </a:solidFill>
        </p:grpSpPr>
        <p:grpSp>
          <p:nvGrpSpPr>
            <p:cNvPr id="85" name="Group 84">
              <a:extLst>
                <a:ext uri="{FF2B5EF4-FFF2-40B4-BE49-F238E27FC236}">
                  <a16:creationId xmlns:a16="http://schemas.microsoft.com/office/drawing/2014/main" id="{CB885248-04DB-4A3B-A94E-3E6825135D4D}"/>
                </a:ext>
              </a:extLst>
            </p:cNvPr>
            <p:cNvGrpSpPr/>
            <p:nvPr/>
          </p:nvGrpSpPr>
          <p:grpSpPr>
            <a:xfrm>
              <a:off x="2886562" y="2288295"/>
              <a:ext cx="601248" cy="337049"/>
              <a:chOff x="3523102" y="1791568"/>
              <a:chExt cx="6746733" cy="3782104"/>
            </a:xfrm>
            <a:grpFill/>
          </p:grpSpPr>
          <p:sp>
            <p:nvSpPr>
              <p:cNvPr id="87" name="Rectangle 86">
                <a:extLst>
                  <a:ext uri="{FF2B5EF4-FFF2-40B4-BE49-F238E27FC236}">
                    <a16:creationId xmlns:a16="http://schemas.microsoft.com/office/drawing/2014/main" id="{633ED521-2ADD-45B9-A62D-3FDB43B5B68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88" name="Freeform 108">
                <a:extLst>
                  <a:ext uri="{FF2B5EF4-FFF2-40B4-BE49-F238E27FC236}">
                    <a16:creationId xmlns:a16="http://schemas.microsoft.com/office/drawing/2014/main" id="{A1F9A09B-EA47-489B-ACAF-26431050B33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89" name="Freeform 109">
                <a:extLst>
                  <a:ext uri="{FF2B5EF4-FFF2-40B4-BE49-F238E27FC236}">
                    <a16:creationId xmlns:a16="http://schemas.microsoft.com/office/drawing/2014/main" id="{A9655210-EA90-49FC-AA62-6FD7134BE2E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86" name="Hexagon 85">
              <a:extLst>
                <a:ext uri="{FF2B5EF4-FFF2-40B4-BE49-F238E27FC236}">
                  <a16:creationId xmlns:a16="http://schemas.microsoft.com/office/drawing/2014/main" id="{54A37BDA-4E9C-4630-807A-53EDC79AC5E2}"/>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90" name="Rounded Rectangle 66">
            <a:extLst>
              <a:ext uri="{FF2B5EF4-FFF2-40B4-BE49-F238E27FC236}">
                <a16:creationId xmlns:a16="http://schemas.microsoft.com/office/drawing/2014/main" id="{0A746282-4239-4002-89C8-DC456DBB8C84}"/>
              </a:ext>
            </a:extLst>
          </p:cNvPr>
          <p:cNvSpPr/>
          <p:nvPr/>
        </p:nvSpPr>
        <p:spPr bwMode="auto">
          <a:xfrm>
            <a:off x="5857586" y="4605420"/>
            <a:ext cx="1253432" cy="388621"/>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3FF13401-0B14-4919-A446-07CBAEEA1566}"/>
              </a:ext>
            </a:extLst>
          </p:cNvPr>
          <p:cNvSpPr/>
          <p:nvPr/>
        </p:nvSpPr>
        <p:spPr>
          <a:xfrm>
            <a:off x="5921344" y="4586273"/>
            <a:ext cx="1255472"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Locations microservice</a:t>
            </a:r>
          </a:p>
        </p:txBody>
      </p:sp>
      <p:cxnSp>
        <p:nvCxnSpPr>
          <p:cNvPr id="92" name="Straight Arrow Connector 91">
            <a:extLst>
              <a:ext uri="{FF2B5EF4-FFF2-40B4-BE49-F238E27FC236}">
                <a16:creationId xmlns:a16="http://schemas.microsoft.com/office/drawing/2014/main" id="{6E0188A4-2245-47B5-8534-3C1936CA2750}"/>
              </a:ext>
            </a:extLst>
          </p:cNvPr>
          <p:cNvCxnSpPr>
            <a:cxnSpLocks/>
          </p:cNvCxnSpPr>
          <p:nvPr/>
        </p:nvCxnSpPr>
        <p:spPr>
          <a:xfrm>
            <a:off x="5721730" y="4840069"/>
            <a:ext cx="341512" cy="0"/>
          </a:xfrm>
          <a:prstGeom prst="straightConnector1">
            <a:avLst/>
          </a:prstGeom>
          <a:noFill/>
          <a:ln w="12700" cap="flat" cmpd="sng" algn="ctr">
            <a:solidFill>
              <a:sysClr val="windowText" lastClr="000000"/>
            </a:solidFill>
            <a:prstDash val="solid"/>
            <a:miter lim="800000"/>
            <a:tailEnd type="triangle"/>
          </a:ln>
          <a:effectLst/>
        </p:spPr>
      </p:cxnSp>
      <p:sp>
        <p:nvSpPr>
          <p:cNvPr id="93" name="Rounded Rectangle 66">
            <a:extLst>
              <a:ext uri="{FF2B5EF4-FFF2-40B4-BE49-F238E27FC236}">
                <a16:creationId xmlns:a16="http://schemas.microsoft.com/office/drawing/2014/main" id="{3D81B66B-A768-4214-8E0B-5CE64541CBAD}"/>
              </a:ext>
            </a:extLst>
          </p:cNvPr>
          <p:cNvSpPr/>
          <p:nvPr/>
        </p:nvSpPr>
        <p:spPr bwMode="auto">
          <a:xfrm>
            <a:off x="5847059" y="4036196"/>
            <a:ext cx="1253432" cy="524850"/>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52DFA438-51DD-4759-99D6-C3324430AB9A}"/>
              </a:ext>
            </a:extLst>
          </p:cNvPr>
          <p:cNvGrpSpPr/>
          <p:nvPr/>
        </p:nvGrpSpPr>
        <p:grpSpPr>
          <a:xfrm>
            <a:off x="6072323" y="4232297"/>
            <a:ext cx="294673" cy="165188"/>
            <a:chOff x="2886562" y="2288295"/>
            <a:chExt cx="601248" cy="337049"/>
          </a:xfrm>
          <a:solidFill>
            <a:srgbClr val="505050"/>
          </a:solidFill>
        </p:grpSpPr>
        <p:grpSp>
          <p:nvGrpSpPr>
            <p:cNvPr id="95" name="Group 94">
              <a:extLst>
                <a:ext uri="{FF2B5EF4-FFF2-40B4-BE49-F238E27FC236}">
                  <a16:creationId xmlns:a16="http://schemas.microsoft.com/office/drawing/2014/main" id="{FFFC2E39-376A-41A3-A014-944B96A72FB0}"/>
                </a:ext>
              </a:extLst>
            </p:cNvPr>
            <p:cNvGrpSpPr/>
            <p:nvPr/>
          </p:nvGrpSpPr>
          <p:grpSpPr>
            <a:xfrm>
              <a:off x="2886562" y="2288295"/>
              <a:ext cx="601248" cy="337049"/>
              <a:chOff x="3523102" y="1791568"/>
              <a:chExt cx="6746733" cy="3782104"/>
            </a:xfrm>
            <a:grpFill/>
          </p:grpSpPr>
          <p:sp>
            <p:nvSpPr>
              <p:cNvPr id="97" name="Rectangle 96">
                <a:extLst>
                  <a:ext uri="{FF2B5EF4-FFF2-40B4-BE49-F238E27FC236}">
                    <a16:creationId xmlns:a16="http://schemas.microsoft.com/office/drawing/2014/main" id="{CB132D49-26A9-40A7-AC5F-B0539C71C24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98" name="Freeform 108">
                <a:extLst>
                  <a:ext uri="{FF2B5EF4-FFF2-40B4-BE49-F238E27FC236}">
                    <a16:creationId xmlns:a16="http://schemas.microsoft.com/office/drawing/2014/main" id="{1EC80940-BB94-43F1-8265-4678A13E8B3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99" name="Freeform 109">
                <a:extLst>
                  <a:ext uri="{FF2B5EF4-FFF2-40B4-BE49-F238E27FC236}">
                    <a16:creationId xmlns:a16="http://schemas.microsoft.com/office/drawing/2014/main" id="{0F8FE106-5CD4-4872-90DA-B449BBCFF07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96" name="Hexagon 95">
              <a:extLst>
                <a:ext uri="{FF2B5EF4-FFF2-40B4-BE49-F238E27FC236}">
                  <a16:creationId xmlns:a16="http://schemas.microsoft.com/office/drawing/2014/main" id="{D95F6D63-2F62-4EAE-8C36-FC5AC0346424}"/>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sp>
        <p:nvSpPr>
          <p:cNvPr id="100" name="Rectangle 99">
            <a:extLst>
              <a:ext uri="{FF2B5EF4-FFF2-40B4-BE49-F238E27FC236}">
                <a16:creationId xmlns:a16="http://schemas.microsoft.com/office/drawing/2014/main" id="{05A5FEDE-6D11-464C-95CE-092E90845060}"/>
              </a:ext>
            </a:extLst>
          </p:cNvPr>
          <p:cNvSpPr/>
          <p:nvPr/>
        </p:nvSpPr>
        <p:spPr>
          <a:xfrm>
            <a:off x="5898800" y="4026557"/>
            <a:ext cx="1298753"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Marketing microservice</a:t>
            </a:r>
          </a:p>
        </p:txBody>
      </p:sp>
      <p:sp>
        <p:nvSpPr>
          <p:cNvPr id="103" name="Rectangle 102">
            <a:extLst>
              <a:ext uri="{FF2B5EF4-FFF2-40B4-BE49-F238E27FC236}">
                <a16:creationId xmlns:a16="http://schemas.microsoft.com/office/drawing/2014/main" id="{6077CF09-6D76-4441-8053-1E1212BDCB38}"/>
              </a:ext>
            </a:extLst>
          </p:cNvPr>
          <p:cNvSpPr/>
          <p:nvPr/>
        </p:nvSpPr>
        <p:spPr bwMode="auto">
          <a:xfrm>
            <a:off x="3035194" y="1904210"/>
            <a:ext cx="4202496" cy="321350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dirty="0">
              <a:gradFill>
                <a:gsLst>
                  <a:gs pos="5439">
                    <a:srgbClr val="F8F8F8"/>
                  </a:gs>
                  <a:gs pos="10000">
                    <a:srgbClr val="F8F8F8"/>
                  </a:gs>
                </a:gsLst>
                <a:lin ang="5400000" scaled="0"/>
              </a:gradFill>
              <a:latin typeface="Segoe UI"/>
            </a:endParaRPr>
          </a:p>
        </p:txBody>
      </p:sp>
      <p:sp>
        <p:nvSpPr>
          <p:cNvPr id="104" name="Rounded Rectangle 66">
            <a:extLst>
              <a:ext uri="{FF2B5EF4-FFF2-40B4-BE49-F238E27FC236}">
                <a16:creationId xmlns:a16="http://schemas.microsoft.com/office/drawing/2014/main" id="{04620F17-A04C-4F68-B1F6-93E70CCD17F8}"/>
              </a:ext>
            </a:extLst>
          </p:cNvPr>
          <p:cNvSpPr/>
          <p:nvPr/>
        </p:nvSpPr>
        <p:spPr bwMode="auto">
          <a:xfrm>
            <a:off x="4385013" y="2492005"/>
            <a:ext cx="1044294" cy="2502036"/>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005C47C2-E5B5-4181-8D4B-4624BBCEDFA2}"/>
              </a:ext>
            </a:extLst>
          </p:cNvPr>
          <p:cNvSpPr/>
          <p:nvPr/>
        </p:nvSpPr>
        <p:spPr>
          <a:xfrm>
            <a:off x="4417763" y="2535471"/>
            <a:ext cx="1045479" cy="213007"/>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API Gateways/BFF</a:t>
            </a:r>
          </a:p>
        </p:txBody>
      </p:sp>
      <p:grpSp>
        <p:nvGrpSpPr>
          <p:cNvPr id="106" name="Group 105">
            <a:extLst>
              <a:ext uri="{FF2B5EF4-FFF2-40B4-BE49-F238E27FC236}">
                <a16:creationId xmlns:a16="http://schemas.microsoft.com/office/drawing/2014/main" id="{58206007-27A0-4F23-B6A2-8D131EA7E5BC}"/>
              </a:ext>
            </a:extLst>
          </p:cNvPr>
          <p:cNvGrpSpPr/>
          <p:nvPr/>
        </p:nvGrpSpPr>
        <p:grpSpPr>
          <a:xfrm>
            <a:off x="4790817" y="2786857"/>
            <a:ext cx="294673" cy="165188"/>
            <a:chOff x="2240670" y="2657736"/>
            <a:chExt cx="601248" cy="337049"/>
          </a:xfrm>
          <a:solidFill>
            <a:schemeClr val="tx1">
              <a:lumMod val="50000"/>
            </a:schemeClr>
          </a:solidFill>
        </p:grpSpPr>
        <p:grpSp>
          <p:nvGrpSpPr>
            <p:cNvPr id="107" name="Group 106">
              <a:extLst>
                <a:ext uri="{FF2B5EF4-FFF2-40B4-BE49-F238E27FC236}">
                  <a16:creationId xmlns:a16="http://schemas.microsoft.com/office/drawing/2014/main" id="{60705A14-7FA0-4B1B-B324-673B2CC97667}"/>
                </a:ext>
              </a:extLst>
            </p:cNvPr>
            <p:cNvGrpSpPr/>
            <p:nvPr/>
          </p:nvGrpSpPr>
          <p:grpSpPr>
            <a:xfrm>
              <a:off x="2240670" y="2657736"/>
              <a:ext cx="601248" cy="337049"/>
              <a:chOff x="3523102" y="1791568"/>
              <a:chExt cx="6746733" cy="3782104"/>
            </a:xfrm>
            <a:grpFill/>
          </p:grpSpPr>
          <p:sp>
            <p:nvSpPr>
              <p:cNvPr id="109" name="Rectangle 108">
                <a:extLst>
                  <a:ext uri="{FF2B5EF4-FFF2-40B4-BE49-F238E27FC236}">
                    <a16:creationId xmlns:a16="http://schemas.microsoft.com/office/drawing/2014/main" id="{DAEA5239-DE21-4FB7-AAFF-C87ABFEBECD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10" name="Freeform 104">
                <a:extLst>
                  <a:ext uri="{FF2B5EF4-FFF2-40B4-BE49-F238E27FC236}">
                    <a16:creationId xmlns:a16="http://schemas.microsoft.com/office/drawing/2014/main" id="{7CB6252D-2A46-455A-8E45-6CD2505EA30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11" name="Freeform 105">
                <a:extLst>
                  <a:ext uri="{FF2B5EF4-FFF2-40B4-BE49-F238E27FC236}">
                    <a16:creationId xmlns:a16="http://schemas.microsoft.com/office/drawing/2014/main" id="{ADAF09F7-66CA-4566-A713-2224B4C5CA4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08" name="Hexagon 107">
              <a:extLst>
                <a:ext uri="{FF2B5EF4-FFF2-40B4-BE49-F238E27FC236}">
                  <a16:creationId xmlns:a16="http://schemas.microsoft.com/office/drawing/2014/main" id="{B80C8C3F-0A94-430F-BB07-893ABFB1C6FA}"/>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cxnSp>
        <p:nvCxnSpPr>
          <p:cNvPr id="112" name="Straight Connector 111">
            <a:extLst>
              <a:ext uri="{FF2B5EF4-FFF2-40B4-BE49-F238E27FC236}">
                <a16:creationId xmlns:a16="http://schemas.microsoft.com/office/drawing/2014/main" id="{85CBBCF7-D6AD-42CC-91F6-5D20B40312A8}"/>
              </a:ext>
            </a:extLst>
          </p:cNvPr>
          <p:cNvCxnSpPr>
            <a:cxnSpLocks/>
          </p:cNvCxnSpPr>
          <p:nvPr/>
        </p:nvCxnSpPr>
        <p:spPr>
          <a:xfrm>
            <a:off x="4601384" y="2741571"/>
            <a:ext cx="4022" cy="826826"/>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67D05086-3343-4471-8BBA-40B112A12229}"/>
              </a:ext>
            </a:extLst>
          </p:cNvPr>
          <p:cNvSpPr/>
          <p:nvPr/>
        </p:nvSpPr>
        <p:spPr>
          <a:xfrm>
            <a:off x="4554751" y="2943211"/>
            <a:ext cx="785793" cy="182807"/>
          </a:xfrm>
          <a:prstGeom prst="rect">
            <a:avLst/>
          </a:prstGeom>
        </p:spPr>
        <p:txBody>
          <a:bodyPr wrap="none">
            <a:spAutoFit/>
          </a:bodyPr>
          <a:lstStyle/>
          <a:p>
            <a:pPr algn="ctr" defTabSz="456937">
              <a:defRPr/>
            </a:pPr>
            <a:r>
              <a:rPr lang="en-US" sz="588" b="1" dirty="0">
                <a:solidFill>
                  <a:srgbClr val="505050"/>
                </a:solidFill>
                <a:latin typeface="Segoe UI" panose="020B0502040204020203" pitchFamily="34" charset="0"/>
                <a:cs typeface="Segoe UI" panose="020B0502040204020203" pitchFamily="34" charset="0"/>
              </a:rPr>
              <a:t>Mobile</a:t>
            </a:r>
            <a:r>
              <a:rPr lang="en-US" sz="588" dirty="0">
                <a:solidFill>
                  <a:srgbClr val="505050"/>
                </a:solidFill>
                <a:latin typeface="Segoe UI" panose="020B0502040204020203" pitchFamily="34" charset="0"/>
                <a:cs typeface="Segoe UI" panose="020B0502040204020203" pitchFamily="34" charset="0"/>
              </a:rPr>
              <a:t>-Shopping</a:t>
            </a:r>
          </a:p>
        </p:txBody>
      </p:sp>
      <p:sp>
        <p:nvSpPr>
          <p:cNvPr id="114" name="Rectangle 113">
            <a:extLst>
              <a:ext uri="{FF2B5EF4-FFF2-40B4-BE49-F238E27FC236}">
                <a16:creationId xmlns:a16="http://schemas.microsoft.com/office/drawing/2014/main" id="{50B57010-16A1-4A1A-8658-BC5DDA4430DF}"/>
              </a:ext>
            </a:extLst>
          </p:cNvPr>
          <p:cNvSpPr/>
          <p:nvPr/>
        </p:nvSpPr>
        <p:spPr>
          <a:xfrm>
            <a:off x="4553577" y="3473420"/>
            <a:ext cx="801823" cy="182807"/>
          </a:xfrm>
          <a:prstGeom prst="rect">
            <a:avLst/>
          </a:prstGeom>
        </p:spPr>
        <p:txBody>
          <a:bodyPr wrap="none">
            <a:spAutoFit/>
          </a:bodyPr>
          <a:lstStyle/>
          <a:p>
            <a:pPr algn="ctr" defTabSz="456937">
              <a:defRPr/>
            </a:pPr>
            <a:r>
              <a:rPr lang="en-US" sz="588" b="1" dirty="0">
                <a:solidFill>
                  <a:srgbClr val="505050"/>
                </a:solidFill>
                <a:latin typeface="Segoe UI" panose="020B0502040204020203" pitchFamily="34" charset="0"/>
                <a:cs typeface="Segoe UI" panose="020B0502040204020203" pitchFamily="34" charset="0"/>
              </a:rPr>
              <a:t>Mobile</a:t>
            </a:r>
            <a:r>
              <a:rPr lang="en-US" sz="588" dirty="0">
                <a:solidFill>
                  <a:srgbClr val="505050"/>
                </a:solidFill>
                <a:latin typeface="Segoe UI" panose="020B0502040204020203" pitchFamily="34" charset="0"/>
                <a:cs typeface="Segoe UI" panose="020B0502040204020203" pitchFamily="34" charset="0"/>
              </a:rPr>
              <a:t>-Marketing</a:t>
            </a:r>
          </a:p>
        </p:txBody>
      </p:sp>
      <p:sp>
        <p:nvSpPr>
          <p:cNvPr id="115" name="Rectangle 114">
            <a:extLst>
              <a:ext uri="{FF2B5EF4-FFF2-40B4-BE49-F238E27FC236}">
                <a16:creationId xmlns:a16="http://schemas.microsoft.com/office/drawing/2014/main" id="{472555DE-462A-40B4-80C6-849AE99615FF}"/>
              </a:ext>
            </a:extLst>
          </p:cNvPr>
          <p:cNvSpPr/>
          <p:nvPr/>
        </p:nvSpPr>
        <p:spPr>
          <a:xfrm>
            <a:off x="4573230" y="3932755"/>
            <a:ext cx="700833" cy="182807"/>
          </a:xfrm>
          <a:prstGeom prst="rect">
            <a:avLst/>
          </a:prstGeom>
        </p:spPr>
        <p:txBody>
          <a:bodyPr wrap="none">
            <a:spAutoFit/>
          </a:bodyPr>
          <a:lstStyle/>
          <a:p>
            <a:pPr algn="ctr" defTabSz="456937">
              <a:defRPr/>
            </a:pPr>
            <a:r>
              <a:rPr lang="en-US" sz="588" b="1" dirty="0">
                <a:solidFill>
                  <a:srgbClr val="505050"/>
                </a:solidFill>
                <a:latin typeface="Segoe UI" panose="020B0502040204020203" pitchFamily="34" charset="0"/>
                <a:cs typeface="Segoe UI" panose="020B0502040204020203" pitchFamily="34" charset="0"/>
              </a:rPr>
              <a:t>Web</a:t>
            </a:r>
            <a:r>
              <a:rPr lang="en-US" sz="588" dirty="0">
                <a:solidFill>
                  <a:srgbClr val="505050"/>
                </a:solidFill>
                <a:latin typeface="Segoe UI" panose="020B0502040204020203" pitchFamily="34" charset="0"/>
                <a:cs typeface="Segoe UI" panose="020B0502040204020203" pitchFamily="34" charset="0"/>
              </a:rPr>
              <a:t>-Shopping</a:t>
            </a:r>
          </a:p>
        </p:txBody>
      </p:sp>
      <p:sp>
        <p:nvSpPr>
          <p:cNvPr id="116" name="Rectangle 115">
            <a:extLst>
              <a:ext uri="{FF2B5EF4-FFF2-40B4-BE49-F238E27FC236}">
                <a16:creationId xmlns:a16="http://schemas.microsoft.com/office/drawing/2014/main" id="{993C6D72-F141-44EE-9280-6516D75D4C0E}"/>
              </a:ext>
            </a:extLst>
          </p:cNvPr>
          <p:cNvSpPr/>
          <p:nvPr/>
        </p:nvSpPr>
        <p:spPr>
          <a:xfrm>
            <a:off x="4578854" y="4728842"/>
            <a:ext cx="716864" cy="182807"/>
          </a:xfrm>
          <a:prstGeom prst="rect">
            <a:avLst/>
          </a:prstGeom>
        </p:spPr>
        <p:txBody>
          <a:bodyPr wrap="none">
            <a:spAutoFit/>
          </a:bodyPr>
          <a:lstStyle/>
          <a:p>
            <a:pPr algn="ctr" defTabSz="456937">
              <a:defRPr/>
            </a:pPr>
            <a:r>
              <a:rPr lang="en-US" sz="588" b="1" dirty="0">
                <a:solidFill>
                  <a:srgbClr val="505050"/>
                </a:solidFill>
                <a:latin typeface="Segoe UI" panose="020B0502040204020203" pitchFamily="34" charset="0"/>
                <a:cs typeface="Segoe UI" panose="020B0502040204020203" pitchFamily="34" charset="0"/>
              </a:rPr>
              <a:t>Web</a:t>
            </a:r>
            <a:r>
              <a:rPr lang="en-US" sz="588" dirty="0">
                <a:solidFill>
                  <a:srgbClr val="505050"/>
                </a:solidFill>
                <a:latin typeface="Segoe UI" panose="020B0502040204020203" pitchFamily="34" charset="0"/>
                <a:cs typeface="Segoe UI" panose="020B0502040204020203" pitchFamily="34" charset="0"/>
              </a:rPr>
              <a:t>-Marketing</a:t>
            </a:r>
          </a:p>
        </p:txBody>
      </p:sp>
      <p:cxnSp>
        <p:nvCxnSpPr>
          <p:cNvPr id="117" name="Straight Arrow Connector 116">
            <a:extLst>
              <a:ext uri="{FF2B5EF4-FFF2-40B4-BE49-F238E27FC236}">
                <a16:creationId xmlns:a16="http://schemas.microsoft.com/office/drawing/2014/main" id="{280979FD-5D5C-4D6A-9823-B8531F956DEB}"/>
              </a:ext>
            </a:extLst>
          </p:cNvPr>
          <p:cNvCxnSpPr>
            <a:cxnSpLocks/>
          </p:cNvCxnSpPr>
          <p:nvPr/>
        </p:nvCxnSpPr>
        <p:spPr>
          <a:xfrm>
            <a:off x="4610793" y="3865352"/>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095EE00A-E66A-4D59-A233-934DF19BDB48}"/>
              </a:ext>
            </a:extLst>
          </p:cNvPr>
          <p:cNvCxnSpPr>
            <a:cxnSpLocks/>
          </p:cNvCxnSpPr>
          <p:nvPr/>
        </p:nvCxnSpPr>
        <p:spPr>
          <a:xfrm>
            <a:off x="4612324" y="4676593"/>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119" name="Straight Connector 118">
            <a:extLst>
              <a:ext uri="{FF2B5EF4-FFF2-40B4-BE49-F238E27FC236}">
                <a16:creationId xmlns:a16="http://schemas.microsoft.com/office/drawing/2014/main" id="{AF93C5C0-88D4-4C47-9168-23EF32B307B1}"/>
              </a:ext>
            </a:extLst>
          </p:cNvPr>
          <p:cNvCxnSpPr>
            <a:cxnSpLocks/>
          </p:cNvCxnSpPr>
          <p:nvPr/>
        </p:nvCxnSpPr>
        <p:spPr>
          <a:xfrm>
            <a:off x="4602963" y="3738928"/>
            <a:ext cx="1" cy="1182796"/>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EE25DF28-ABE5-4FD1-A463-9BED18DF23DB}"/>
              </a:ext>
            </a:extLst>
          </p:cNvPr>
          <p:cNvGrpSpPr/>
          <p:nvPr/>
        </p:nvGrpSpPr>
        <p:grpSpPr>
          <a:xfrm>
            <a:off x="4790817" y="3325833"/>
            <a:ext cx="294673" cy="165188"/>
            <a:chOff x="2240670" y="2657736"/>
            <a:chExt cx="601248" cy="337049"/>
          </a:xfrm>
          <a:solidFill>
            <a:schemeClr val="tx1">
              <a:lumMod val="50000"/>
            </a:schemeClr>
          </a:solidFill>
        </p:grpSpPr>
        <p:grpSp>
          <p:nvGrpSpPr>
            <p:cNvPr id="121" name="Group 120">
              <a:extLst>
                <a:ext uri="{FF2B5EF4-FFF2-40B4-BE49-F238E27FC236}">
                  <a16:creationId xmlns:a16="http://schemas.microsoft.com/office/drawing/2014/main" id="{BA321587-966C-409E-BE7F-D122610796C0}"/>
                </a:ext>
              </a:extLst>
            </p:cNvPr>
            <p:cNvGrpSpPr/>
            <p:nvPr/>
          </p:nvGrpSpPr>
          <p:grpSpPr>
            <a:xfrm>
              <a:off x="2240670" y="2657736"/>
              <a:ext cx="601248" cy="337049"/>
              <a:chOff x="3523102" y="1791568"/>
              <a:chExt cx="6746733" cy="3782104"/>
            </a:xfrm>
            <a:grpFill/>
          </p:grpSpPr>
          <p:sp>
            <p:nvSpPr>
              <p:cNvPr id="123" name="Rectangle 122">
                <a:extLst>
                  <a:ext uri="{FF2B5EF4-FFF2-40B4-BE49-F238E27FC236}">
                    <a16:creationId xmlns:a16="http://schemas.microsoft.com/office/drawing/2014/main" id="{DDC9A87D-3ACA-49A1-B481-779535876E8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24" name="Freeform 104">
                <a:extLst>
                  <a:ext uri="{FF2B5EF4-FFF2-40B4-BE49-F238E27FC236}">
                    <a16:creationId xmlns:a16="http://schemas.microsoft.com/office/drawing/2014/main" id="{21F22B9E-726C-4290-867F-08AC6F979B1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25" name="Freeform 105">
                <a:extLst>
                  <a:ext uri="{FF2B5EF4-FFF2-40B4-BE49-F238E27FC236}">
                    <a16:creationId xmlns:a16="http://schemas.microsoft.com/office/drawing/2014/main" id="{84630752-9AA7-4C89-8628-EFCCFDCDE7A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22" name="Hexagon 121">
              <a:extLst>
                <a:ext uri="{FF2B5EF4-FFF2-40B4-BE49-F238E27FC236}">
                  <a16:creationId xmlns:a16="http://schemas.microsoft.com/office/drawing/2014/main" id="{5BA8BC64-3CBB-4ED6-BDB3-1F7A995D770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CB95B0D0-F7FF-4D75-99D0-F66DC880F2A0}"/>
              </a:ext>
            </a:extLst>
          </p:cNvPr>
          <p:cNvGrpSpPr/>
          <p:nvPr/>
        </p:nvGrpSpPr>
        <p:grpSpPr>
          <a:xfrm>
            <a:off x="4785607" y="3784809"/>
            <a:ext cx="294673" cy="165188"/>
            <a:chOff x="2240670" y="2657736"/>
            <a:chExt cx="601248" cy="337049"/>
          </a:xfrm>
          <a:solidFill>
            <a:schemeClr val="tx1">
              <a:lumMod val="50000"/>
            </a:schemeClr>
          </a:solidFill>
        </p:grpSpPr>
        <p:grpSp>
          <p:nvGrpSpPr>
            <p:cNvPr id="127" name="Group 126">
              <a:extLst>
                <a:ext uri="{FF2B5EF4-FFF2-40B4-BE49-F238E27FC236}">
                  <a16:creationId xmlns:a16="http://schemas.microsoft.com/office/drawing/2014/main" id="{F2FCC5ED-3A5B-42F5-B814-9CFC238A0806}"/>
                </a:ext>
              </a:extLst>
            </p:cNvPr>
            <p:cNvGrpSpPr/>
            <p:nvPr/>
          </p:nvGrpSpPr>
          <p:grpSpPr>
            <a:xfrm>
              <a:off x="2240670" y="2657736"/>
              <a:ext cx="601248" cy="337049"/>
              <a:chOff x="3523102" y="1791568"/>
              <a:chExt cx="6746733" cy="3782104"/>
            </a:xfrm>
            <a:grpFill/>
          </p:grpSpPr>
          <p:sp>
            <p:nvSpPr>
              <p:cNvPr id="129" name="Rectangle 128">
                <a:extLst>
                  <a:ext uri="{FF2B5EF4-FFF2-40B4-BE49-F238E27FC236}">
                    <a16:creationId xmlns:a16="http://schemas.microsoft.com/office/drawing/2014/main" id="{04C581DF-343F-4AD6-9A63-71C765842BB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30" name="Freeform 104">
                <a:extLst>
                  <a:ext uri="{FF2B5EF4-FFF2-40B4-BE49-F238E27FC236}">
                    <a16:creationId xmlns:a16="http://schemas.microsoft.com/office/drawing/2014/main" id="{0C97A14C-E331-4154-AD2D-DC9166AD2F7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31" name="Freeform 105">
                <a:extLst>
                  <a:ext uri="{FF2B5EF4-FFF2-40B4-BE49-F238E27FC236}">
                    <a16:creationId xmlns:a16="http://schemas.microsoft.com/office/drawing/2014/main" id="{63E8711C-F865-4568-854F-5A1FD47B3F4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28" name="Hexagon 127">
              <a:extLst>
                <a:ext uri="{FF2B5EF4-FFF2-40B4-BE49-F238E27FC236}">
                  <a16:creationId xmlns:a16="http://schemas.microsoft.com/office/drawing/2014/main" id="{61BB8572-4B0C-4771-9F5B-E9BE2CC49556}"/>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B78DE400-8840-4A95-8B73-91710B589EAB}"/>
              </a:ext>
            </a:extLst>
          </p:cNvPr>
          <p:cNvGrpSpPr/>
          <p:nvPr/>
        </p:nvGrpSpPr>
        <p:grpSpPr>
          <a:xfrm>
            <a:off x="4782736" y="4589921"/>
            <a:ext cx="294673" cy="165188"/>
            <a:chOff x="2240670" y="2657736"/>
            <a:chExt cx="601248" cy="337049"/>
          </a:xfrm>
          <a:solidFill>
            <a:schemeClr val="tx1">
              <a:lumMod val="50000"/>
            </a:schemeClr>
          </a:solidFill>
        </p:grpSpPr>
        <p:grpSp>
          <p:nvGrpSpPr>
            <p:cNvPr id="133" name="Group 132">
              <a:extLst>
                <a:ext uri="{FF2B5EF4-FFF2-40B4-BE49-F238E27FC236}">
                  <a16:creationId xmlns:a16="http://schemas.microsoft.com/office/drawing/2014/main" id="{F1E06897-061C-4A65-9858-09689378968C}"/>
                </a:ext>
              </a:extLst>
            </p:cNvPr>
            <p:cNvGrpSpPr/>
            <p:nvPr/>
          </p:nvGrpSpPr>
          <p:grpSpPr>
            <a:xfrm>
              <a:off x="2240670" y="2657736"/>
              <a:ext cx="601248" cy="337049"/>
              <a:chOff x="3523102" y="1791568"/>
              <a:chExt cx="6746733" cy="3782104"/>
            </a:xfrm>
            <a:grpFill/>
          </p:grpSpPr>
          <p:sp>
            <p:nvSpPr>
              <p:cNvPr id="135" name="Rectangle 134">
                <a:extLst>
                  <a:ext uri="{FF2B5EF4-FFF2-40B4-BE49-F238E27FC236}">
                    <a16:creationId xmlns:a16="http://schemas.microsoft.com/office/drawing/2014/main" id="{B3D6BB54-5E6A-47C8-9A23-9D829F3CF7D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36" name="Freeform 104">
                <a:extLst>
                  <a:ext uri="{FF2B5EF4-FFF2-40B4-BE49-F238E27FC236}">
                    <a16:creationId xmlns:a16="http://schemas.microsoft.com/office/drawing/2014/main" id="{5815A106-0A64-4225-9C35-8239776224C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137" name="Freeform 105">
                <a:extLst>
                  <a:ext uri="{FF2B5EF4-FFF2-40B4-BE49-F238E27FC236}">
                    <a16:creationId xmlns:a16="http://schemas.microsoft.com/office/drawing/2014/main" id="{F9749401-D15D-4D43-B04B-E8897B2C7DE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134" name="Hexagon 133">
              <a:extLst>
                <a:ext uri="{FF2B5EF4-FFF2-40B4-BE49-F238E27FC236}">
                  <a16:creationId xmlns:a16="http://schemas.microsoft.com/office/drawing/2014/main" id="{FB312708-62EC-4ED8-8038-858E492DE74E}"/>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cxnSp>
        <p:nvCxnSpPr>
          <p:cNvPr id="138" name="Straight Arrow Connector 137">
            <a:extLst>
              <a:ext uri="{FF2B5EF4-FFF2-40B4-BE49-F238E27FC236}">
                <a16:creationId xmlns:a16="http://schemas.microsoft.com/office/drawing/2014/main" id="{7958FAA8-4223-47E1-9852-8FD8D637B959}"/>
              </a:ext>
            </a:extLst>
          </p:cNvPr>
          <p:cNvCxnSpPr>
            <a:cxnSpLocks/>
          </p:cNvCxnSpPr>
          <p:nvPr/>
        </p:nvCxnSpPr>
        <p:spPr>
          <a:xfrm>
            <a:off x="4618432" y="2876303"/>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B1FA3886-57A7-45AB-95C5-035CE592F2F6}"/>
              </a:ext>
            </a:extLst>
          </p:cNvPr>
          <p:cNvCxnSpPr>
            <a:cxnSpLocks/>
          </p:cNvCxnSpPr>
          <p:nvPr/>
        </p:nvCxnSpPr>
        <p:spPr>
          <a:xfrm>
            <a:off x="4615098" y="3415419"/>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140" name="Straight Connector 139">
            <a:extLst>
              <a:ext uri="{FF2B5EF4-FFF2-40B4-BE49-F238E27FC236}">
                <a16:creationId xmlns:a16="http://schemas.microsoft.com/office/drawing/2014/main" id="{CE0F02B3-D0BB-4C8E-994A-C319C87AAD81}"/>
              </a:ext>
            </a:extLst>
          </p:cNvPr>
          <p:cNvCxnSpPr>
            <a:cxnSpLocks/>
          </p:cNvCxnSpPr>
          <p:nvPr/>
        </p:nvCxnSpPr>
        <p:spPr>
          <a:xfrm>
            <a:off x="5698716" y="2535471"/>
            <a:ext cx="0" cy="1414526"/>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4737211-7962-4CB2-A40A-6A1F032E2A04}"/>
              </a:ext>
            </a:extLst>
          </p:cNvPr>
          <p:cNvCxnSpPr>
            <a:cxnSpLocks/>
          </p:cNvCxnSpPr>
          <p:nvPr/>
        </p:nvCxnSpPr>
        <p:spPr>
          <a:xfrm>
            <a:off x="5718318" y="4314891"/>
            <a:ext cx="341512" cy="0"/>
          </a:xfrm>
          <a:prstGeom prst="straightConnector1">
            <a:avLst/>
          </a:prstGeom>
          <a:noFill/>
          <a:ln w="12700" cap="flat" cmpd="sng" algn="ctr">
            <a:solidFill>
              <a:sysClr val="windowText" lastClr="000000"/>
            </a:solidFill>
            <a:prstDash val="solid"/>
            <a:miter lim="800000"/>
            <a:tailEnd type="triangle"/>
          </a:ln>
          <a:effectLst/>
        </p:spPr>
      </p:cxnSp>
      <p:cxnSp>
        <p:nvCxnSpPr>
          <p:cNvPr id="142" name="Straight Arrow Connector 141">
            <a:extLst>
              <a:ext uri="{FF2B5EF4-FFF2-40B4-BE49-F238E27FC236}">
                <a16:creationId xmlns:a16="http://schemas.microsoft.com/office/drawing/2014/main" id="{AD929962-738D-4874-9B3C-A3B622F55B4E}"/>
              </a:ext>
            </a:extLst>
          </p:cNvPr>
          <p:cNvCxnSpPr>
            <a:cxnSpLocks/>
          </p:cNvCxnSpPr>
          <p:nvPr/>
        </p:nvCxnSpPr>
        <p:spPr>
          <a:xfrm>
            <a:off x="5085490" y="2869450"/>
            <a:ext cx="608929" cy="0"/>
          </a:xfrm>
          <a:prstGeom prst="straightConnector1">
            <a:avLst/>
          </a:prstGeom>
          <a:noFill/>
          <a:ln w="127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AC43D18A-89C7-443E-A501-66D6DD8F60C2}"/>
              </a:ext>
            </a:extLst>
          </p:cNvPr>
          <p:cNvCxnSpPr>
            <a:cxnSpLocks/>
          </p:cNvCxnSpPr>
          <p:nvPr/>
        </p:nvCxnSpPr>
        <p:spPr>
          <a:xfrm>
            <a:off x="5077409" y="3855624"/>
            <a:ext cx="608929" cy="0"/>
          </a:xfrm>
          <a:prstGeom prst="straightConnector1">
            <a:avLst/>
          </a:prstGeom>
          <a:noFill/>
          <a:ln w="12700" cap="flat" cmpd="sng" algn="ctr">
            <a:solidFill>
              <a:sysClr val="windowText" lastClr="000000"/>
            </a:solidFill>
            <a:prstDash val="solid"/>
            <a:miter lim="800000"/>
            <a:tailEnd type="triangle"/>
          </a:ln>
          <a:effectLst/>
        </p:spPr>
      </p:cxnSp>
      <p:cxnSp>
        <p:nvCxnSpPr>
          <p:cNvPr id="144" name="Straight Arrow Connector 143">
            <a:extLst>
              <a:ext uri="{FF2B5EF4-FFF2-40B4-BE49-F238E27FC236}">
                <a16:creationId xmlns:a16="http://schemas.microsoft.com/office/drawing/2014/main" id="{E72D358E-D34C-4888-A011-E2E4AB24AC5A}"/>
              </a:ext>
            </a:extLst>
          </p:cNvPr>
          <p:cNvCxnSpPr>
            <a:cxnSpLocks/>
          </p:cNvCxnSpPr>
          <p:nvPr/>
        </p:nvCxnSpPr>
        <p:spPr>
          <a:xfrm>
            <a:off x="5552832" y="4512682"/>
            <a:ext cx="141234" cy="0"/>
          </a:xfrm>
          <a:prstGeom prst="straightConnector1">
            <a:avLst/>
          </a:prstGeom>
          <a:noFill/>
          <a:ln w="12700" cap="flat" cmpd="sng" algn="ctr">
            <a:solidFill>
              <a:sysClr val="windowText" lastClr="000000"/>
            </a:solidFill>
            <a:prstDash val="solid"/>
            <a:miter lim="800000"/>
            <a:tailEnd type="triangle"/>
          </a:ln>
          <a:effectLst/>
        </p:spPr>
      </p:cxnSp>
      <p:cxnSp>
        <p:nvCxnSpPr>
          <p:cNvPr id="145" name="Straight Arrow Connector 144">
            <a:extLst>
              <a:ext uri="{FF2B5EF4-FFF2-40B4-BE49-F238E27FC236}">
                <a16:creationId xmlns:a16="http://schemas.microsoft.com/office/drawing/2014/main" id="{A43F3E1B-1D51-488E-A609-287B9EAA6736}"/>
              </a:ext>
            </a:extLst>
          </p:cNvPr>
          <p:cNvCxnSpPr>
            <a:cxnSpLocks/>
          </p:cNvCxnSpPr>
          <p:nvPr/>
        </p:nvCxnSpPr>
        <p:spPr>
          <a:xfrm flipH="1" flipV="1">
            <a:off x="5555241" y="3397558"/>
            <a:ext cx="1084" cy="1115886"/>
          </a:xfrm>
          <a:prstGeom prst="straightConnector1">
            <a:avLst/>
          </a:prstGeom>
          <a:noFill/>
          <a:ln w="12700" cap="flat" cmpd="sng" algn="ctr">
            <a:solidFill>
              <a:sysClr val="windowText" lastClr="000000"/>
            </a:solidFill>
            <a:prstDash val="solid"/>
            <a:miter lim="800000"/>
            <a:tailEnd type="none"/>
          </a:ln>
          <a:effectLst/>
        </p:spPr>
      </p:cxnSp>
      <p:cxnSp>
        <p:nvCxnSpPr>
          <p:cNvPr id="146" name="Straight Connector 145">
            <a:extLst>
              <a:ext uri="{FF2B5EF4-FFF2-40B4-BE49-F238E27FC236}">
                <a16:creationId xmlns:a16="http://schemas.microsoft.com/office/drawing/2014/main" id="{E96C0FBA-7CC7-4C9C-8FF4-1DD5B7D6691F}"/>
              </a:ext>
            </a:extLst>
          </p:cNvPr>
          <p:cNvCxnSpPr>
            <a:cxnSpLocks/>
          </p:cNvCxnSpPr>
          <p:nvPr/>
        </p:nvCxnSpPr>
        <p:spPr>
          <a:xfrm>
            <a:off x="5698716" y="2195346"/>
            <a:ext cx="0" cy="181247"/>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D417E3-6BD0-4AAB-A7F0-4079368034A4}"/>
              </a:ext>
            </a:extLst>
          </p:cNvPr>
          <p:cNvCxnSpPr>
            <a:cxnSpLocks/>
          </p:cNvCxnSpPr>
          <p:nvPr/>
        </p:nvCxnSpPr>
        <p:spPr>
          <a:xfrm>
            <a:off x="5490070" y="2247331"/>
            <a:ext cx="196268" cy="0"/>
          </a:xfrm>
          <a:prstGeom prst="straightConnector1">
            <a:avLst/>
          </a:prstGeom>
          <a:noFill/>
          <a:ln w="12700" cap="flat" cmpd="sng" algn="ctr">
            <a:solidFill>
              <a:sysClr val="windowText" lastClr="000000"/>
            </a:solidFill>
            <a:prstDash val="solid"/>
            <a:miter lim="800000"/>
            <a:tailEnd type="triangle"/>
          </a:ln>
          <a:effectLst/>
        </p:spPr>
      </p:cxnSp>
      <p:cxnSp>
        <p:nvCxnSpPr>
          <p:cNvPr id="148" name="Straight Arrow Connector 147">
            <a:extLst>
              <a:ext uri="{FF2B5EF4-FFF2-40B4-BE49-F238E27FC236}">
                <a16:creationId xmlns:a16="http://schemas.microsoft.com/office/drawing/2014/main" id="{C528BB24-AA58-4C17-B0DE-BA2BF7DC2F55}"/>
              </a:ext>
            </a:extLst>
          </p:cNvPr>
          <p:cNvCxnSpPr>
            <a:cxnSpLocks/>
          </p:cNvCxnSpPr>
          <p:nvPr/>
        </p:nvCxnSpPr>
        <p:spPr>
          <a:xfrm>
            <a:off x="5491043" y="2338678"/>
            <a:ext cx="196268" cy="0"/>
          </a:xfrm>
          <a:prstGeom prst="straightConnector1">
            <a:avLst/>
          </a:prstGeom>
          <a:noFill/>
          <a:ln w="12700" cap="flat" cmpd="sng" algn="ctr">
            <a:solidFill>
              <a:sysClr val="windowText" lastClr="000000"/>
            </a:solidFill>
            <a:prstDash val="solid"/>
            <a:miter lim="800000"/>
            <a:tailEnd type="triangle"/>
          </a:ln>
          <a:effectLst/>
        </p:spPr>
      </p:cxnSp>
      <p:grpSp>
        <p:nvGrpSpPr>
          <p:cNvPr id="2" name="Group 1">
            <a:extLst>
              <a:ext uri="{FF2B5EF4-FFF2-40B4-BE49-F238E27FC236}">
                <a16:creationId xmlns:a16="http://schemas.microsoft.com/office/drawing/2014/main" id="{ADC502F4-D011-4C6B-9F9C-1E15E22AD47A}"/>
              </a:ext>
            </a:extLst>
          </p:cNvPr>
          <p:cNvGrpSpPr/>
          <p:nvPr/>
        </p:nvGrpSpPr>
        <p:grpSpPr>
          <a:xfrm>
            <a:off x="7429587" y="1911457"/>
            <a:ext cx="3313686" cy="3213506"/>
            <a:chOff x="14858379" y="3822913"/>
            <a:chExt cx="6627372" cy="6427011"/>
          </a:xfrm>
        </p:grpSpPr>
        <p:cxnSp>
          <p:nvCxnSpPr>
            <p:cNvPr id="72" name="Straight Arrow Connector 71">
              <a:extLst>
                <a:ext uri="{FF2B5EF4-FFF2-40B4-BE49-F238E27FC236}">
                  <a16:creationId xmlns:a16="http://schemas.microsoft.com/office/drawing/2014/main" id="{75069AE0-0B0C-4D58-9816-FE9F5709AD9E}"/>
                </a:ext>
              </a:extLst>
            </p:cNvPr>
            <p:cNvCxnSpPr>
              <a:cxnSpLocks/>
            </p:cNvCxnSpPr>
            <p:nvPr/>
          </p:nvCxnSpPr>
          <p:spPr>
            <a:xfrm>
              <a:off x="15259746" y="7761888"/>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73" name="Picture 72">
              <a:extLst>
                <a:ext uri="{FF2B5EF4-FFF2-40B4-BE49-F238E27FC236}">
                  <a16:creationId xmlns:a16="http://schemas.microsoft.com/office/drawing/2014/main" id="{00E6CF86-EC0D-46B2-B0B5-83B352E1E9B9}"/>
                </a:ext>
              </a:extLst>
            </p:cNvPr>
            <p:cNvPicPr>
              <a:picLocks noChangeAspect="1"/>
            </p:cNvPicPr>
            <p:nvPr/>
          </p:nvPicPr>
          <p:blipFill>
            <a:blip r:embed="rId6"/>
            <a:stretch>
              <a:fillRect/>
            </a:stretch>
          </p:blipFill>
          <p:spPr>
            <a:xfrm>
              <a:off x="15439020" y="8652178"/>
              <a:ext cx="243155" cy="190490"/>
            </a:xfrm>
            <a:prstGeom prst="rect">
              <a:avLst/>
            </a:prstGeom>
          </p:spPr>
        </p:pic>
        <p:cxnSp>
          <p:nvCxnSpPr>
            <p:cNvPr id="74" name="Straight Arrow Connector 73">
              <a:extLst>
                <a:ext uri="{FF2B5EF4-FFF2-40B4-BE49-F238E27FC236}">
                  <a16:creationId xmlns:a16="http://schemas.microsoft.com/office/drawing/2014/main" id="{841C0AF4-76D7-4AB7-88B4-F8664F27DDD9}"/>
                </a:ext>
              </a:extLst>
            </p:cNvPr>
            <p:cNvCxnSpPr>
              <a:cxnSpLocks/>
            </p:cNvCxnSpPr>
            <p:nvPr/>
          </p:nvCxnSpPr>
          <p:spPr>
            <a:xfrm>
              <a:off x="15265301" y="8596633"/>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75" name="Picture 74">
              <a:extLst>
                <a:ext uri="{FF2B5EF4-FFF2-40B4-BE49-F238E27FC236}">
                  <a16:creationId xmlns:a16="http://schemas.microsoft.com/office/drawing/2014/main" id="{038C081D-CC6D-4B85-85EE-0C4686D51535}"/>
                </a:ext>
              </a:extLst>
            </p:cNvPr>
            <p:cNvPicPr>
              <a:picLocks noChangeAspect="1"/>
            </p:cNvPicPr>
            <p:nvPr/>
          </p:nvPicPr>
          <p:blipFill>
            <a:blip r:embed="rId7"/>
            <a:stretch>
              <a:fillRect/>
            </a:stretch>
          </p:blipFill>
          <p:spPr>
            <a:xfrm rot="5400000">
              <a:off x="14804377" y="8443696"/>
              <a:ext cx="2623764" cy="693295"/>
            </a:xfrm>
            <a:prstGeom prst="rect">
              <a:avLst/>
            </a:prstGeom>
          </p:spPr>
        </p:pic>
        <p:pic>
          <p:nvPicPr>
            <p:cNvPr id="83" name="Picture 82">
              <a:extLst>
                <a:ext uri="{FF2B5EF4-FFF2-40B4-BE49-F238E27FC236}">
                  <a16:creationId xmlns:a16="http://schemas.microsoft.com/office/drawing/2014/main" id="{41F445C5-F2E6-4BC1-9D14-60B920656363}"/>
                </a:ext>
              </a:extLst>
            </p:cNvPr>
            <p:cNvPicPr>
              <a:picLocks noChangeAspect="1"/>
            </p:cNvPicPr>
            <p:nvPr/>
          </p:nvPicPr>
          <p:blipFill>
            <a:blip r:embed="rId6"/>
            <a:stretch>
              <a:fillRect/>
            </a:stretch>
          </p:blipFill>
          <p:spPr>
            <a:xfrm>
              <a:off x="15429501" y="7552520"/>
              <a:ext cx="243155" cy="190490"/>
            </a:xfrm>
            <a:prstGeom prst="rect">
              <a:avLst/>
            </a:prstGeom>
          </p:spPr>
        </p:pic>
        <p:pic>
          <p:nvPicPr>
            <p:cNvPr id="101" name="Picture 2" descr="Image result for Azure Service Bus">
              <a:extLst>
                <a:ext uri="{FF2B5EF4-FFF2-40B4-BE49-F238E27FC236}">
                  <a16:creationId xmlns:a16="http://schemas.microsoft.com/office/drawing/2014/main" id="{C0C88316-A868-4B31-942C-F5DDDA9E61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36007" y="8190799"/>
              <a:ext cx="1335428" cy="70110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5CF913A6-918F-4A0D-943E-564901D250A8}"/>
                </a:ext>
              </a:extLst>
            </p:cNvPr>
            <p:cNvSpPr/>
            <p:nvPr/>
          </p:nvSpPr>
          <p:spPr>
            <a:xfrm>
              <a:off x="16442277" y="8891898"/>
              <a:ext cx="1335428" cy="908710"/>
            </a:xfrm>
            <a:prstGeom prst="rect">
              <a:avLst/>
            </a:prstGeom>
          </p:spPr>
          <p:txBody>
            <a:bodyPr wrap="square">
              <a:spAutoFit/>
            </a:bodyPr>
            <a:lstStyle/>
            <a:p>
              <a:pPr algn="ctr" defTabSz="456937">
                <a:defRPr/>
              </a:pPr>
              <a:r>
                <a:rPr lang="en-US" sz="784" b="1" dirty="0">
                  <a:solidFill>
                    <a:srgbClr val="505050"/>
                  </a:solidFill>
                  <a:latin typeface="Segoe UI" panose="020B0502040204020203" pitchFamily="34" charset="0"/>
                  <a:cs typeface="Segoe UI" panose="020B0502040204020203" pitchFamily="34" charset="0"/>
                </a:rPr>
                <a:t>Azure</a:t>
              </a:r>
            </a:p>
            <a:p>
              <a:pPr algn="ctr" defTabSz="456937">
                <a:defRPr/>
              </a:pPr>
              <a:r>
                <a:rPr lang="en-US" sz="784" b="1" dirty="0">
                  <a:solidFill>
                    <a:srgbClr val="505050"/>
                  </a:solidFill>
                  <a:latin typeface="Segoe UI" panose="020B0502040204020203" pitchFamily="34" charset="0"/>
                  <a:cs typeface="Segoe UI" panose="020B0502040204020203" pitchFamily="34" charset="0"/>
                </a:rPr>
                <a:t>Service Bus</a:t>
              </a:r>
            </a:p>
          </p:txBody>
        </p:sp>
        <p:sp>
          <p:nvSpPr>
            <p:cNvPr id="149" name="Rectangle 148">
              <a:extLst>
                <a:ext uri="{FF2B5EF4-FFF2-40B4-BE49-F238E27FC236}">
                  <a16:creationId xmlns:a16="http://schemas.microsoft.com/office/drawing/2014/main" id="{D6959B73-5B0B-41C5-B7AB-01BFF97BAD41}"/>
                </a:ext>
              </a:extLst>
            </p:cNvPr>
            <p:cNvSpPr/>
            <p:nvPr/>
          </p:nvSpPr>
          <p:spPr>
            <a:xfrm>
              <a:off x="14948563" y="3895745"/>
              <a:ext cx="6319678" cy="426014"/>
            </a:xfrm>
            <a:prstGeom prst="rect">
              <a:avLst/>
            </a:prstGeom>
          </p:spPr>
          <p:txBody>
            <a:bodyPr wrap="none">
              <a:spAutoFit/>
            </a:bodyPr>
            <a:lstStyle/>
            <a:p>
              <a:pPr defTabSz="456937">
                <a:defRPr/>
              </a:pPr>
              <a:r>
                <a:rPr lang="en-US" sz="784" b="1" dirty="0">
                  <a:solidFill>
                    <a:srgbClr val="398CB3"/>
                  </a:solidFill>
                  <a:latin typeface="Segoe UI" panose="020B0502040204020203" pitchFamily="34" charset="0"/>
                  <a:cs typeface="Segoe UI" panose="020B0502040204020203" pitchFamily="34" charset="0"/>
                </a:rPr>
                <a:t>Azure – High Available application infrastructure as PaaS cloud</a:t>
              </a:r>
            </a:p>
          </p:txBody>
        </p:sp>
        <p:sp>
          <p:nvSpPr>
            <p:cNvPr id="150" name="Rectangle 149">
              <a:extLst>
                <a:ext uri="{FF2B5EF4-FFF2-40B4-BE49-F238E27FC236}">
                  <a16:creationId xmlns:a16="http://schemas.microsoft.com/office/drawing/2014/main" id="{87CE47A8-5D8C-417B-B80B-77DD8FAE3461}"/>
                </a:ext>
              </a:extLst>
            </p:cNvPr>
            <p:cNvSpPr/>
            <p:nvPr/>
          </p:nvSpPr>
          <p:spPr bwMode="auto">
            <a:xfrm>
              <a:off x="14858379" y="3822913"/>
              <a:ext cx="6627372" cy="642701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dirty="0">
                <a:gradFill>
                  <a:gsLst>
                    <a:gs pos="5439">
                      <a:srgbClr val="F8F8F8"/>
                    </a:gs>
                    <a:gs pos="10000">
                      <a:srgbClr val="F8F8F8"/>
                    </a:gs>
                  </a:gsLst>
                  <a:lin ang="5400000" scaled="0"/>
                </a:gradFill>
                <a:latin typeface="Segoe UI"/>
              </a:endParaRPr>
            </a:p>
          </p:txBody>
        </p:sp>
        <p:sp>
          <p:nvSpPr>
            <p:cNvPr id="151" name="Rectangle: Rounded Corners 150">
              <a:extLst>
                <a:ext uri="{FF2B5EF4-FFF2-40B4-BE49-F238E27FC236}">
                  <a16:creationId xmlns:a16="http://schemas.microsoft.com/office/drawing/2014/main" id="{5144B149-6B61-4151-9B38-507BC9704422}"/>
                </a:ext>
              </a:extLst>
            </p:cNvPr>
            <p:cNvSpPr/>
            <p:nvPr/>
          </p:nvSpPr>
          <p:spPr bwMode="auto">
            <a:xfrm>
              <a:off x="15189505" y="4467546"/>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pic>
          <p:nvPicPr>
            <p:cNvPr id="152" name="Picture 8" descr="Image result for &quot;Azure SQL Database&quot; icon">
              <a:extLst>
                <a:ext uri="{FF2B5EF4-FFF2-40B4-BE49-F238E27FC236}">
                  <a16:creationId xmlns:a16="http://schemas.microsoft.com/office/drawing/2014/main" id="{0E5C6526-C98E-408B-B34F-A34AC86941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15858" y="4602956"/>
              <a:ext cx="905479" cy="905479"/>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3328A6DC-F07D-450B-BE45-5F372CFF5298}"/>
                </a:ext>
              </a:extLst>
            </p:cNvPr>
            <p:cNvSpPr/>
            <p:nvPr/>
          </p:nvSpPr>
          <p:spPr>
            <a:xfrm>
              <a:off x="15974201" y="4461245"/>
              <a:ext cx="2270494"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SQL Database</a:t>
              </a:r>
            </a:p>
          </p:txBody>
        </p:sp>
        <p:sp>
          <p:nvSpPr>
            <p:cNvPr id="154" name="Flowchart: Magnetic Disk 153">
              <a:extLst>
                <a:ext uri="{FF2B5EF4-FFF2-40B4-BE49-F238E27FC236}">
                  <a16:creationId xmlns:a16="http://schemas.microsoft.com/office/drawing/2014/main" id="{3F060874-E5C4-4C3A-8CAF-78EF6F8AFFAA}"/>
                </a:ext>
              </a:extLst>
            </p:cNvPr>
            <p:cNvSpPr/>
            <p:nvPr/>
          </p:nvSpPr>
          <p:spPr>
            <a:xfrm>
              <a:off x="16552463" y="4782446"/>
              <a:ext cx="333209" cy="34111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Flowchart: Magnetic Disk 154">
              <a:extLst>
                <a:ext uri="{FF2B5EF4-FFF2-40B4-BE49-F238E27FC236}">
                  <a16:creationId xmlns:a16="http://schemas.microsoft.com/office/drawing/2014/main" id="{18DDD76C-AB61-4DA2-9858-D7C0466FD37A}"/>
                </a:ext>
              </a:extLst>
            </p:cNvPr>
            <p:cNvSpPr/>
            <p:nvPr/>
          </p:nvSpPr>
          <p:spPr>
            <a:xfrm>
              <a:off x="16552255" y="5168163"/>
              <a:ext cx="333209" cy="34111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lowchart: Magnetic Disk 155">
              <a:extLst>
                <a:ext uri="{FF2B5EF4-FFF2-40B4-BE49-F238E27FC236}">
                  <a16:creationId xmlns:a16="http://schemas.microsoft.com/office/drawing/2014/main" id="{6ABF5F4A-3967-4555-9D8E-1080F01A7090}"/>
                </a:ext>
              </a:extLst>
            </p:cNvPr>
            <p:cNvSpPr/>
            <p:nvPr/>
          </p:nvSpPr>
          <p:spPr>
            <a:xfrm>
              <a:off x="17096708" y="4772727"/>
              <a:ext cx="333209" cy="34111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lowchart: Magnetic Disk 156">
              <a:extLst>
                <a:ext uri="{FF2B5EF4-FFF2-40B4-BE49-F238E27FC236}">
                  <a16:creationId xmlns:a16="http://schemas.microsoft.com/office/drawing/2014/main" id="{C4B43671-D06F-4F82-A32A-CBFEB747ED2D}"/>
                </a:ext>
              </a:extLst>
            </p:cNvPr>
            <p:cNvSpPr/>
            <p:nvPr/>
          </p:nvSpPr>
          <p:spPr>
            <a:xfrm>
              <a:off x="17096707" y="5167322"/>
              <a:ext cx="333209" cy="341113"/>
            </a:xfrm>
            <a:prstGeom prst="flowChartMagneticDisk">
              <a:avLst/>
            </a:prstGeom>
            <a:solidFill>
              <a:srgbClr val="50505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Rounded Corners 157">
              <a:extLst>
                <a:ext uri="{FF2B5EF4-FFF2-40B4-BE49-F238E27FC236}">
                  <a16:creationId xmlns:a16="http://schemas.microsoft.com/office/drawing/2014/main" id="{63A6E353-1771-4B7D-8D63-F267490708D9}"/>
                </a:ext>
              </a:extLst>
            </p:cNvPr>
            <p:cNvSpPr/>
            <p:nvPr/>
          </p:nvSpPr>
          <p:spPr bwMode="auto">
            <a:xfrm>
              <a:off x="15172722" y="5834347"/>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59" name="Rectangle 158">
              <a:extLst>
                <a:ext uri="{FF2B5EF4-FFF2-40B4-BE49-F238E27FC236}">
                  <a16:creationId xmlns:a16="http://schemas.microsoft.com/office/drawing/2014/main" id="{DE19925D-960F-445B-9C1A-A2A95CC89002}"/>
                </a:ext>
              </a:extLst>
            </p:cNvPr>
            <p:cNvSpPr/>
            <p:nvPr/>
          </p:nvSpPr>
          <p:spPr>
            <a:xfrm>
              <a:off x="15957419" y="5828045"/>
              <a:ext cx="2033250"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Cosmos DB</a:t>
              </a:r>
            </a:p>
          </p:txBody>
        </p:sp>
        <p:sp>
          <p:nvSpPr>
            <p:cNvPr id="160" name="Flowchart: Magnetic Disk 159">
              <a:extLst>
                <a:ext uri="{FF2B5EF4-FFF2-40B4-BE49-F238E27FC236}">
                  <a16:creationId xmlns:a16="http://schemas.microsoft.com/office/drawing/2014/main" id="{6F71A4CA-56C2-4554-9AA1-2D6CB8A8DA17}"/>
                </a:ext>
              </a:extLst>
            </p:cNvPr>
            <p:cNvSpPr/>
            <p:nvPr/>
          </p:nvSpPr>
          <p:spPr>
            <a:xfrm>
              <a:off x="17174223" y="6315809"/>
              <a:ext cx="333209" cy="341113"/>
            </a:xfrm>
            <a:prstGeom prst="flowChartMagneticDisk">
              <a:avLst/>
            </a:prstGeom>
            <a:solidFill>
              <a:srgbClr val="00BCF2"/>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Flowchart: Magnetic Disk 160">
              <a:extLst>
                <a:ext uri="{FF2B5EF4-FFF2-40B4-BE49-F238E27FC236}">
                  <a16:creationId xmlns:a16="http://schemas.microsoft.com/office/drawing/2014/main" id="{9EB66CA1-0A48-477D-A716-DE9E6CAB939C}"/>
                </a:ext>
              </a:extLst>
            </p:cNvPr>
            <p:cNvSpPr/>
            <p:nvPr/>
          </p:nvSpPr>
          <p:spPr>
            <a:xfrm>
              <a:off x="16595155" y="6312481"/>
              <a:ext cx="333209" cy="341113"/>
            </a:xfrm>
            <a:prstGeom prst="flowChartMagneticDisk">
              <a:avLst/>
            </a:prstGeom>
            <a:solidFill>
              <a:srgbClr val="50505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2" name="Picture 4" descr="Image result for Azure Cosmos DB logo">
              <a:extLst>
                <a:ext uri="{FF2B5EF4-FFF2-40B4-BE49-F238E27FC236}">
                  <a16:creationId xmlns:a16="http://schemas.microsoft.com/office/drawing/2014/main" id="{3B6AF93C-936C-4FEB-A622-9B1719BFAC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13525" y="6116236"/>
              <a:ext cx="1124814" cy="590529"/>
            </a:xfrm>
            <a:prstGeom prst="rect">
              <a:avLst/>
            </a:prstGeom>
            <a:noFill/>
            <a:extLst>
              <a:ext uri="{909E8E84-426E-40DD-AFC4-6F175D3DCCD1}">
                <a14:hiddenFill xmlns:a14="http://schemas.microsoft.com/office/drawing/2010/main">
                  <a:solidFill>
                    <a:srgbClr val="FFFFFF"/>
                  </a:solidFill>
                </a14:hiddenFill>
              </a:ext>
            </a:extLst>
          </p:spPr>
        </p:pic>
        <p:cxnSp>
          <p:nvCxnSpPr>
            <p:cNvPr id="163" name="Straight Arrow Connector 162">
              <a:extLst>
                <a:ext uri="{FF2B5EF4-FFF2-40B4-BE49-F238E27FC236}">
                  <a16:creationId xmlns:a16="http://schemas.microsoft.com/office/drawing/2014/main" id="{43F49FF7-7DB9-4774-9132-EAC512B26CED}"/>
                </a:ext>
              </a:extLst>
            </p:cNvPr>
            <p:cNvCxnSpPr>
              <a:cxnSpLocks/>
            </p:cNvCxnSpPr>
            <p:nvPr/>
          </p:nvCxnSpPr>
          <p:spPr>
            <a:xfrm>
              <a:off x="15259746" y="9776544"/>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64" name="Picture 163">
              <a:extLst>
                <a:ext uri="{FF2B5EF4-FFF2-40B4-BE49-F238E27FC236}">
                  <a16:creationId xmlns:a16="http://schemas.microsoft.com/office/drawing/2014/main" id="{9E784F7F-23F0-49A8-83AE-9D9FC9E06F9D}"/>
                </a:ext>
              </a:extLst>
            </p:cNvPr>
            <p:cNvPicPr>
              <a:picLocks noChangeAspect="1"/>
            </p:cNvPicPr>
            <p:nvPr/>
          </p:nvPicPr>
          <p:blipFill>
            <a:blip r:embed="rId6"/>
            <a:stretch>
              <a:fillRect/>
            </a:stretch>
          </p:blipFill>
          <p:spPr>
            <a:xfrm>
              <a:off x="15429501" y="9567176"/>
              <a:ext cx="243155" cy="190490"/>
            </a:xfrm>
            <a:prstGeom prst="rect">
              <a:avLst/>
            </a:prstGeom>
          </p:spPr>
        </p:pic>
        <p:sp>
          <p:nvSpPr>
            <p:cNvPr id="165" name="Rectangle: Rounded Corners 164">
              <a:extLst>
                <a:ext uri="{FF2B5EF4-FFF2-40B4-BE49-F238E27FC236}">
                  <a16:creationId xmlns:a16="http://schemas.microsoft.com/office/drawing/2014/main" id="{96C78F27-D32E-4B85-A302-6AAE5716CCF7}"/>
                </a:ext>
              </a:extLst>
            </p:cNvPr>
            <p:cNvSpPr/>
            <p:nvPr/>
          </p:nvSpPr>
          <p:spPr bwMode="auto">
            <a:xfrm>
              <a:off x="14967160" y="7333708"/>
              <a:ext cx="3122381" cy="2768517"/>
            </a:xfrm>
            <a:prstGeom prst="roundRect">
              <a:avLst/>
            </a:prstGeom>
            <a:noFill/>
            <a:ln w="31750">
              <a:solidFill>
                <a:srgbClr val="D9D9D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66" name="Rectangle: Rounded Corners 165">
              <a:extLst>
                <a:ext uri="{FF2B5EF4-FFF2-40B4-BE49-F238E27FC236}">
                  <a16:creationId xmlns:a16="http://schemas.microsoft.com/office/drawing/2014/main" id="{B204DB16-8A30-471F-BA2B-C3FED8BE0E54}"/>
                </a:ext>
              </a:extLst>
            </p:cNvPr>
            <p:cNvSpPr/>
            <p:nvPr/>
          </p:nvSpPr>
          <p:spPr bwMode="auto">
            <a:xfrm>
              <a:off x="18281900" y="4461071"/>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67" name="Rectangle 166">
              <a:extLst>
                <a:ext uri="{FF2B5EF4-FFF2-40B4-BE49-F238E27FC236}">
                  <a16:creationId xmlns:a16="http://schemas.microsoft.com/office/drawing/2014/main" id="{D4974E9C-8098-4638-9D7D-481D581F24F9}"/>
                </a:ext>
              </a:extLst>
            </p:cNvPr>
            <p:cNvSpPr/>
            <p:nvPr/>
          </p:nvSpPr>
          <p:spPr>
            <a:xfrm>
              <a:off x="19066597" y="4454769"/>
              <a:ext cx="1485022"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Redis</a:t>
              </a:r>
            </a:p>
          </p:txBody>
        </p:sp>
        <p:pic>
          <p:nvPicPr>
            <p:cNvPr id="168" name="Picture 2" descr="Resultado de imagen para Redis cache Azure icon">
              <a:extLst>
                <a:ext uri="{FF2B5EF4-FFF2-40B4-BE49-F238E27FC236}">
                  <a16:creationId xmlns:a16="http://schemas.microsoft.com/office/drawing/2014/main" id="{77F86386-381F-40EB-8F58-6824E21A21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428077" y="4855643"/>
              <a:ext cx="506136" cy="506136"/>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Rounded Corners 168">
              <a:extLst>
                <a:ext uri="{FF2B5EF4-FFF2-40B4-BE49-F238E27FC236}">
                  <a16:creationId xmlns:a16="http://schemas.microsoft.com/office/drawing/2014/main" id="{28C0DE82-9D2B-49DA-A60D-508B8AFCA48F}"/>
                </a:ext>
              </a:extLst>
            </p:cNvPr>
            <p:cNvSpPr/>
            <p:nvPr/>
          </p:nvSpPr>
          <p:spPr bwMode="auto">
            <a:xfrm>
              <a:off x="18281900" y="5807201"/>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70" name="Rectangle 169">
              <a:extLst>
                <a:ext uri="{FF2B5EF4-FFF2-40B4-BE49-F238E27FC236}">
                  <a16:creationId xmlns:a16="http://schemas.microsoft.com/office/drawing/2014/main" id="{830699A7-F43B-4A62-A5B3-23FF775B4A61}"/>
                </a:ext>
              </a:extLst>
            </p:cNvPr>
            <p:cNvSpPr/>
            <p:nvPr/>
          </p:nvSpPr>
          <p:spPr>
            <a:xfrm>
              <a:off x="18720913" y="5800899"/>
              <a:ext cx="2417970"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Storage - Blobs</a:t>
              </a:r>
            </a:p>
          </p:txBody>
        </p:sp>
        <p:pic>
          <p:nvPicPr>
            <p:cNvPr id="171" name="Picture 4" descr="Image result for Azure storage blobs icon">
              <a:extLst>
                <a:ext uri="{FF2B5EF4-FFF2-40B4-BE49-F238E27FC236}">
                  <a16:creationId xmlns:a16="http://schemas.microsoft.com/office/drawing/2014/main" id="{9F7F389D-3BE8-4497-8723-80119DAEE3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57709" y="6107481"/>
              <a:ext cx="687634" cy="687634"/>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A6EA91FC-B80A-4051-B693-9874E8FCB684}"/>
                </a:ext>
              </a:extLst>
            </p:cNvPr>
            <p:cNvSpPr/>
            <p:nvPr/>
          </p:nvSpPr>
          <p:spPr>
            <a:xfrm>
              <a:off x="20091371" y="6228135"/>
              <a:ext cx="946412" cy="546560"/>
            </a:xfrm>
            <a:prstGeom prst="rect">
              <a:avLst/>
            </a:prstGeom>
          </p:spPr>
          <p:txBody>
            <a:bodyPr wrap="none">
              <a:spAutoFit/>
            </a:bodyPr>
            <a:lstStyle/>
            <a:p>
              <a:pPr defTabSz="456937">
                <a:defRPr/>
              </a:pPr>
              <a:r>
                <a:rPr lang="en-US" sz="588" dirty="0">
                  <a:solidFill>
                    <a:srgbClr val="505050"/>
                  </a:solidFill>
                  <a:latin typeface="Segoe UI Light" pitchFamily="34" charset="0"/>
                </a:rPr>
                <a:t>(Product </a:t>
              </a:r>
            </a:p>
            <a:p>
              <a:pPr defTabSz="456937">
                <a:defRPr/>
              </a:pPr>
              <a:r>
                <a:rPr lang="en-US" sz="588" dirty="0">
                  <a:solidFill>
                    <a:srgbClr val="505050"/>
                  </a:solidFill>
                  <a:latin typeface="Segoe UI Light" pitchFamily="34" charset="0"/>
                </a:rPr>
                <a:t>Images)</a:t>
              </a:r>
            </a:p>
          </p:txBody>
        </p:sp>
        <p:sp>
          <p:nvSpPr>
            <p:cNvPr id="173" name="Rectangle 172">
              <a:extLst>
                <a:ext uri="{FF2B5EF4-FFF2-40B4-BE49-F238E27FC236}">
                  <a16:creationId xmlns:a16="http://schemas.microsoft.com/office/drawing/2014/main" id="{EC2A34F6-EA15-4E17-B145-42DA8683DC04}"/>
                </a:ext>
              </a:extLst>
            </p:cNvPr>
            <p:cNvSpPr/>
            <p:nvPr/>
          </p:nvSpPr>
          <p:spPr>
            <a:xfrm>
              <a:off x="20013417" y="4999155"/>
              <a:ext cx="856644" cy="365614"/>
            </a:xfrm>
            <a:prstGeom prst="rect">
              <a:avLst/>
            </a:prstGeom>
          </p:spPr>
          <p:txBody>
            <a:bodyPr wrap="none">
              <a:spAutoFit/>
            </a:bodyPr>
            <a:lstStyle/>
            <a:p>
              <a:pPr defTabSz="456937">
                <a:defRPr/>
              </a:pPr>
              <a:r>
                <a:rPr lang="en-US" sz="588" dirty="0">
                  <a:solidFill>
                    <a:srgbClr val="505050"/>
                  </a:solidFill>
                  <a:latin typeface="Segoe UI Light" pitchFamily="34" charset="0"/>
                </a:rPr>
                <a:t>(Basket)</a:t>
              </a:r>
            </a:p>
          </p:txBody>
        </p:sp>
        <p:sp>
          <p:nvSpPr>
            <p:cNvPr id="174" name="Rectangle: Rounded Corners 173">
              <a:extLst>
                <a:ext uri="{FF2B5EF4-FFF2-40B4-BE49-F238E27FC236}">
                  <a16:creationId xmlns:a16="http://schemas.microsoft.com/office/drawing/2014/main" id="{8B605919-FB3B-4B8D-8BA8-DF7BB5AF2471}"/>
                </a:ext>
              </a:extLst>
            </p:cNvPr>
            <p:cNvSpPr/>
            <p:nvPr/>
          </p:nvSpPr>
          <p:spPr bwMode="auto">
            <a:xfrm>
              <a:off x="18281900" y="7309441"/>
              <a:ext cx="2916819" cy="2792783"/>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dirty="0">
                <a:gradFill>
                  <a:gsLst>
                    <a:gs pos="5439">
                      <a:srgbClr val="F8F8F8"/>
                    </a:gs>
                    <a:gs pos="10000">
                      <a:srgbClr val="F8F8F8"/>
                    </a:gs>
                  </a:gsLst>
                  <a:lin ang="5400000" scaled="0"/>
                </a:gradFill>
                <a:latin typeface="Segoe UI"/>
              </a:endParaRPr>
            </a:p>
          </p:txBody>
        </p:sp>
        <p:sp>
          <p:nvSpPr>
            <p:cNvPr id="175" name="Rectangle 174">
              <a:extLst>
                <a:ext uri="{FF2B5EF4-FFF2-40B4-BE49-F238E27FC236}">
                  <a16:creationId xmlns:a16="http://schemas.microsoft.com/office/drawing/2014/main" id="{093A933D-F3E2-4344-87EA-0A453CF0446B}"/>
                </a:ext>
              </a:extLst>
            </p:cNvPr>
            <p:cNvSpPr/>
            <p:nvPr/>
          </p:nvSpPr>
          <p:spPr>
            <a:xfrm>
              <a:off x="18445451" y="7469926"/>
              <a:ext cx="2866812"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Other Azure infrastructure</a:t>
              </a:r>
            </a:p>
          </p:txBody>
        </p:sp>
        <p:sp>
          <p:nvSpPr>
            <p:cNvPr id="176" name="Rectangle 175">
              <a:extLst>
                <a:ext uri="{FF2B5EF4-FFF2-40B4-BE49-F238E27FC236}">
                  <a16:creationId xmlns:a16="http://schemas.microsoft.com/office/drawing/2014/main" id="{5F6B3240-28FB-41A2-A4DF-142D85E01CA4}"/>
                </a:ext>
              </a:extLst>
            </p:cNvPr>
            <p:cNvSpPr/>
            <p:nvPr/>
          </p:nvSpPr>
          <p:spPr>
            <a:xfrm>
              <a:off x="18360733" y="7984852"/>
              <a:ext cx="2913730" cy="1908214"/>
            </a:xfrm>
            <a:prstGeom prst="rect">
              <a:avLst/>
            </a:prstGeom>
          </p:spPr>
          <p:txBody>
            <a:bodyPr wrap="square">
              <a:spAutoFit/>
            </a:bodyPr>
            <a:lstStyle/>
            <a:p>
              <a:pPr marL="142875" indent="-142875" defTabSz="456937">
                <a:buFontTx/>
                <a:buChar char="-"/>
                <a:defRPr/>
              </a:pPr>
              <a:r>
                <a:rPr lang="en-US" sz="700" dirty="0">
                  <a:solidFill>
                    <a:srgbClr val="505050"/>
                  </a:solidFill>
                </a:rPr>
                <a:t>Azure Container Registry</a:t>
              </a:r>
            </a:p>
            <a:p>
              <a:pPr marL="142875" indent="-142875" defTabSz="456937">
                <a:buFontTx/>
                <a:buChar char="-"/>
                <a:defRPr/>
              </a:pPr>
              <a:r>
                <a:rPr lang="en-US" sz="700" dirty="0">
                  <a:solidFill>
                    <a:srgbClr val="505050"/>
                  </a:solidFill>
                </a:rPr>
                <a:t>Azure Container Build</a:t>
              </a:r>
            </a:p>
            <a:p>
              <a:pPr marL="142875" indent="-142875" defTabSz="456937">
                <a:buFontTx/>
                <a:buChar char="-"/>
                <a:defRPr/>
              </a:pPr>
              <a:r>
                <a:rPr lang="en-US" sz="700" dirty="0">
                  <a:solidFill>
                    <a:srgbClr val="505050"/>
                  </a:solidFill>
                </a:rPr>
                <a:t>Application Insights</a:t>
              </a:r>
            </a:p>
            <a:p>
              <a:pPr marL="142875" indent="-142875" defTabSz="456937">
                <a:buFontTx/>
                <a:buChar char="-"/>
                <a:defRPr/>
              </a:pPr>
              <a:r>
                <a:rPr lang="en-US" sz="700" dirty="0">
                  <a:solidFill>
                    <a:srgbClr val="505050"/>
                  </a:solidFill>
                </a:rPr>
                <a:t>Azure Key Vault</a:t>
              </a:r>
            </a:p>
            <a:p>
              <a:pPr marL="142875" indent="-142875" defTabSz="456937">
                <a:buFontTx/>
                <a:buChar char="-"/>
                <a:defRPr/>
              </a:pPr>
              <a:r>
                <a:rPr lang="en-US" sz="700" dirty="0">
                  <a:solidFill>
                    <a:srgbClr val="505050"/>
                  </a:solidFill>
                </a:rPr>
                <a:t>Azure API Management</a:t>
              </a:r>
            </a:p>
            <a:p>
              <a:pPr marL="142875" indent="-142875" defTabSz="456937">
                <a:buFontTx/>
                <a:buChar char="-"/>
                <a:defRPr/>
              </a:pPr>
              <a:r>
                <a:rPr lang="en-US" sz="700" dirty="0">
                  <a:solidFill>
                    <a:srgbClr val="505050"/>
                  </a:solidFill>
                </a:rPr>
                <a:t>Azure Application Gateway</a:t>
              </a:r>
            </a:p>
            <a:p>
              <a:pPr marL="142875" indent="-142875" defTabSz="456937">
                <a:buFontTx/>
                <a:buChar char="-"/>
                <a:defRPr/>
              </a:pPr>
              <a:r>
                <a:rPr lang="en-US" sz="700" dirty="0">
                  <a:solidFill>
                    <a:srgbClr val="505050"/>
                  </a:solidFill>
                </a:rPr>
                <a:t>Azure Dev Spaces</a:t>
              </a:r>
            </a:p>
            <a:p>
              <a:pPr marL="142875" indent="-142875" defTabSz="456937">
                <a:buFontTx/>
                <a:buChar char="-"/>
                <a:defRPr/>
              </a:pPr>
              <a:r>
                <a:rPr lang="en-US" sz="700" dirty="0">
                  <a:solidFill>
                    <a:srgbClr val="505050"/>
                  </a:solidFill>
                </a:rPr>
                <a:t>…</a:t>
              </a:r>
            </a:p>
          </p:txBody>
        </p:sp>
      </p:grpSp>
      <p:grpSp>
        <p:nvGrpSpPr>
          <p:cNvPr id="177" name="Group 176">
            <a:extLst>
              <a:ext uri="{FF2B5EF4-FFF2-40B4-BE49-F238E27FC236}">
                <a16:creationId xmlns:a16="http://schemas.microsoft.com/office/drawing/2014/main" id="{0F0C6B00-483F-4DD3-9145-AE963BEBFAF4}"/>
              </a:ext>
            </a:extLst>
          </p:cNvPr>
          <p:cNvGrpSpPr/>
          <p:nvPr/>
        </p:nvGrpSpPr>
        <p:grpSpPr>
          <a:xfrm>
            <a:off x="3034179" y="2082488"/>
            <a:ext cx="2015123" cy="536115"/>
            <a:chOff x="6652756" y="3718170"/>
            <a:chExt cx="4030245" cy="1072229"/>
          </a:xfrm>
        </p:grpSpPr>
        <p:pic>
          <p:nvPicPr>
            <p:cNvPr id="178" name="Picture 4" descr="https://azure.microsoft.com/svghandler/service-fabric?width=600&amp;height=315">
              <a:extLst>
                <a:ext uri="{FF2B5EF4-FFF2-40B4-BE49-F238E27FC236}">
                  <a16:creationId xmlns:a16="http://schemas.microsoft.com/office/drawing/2014/main" id="{CB916AB9-014C-422C-A4A5-0EEABB5866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2756" y="4307233"/>
              <a:ext cx="890849" cy="467696"/>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6" descr="Image result for &quot;Azure Container Service&quot; icon">
              <a:extLst>
                <a:ext uri="{FF2B5EF4-FFF2-40B4-BE49-F238E27FC236}">
                  <a16:creationId xmlns:a16="http://schemas.microsoft.com/office/drawing/2014/main" id="{BB625691-DD40-4044-A7C1-A5524F6CDC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1117" y="3718170"/>
              <a:ext cx="551135" cy="551135"/>
            </a:xfrm>
            <a:prstGeom prst="rect">
              <a:avLst/>
            </a:prstGeom>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BF03D6A6-A814-4106-827B-02ADE49BD1BE}"/>
                </a:ext>
              </a:extLst>
            </p:cNvPr>
            <p:cNvSpPr/>
            <p:nvPr/>
          </p:nvSpPr>
          <p:spPr>
            <a:xfrm>
              <a:off x="7322466" y="3811600"/>
              <a:ext cx="3360535"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Kubernetes Service (AKS)</a:t>
              </a:r>
            </a:p>
          </p:txBody>
        </p:sp>
        <p:sp>
          <p:nvSpPr>
            <p:cNvPr id="181" name="Rectangle 180">
              <a:extLst>
                <a:ext uri="{FF2B5EF4-FFF2-40B4-BE49-F238E27FC236}">
                  <a16:creationId xmlns:a16="http://schemas.microsoft.com/office/drawing/2014/main" id="{8ABF5E3A-781E-42EE-A142-FDBD38494E52}"/>
                </a:ext>
              </a:extLst>
            </p:cNvPr>
            <p:cNvSpPr/>
            <p:nvPr/>
          </p:nvSpPr>
          <p:spPr>
            <a:xfrm>
              <a:off x="7325218" y="4364385"/>
              <a:ext cx="2273699"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Azure Service Fabric</a:t>
              </a:r>
            </a:p>
          </p:txBody>
        </p:sp>
        <p:sp>
          <p:nvSpPr>
            <p:cNvPr id="182" name="Rectangle 181">
              <a:extLst>
                <a:ext uri="{FF2B5EF4-FFF2-40B4-BE49-F238E27FC236}">
                  <a16:creationId xmlns:a16="http://schemas.microsoft.com/office/drawing/2014/main" id="{254F75FC-F248-48C3-A186-3A98E9686DD3}"/>
                </a:ext>
              </a:extLst>
            </p:cNvPr>
            <p:cNvSpPr/>
            <p:nvPr/>
          </p:nvSpPr>
          <p:spPr>
            <a:xfrm>
              <a:off x="7933314" y="4070716"/>
              <a:ext cx="571312" cy="426014"/>
            </a:xfrm>
            <a:prstGeom prst="rect">
              <a:avLst/>
            </a:prstGeom>
          </p:spPr>
          <p:txBody>
            <a:bodyPr wrap="none">
              <a:spAutoFit/>
            </a:bodyPr>
            <a:lstStyle/>
            <a:p>
              <a:pPr defTabSz="456937">
                <a:defRPr/>
              </a:pPr>
              <a:r>
                <a:rPr lang="en-US" sz="784" b="1" dirty="0">
                  <a:solidFill>
                    <a:srgbClr val="505050"/>
                  </a:solidFill>
                  <a:latin typeface="Segoe UI" panose="020B0502040204020203" pitchFamily="34" charset="0"/>
                  <a:cs typeface="Segoe UI" panose="020B0502040204020203" pitchFamily="34" charset="0"/>
                </a:rPr>
                <a:t>or</a:t>
              </a:r>
            </a:p>
          </p:txBody>
        </p:sp>
      </p:grpSp>
      <p:grpSp>
        <p:nvGrpSpPr>
          <p:cNvPr id="183" name="Group 182">
            <a:extLst>
              <a:ext uri="{FF2B5EF4-FFF2-40B4-BE49-F238E27FC236}">
                <a16:creationId xmlns:a16="http://schemas.microsoft.com/office/drawing/2014/main" id="{AFFDD3F3-CAFB-45E0-A8C9-995ABC66EC2A}"/>
              </a:ext>
            </a:extLst>
          </p:cNvPr>
          <p:cNvGrpSpPr/>
          <p:nvPr/>
        </p:nvGrpSpPr>
        <p:grpSpPr>
          <a:xfrm>
            <a:off x="3934561" y="2287605"/>
            <a:ext cx="3086734" cy="2848504"/>
            <a:chOff x="8453518" y="4128403"/>
            <a:chExt cx="6173467" cy="5697008"/>
          </a:xfrm>
        </p:grpSpPr>
        <p:cxnSp>
          <p:nvCxnSpPr>
            <p:cNvPr id="184" name="Straight Arrow Connector 183">
              <a:extLst>
                <a:ext uri="{FF2B5EF4-FFF2-40B4-BE49-F238E27FC236}">
                  <a16:creationId xmlns:a16="http://schemas.microsoft.com/office/drawing/2014/main" id="{979D6B2E-01B2-4856-9BAB-68B053941229}"/>
                </a:ext>
              </a:extLst>
            </p:cNvPr>
            <p:cNvCxnSpPr>
              <a:cxnSpLocks/>
            </p:cNvCxnSpPr>
            <p:nvPr/>
          </p:nvCxnSpPr>
          <p:spPr>
            <a:xfrm>
              <a:off x="8849144" y="7435902"/>
              <a:ext cx="918997" cy="0"/>
            </a:xfrm>
            <a:prstGeom prst="straightConnector1">
              <a:avLst/>
            </a:prstGeom>
            <a:noFill/>
            <a:ln w="12700" cap="flat" cmpd="sng" algn="ctr">
              <a:solidFill>
                <a:sysClr val="windowText" lastClr="000000"/>
              </a:solidFill>
              <a:prstDash val="solid"/>
              <a:miter lim="800000"/>
              <a:tailEnd type="triangle"/>
            </a:ln>
            <a:effectLst/>
          </p:spPr>
        </p:cxnSp>
        <p:cxnSp>
          <p:nvCxnSpPr>
            <p:cNvPr id="185" name="Straight Arrow Connector 184">
              <a:extLst>
                <a:ext uri="{FF2B5EF4-FFF2-40B4-BE49-F238E27FC236}">
                  <a16:creationId xmlns:a16="http://schemas.microsoft.com/office/drawing/2014/main" id="{403159DF-B640-4895-91FB-9C8003A04B31}"/>
                </a:ext>
              </a:extLst>
            </p:cNvPr>
            <p:cNvCxnSpPr>
              <a:cxnSpLocks/>
            </p:cNvCxnSpPr>
            <p:nvPr/>
          </p:nvCxnSpPr>
          <p:spPr>
            <a:xfrm>
              <a:off x="10740887" y="8906380"/>
              <a:ext cx="1224349" cy="0"/>
            </a:xfrm>
            <a:prstGeom prst="straightConnector1">
              <a:avLst/>
            </a:prstGeom>
            <a:noFill/>
            <a:ln w="12700" cap="flat" cmpd="sng" algn="ctr">
              <a:solidFill>
                <a:sysClr val="windowText" lastClr="000000"/>
              </a:solidFill>
              <a:prstDash val="solid"/>
              <a:miter lim="800000"/>
              <a:tailEnd type="triangle"/>
            </a:ln>
            <a:effectLst/>
          </p:spPr>
        </p:cxnSp>
        <p:cxnSp>
          <p:nvCxnSpPr>
            <p:cNvPr id="186" name="Straight Arrow Connector 185">
              <a:extLst>
                <a:ext uri="{FF2B5EF4-FFF2-40B4-BE49-F238E27FC236}">
                  <a16:creationId xmlns:a16="http://schemas.microsoft.com/office/drawing/2014/main" id="{D3DD7533-C171-49DF-B0A3-16DDF1DF9886}"/>
                </a:ext>
              </a:extLst>
            </p:cNvPr>
            <p:cNvCxnSpPr>
              <a:cxnSpLocks/>
            </p:cNvCxnSpPr>
            <p:nvPr/>
          </p:nvCxnSpPr>
          <p:spPr>
            <a:xfrm>
              <a:off x="10755375" y="6352881"/>
              <a:ext cx="941520" cy="0"/>
            </a:xfrm>
            <a:prstGeom prst="straightConnector1">
              <a:avLst/>
            </a:prstGeom>
            <a:noFill/>
            <a:ln w="12700" cap="flat" cmpd="sng" algn="ctr">
              <a:solidFill>
                <a:sysClr val="windowText" lastClr="000000"/>
              </a:solidFill>
              <a:prstDash val="solid"/>
              <a:miter lim="800000"/>
              <a:tailEnd type="none"/>
            </a:ln>
            <a:effectLst/>
          </p:spPr>
        </p:cxnSp>
        <p:sp>
          <p:nvSpPr>
            <p:cNvPr id="187" name="Rectangle 186">
              <a:extLst>
                <a:ext uri="{FF2B5EF4-FFF2-40B4-BE49-F238E27FC236}">
                  <a16:creationId xmlns:a16="http://schemas.microsoft.com/office/drawing/2014/main" id="{3AEE14BA-1B4D-4FE2-8D08-435F84002041}"/>
                </a:ext>
              </a:extLst>
            </p:cNvPr>
            <p:cNvSpPr/>
            <p:nvPr/>
          </p:nvSpPr>
          <p:spPr>
            <a:xfrm>
              <a:off x="13478517" y="6071355"/>
              <a:ext cx="1071448" cy="350608"/>
            </a:xfrm>
            <a:prstGeom prst="rect">
              <a:avLst/>
            </a:prstGeom>
          </p:spPr>
          <p:txBody>
            <a:bodyPr wrap="none">
              <a:spAutoFit/>
            </a:bodyPr>
            <a:lstStyle/>
            <a:p>
              <a:pPr defTabSz="912937">
                <a:defRPr/>
              </a:pPr>
              <a:r>
                <a:rPr lang="en-US" sz="539" dirty="0">
                  <a:solidFill>
                    <a:srgbClr val="505050"/>
                  </a:solidFill>
                  <a:latin typeface="Segoe UI Light" pitchFamily="34" charset="0"/>
                </a:rPr>
                <a:t>SignalR Hub</a:t>
              </a:r>
            </a:p>
          </p:txBody>
        </p:sp>
        <p:grpSp>
          <p:nvGrpSpPr>
            <p:cNvPr id="188" name="Group 187">
              <a:extLst>
                <a:ext uri="{FF2B5EF4-FFF2-40B4-BE49-F238E27FC236}">
                  <a16:creationId xmlns:a16="http://schemas.microsoft.com/office/drawing/2014/main" id="{3BBD4C18-4D49-4931-A7F6-293B0511B9E4}"/>
                </a:ext>
              </a:extLst>
            </p:cNvPr>
            <p:cNvGrpSpPr>
              <a:grpSpLocks noChangeAspect="1"/>
            </p:cNvGrpSpPr>
            <p:nvPr/>
          </p:nvGrpSpPr>
          <p:grpSpPr>
            <a:xfrm>
              <a:off x="13651512" y="5840144"/>
              <a:ext cx="518273" cy="290534"/>
              <a:chOff x="1596268" y="2657736"/>
              <a:chExt cx="601248" cy="337049"/>
            </a:xfrm>
          </p:grpSpPr>
          <p:grpSp>
            <p:nvGrpSpPr>
              <p:cNvPr id="489" name="Group 488">
                <a:extLst>
                  <a:ext uri="{FF2B5EF4-FFF2-40B4-BE49-F238E27FC236}">
                    <a16:creationId xmlns:a16="http://schemas.microsoft.com/office/drawing/2014/main" id="{C7FE46D0-51FD-4AD2-ACE6-A13732BA3D84}"/>
                  </a:ext>
                </a:extLst>
              </p:cNvPr>
              <p:cNvGrpSpPr/>
              <p:nvPr/>
            </p:nvGrpSpPr>
            <p:grpSpPr>
              <a:xfrm>
                <a:off x="1596268" y="2657736"/>
                <a:ext cx="601248" cy="337049"/>
                <a:chOff x="3523102" y="1791568"/>
                <a:chExt cx="6746733" cy="3782104"/>
              </a:xfrm>
              <a:solidFill>
                <a:srgbClr val="00B050"/>
              </a:solidFill>
            </p:grpSpPr>
            <p:sp>
              <p:nvSpPr>
                <p:cNvPr id="491" name="Rectangle 490">
                  <a:extLst>
                    <a:ext uri="{FF2B5EF4-FFF2-40B4-BE49-F238E27FC236}">
                      <a16:creationId xmlns:a16="http://schemas.microsoft.com/office/drawing/2014/main" id="{D083FC26-C83D-4EC2-9339-6B2AC470436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92" name="Freeform 92">
                  <a:extLst>
                    <a:ext uri="{FF2B5EF4-FFF2-40B4-BE49-F238E27FC236}">
                      <a16:creationId xmlns:a16="http://schemas.microsoft.com/office/drawing/2014/main" id="{783152E4-A080-4F66-9449-E93FEF69DEA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93" name="Freeform 93">
                  <a:extLst>
                    <a:ext uri="{FF2B5EF4-FFF2-40B4-BE49-F238E27FC236}">
                      <a16:creationId xmlns:a16="http://schemas.microsoft.com/office/drawing/2014/main" id="{C79D02F0-58A7-4A85-9FBB-ECE33861991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90" name="Hexagon 489">
                <a:extLst>
                  <a:ext uri="{FF2B5EF4-FFF2-40B4-BE49-F238E27FC236}">
                    <a16:creationId xmlns:a16="http://schemas.microsoft.com/office/drawing/2014/main" id="{4B3EA801-0796-4FDC-8AB5-797516AD61A7}"/>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FBDE74F3-A4A2-4417-8456-7B315D095140}"/>
                </a:ext>
              </a:extLst>
            </p:cNvPr>
            <p:cNvGrpSpPr/>
            <p:nvPr/>
          </p:nvGrpSpPr>
          <p:grpSpPr>
            <a:xfrm>
              <a:off x="8453518" y="7390809"/>
              <a:ext cx="589345" cy="330376"/>
              <a:chOff x="2240670" y="2657736"/>
              <a:chExt cx="601248" cy="337049"/>
            </a:xfrm>
          </p:grpSpPr>
          <p:grpSp>
            <p:nvGrpSpPr>
              <p:cNvPr id="484" name="Group 483">
                <a:extLst>
                  <a:ext uri="{FF2B5EF4-FFF2-40B4-BE49-F238E27FC236}">
                    <a16:creationId xmlns:a16="http://schemas.microsoft.com/office/drawing/2014/main" id="{3B5ECA4C-C995-4C46-BF30-4DAE62C055EC}"/>
                  </a:ext>
                </a:extLst>
              </p:cNvPr>
              <p:cNvGrpSpPr/>
              <p:nvPr/>
            </p:nvGrpSpPr>
            <p:grpSpPr>
              <a:xfrm>
                <a:off x="2240670" y="2657736"/>
                <a:ext cx="601248" cy="337049"/>
                <a:chOff x="3523102" y="1791568"/>
                <a:chExt cx="6746733" cy="3782104"/>
              </a:xfrm>
              <a:solidFill>
                <a:srgbClr val="FFC000"/>
              </a:solidFill>
            </p:grpSpPr>
            <p:sp>
              <p:nvSpPr>
                <p:cNvPr id="486" name="Rectangle 485">
                  <a:extLst>
                    <a:ext uri="{FF2B5EF4-FFF2-40B4-BE49-F238E27FC236}">
                      <a16:creationId xmlns:a16="http://schemas.microsoft.com/office/drawing/2014/main" id="{4E453B0D-898F-48AB-959A-15F7181066E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7" name="Freeform 104">
                  <a:extLst>
                    <a:ext uri="{FF2B5EF4-FFF2-40B4-BE49-F238E27FC236}">
                      <a16:creationId xmlns:a16="http://schemas.microsoft.com/office/drawing/2014/main" id="{2DFA434F-03B6-406D-947B-C2452BB028B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8" name="Freeform 105">
                  <a:extLst>
                    <a:ext uri="{FF2B5EF4-FFF2-40B4-BE49-F238E27FC236}">
                      <a16:creationId xmlns:a16="http://schemas.microsoft.com/office/drawing/2014/main" id="{D2AE859D-396E-4DE9-9F82-B18ACFF81AC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85" name="Hexagon 484">
                <a:extLst>
                  <a:ext uri="{FF2B5EF4-FFF2-40B4-BE49-F238E27FC236}">
                    <a16:creationId xmlns:a16="http://schemas.microsoft.com/office/drawing/2014/main" id="{C7AAE578-5CFE-4E14-A8C6-24E6EDD70EFD}"/>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222E31FE-7C24-4228-8377-9B000BCBDFA5}"/>
                </a:ext>
              </a:extLst>
            </p:cNvPr>
            <p:cNvGrpSpPr/>
            <p:nvPr/>
          </p:nvGrpSpPr>
          <p:grpSpPr>
            <a:xfrm>
              <a:off x="8605918" y="7543209"/>
              <a:ext cx="589345" cy="330376"/>
              <a:chOff x="2240670" y="2657736"/>
              <a:chExt cx="601248" cy="337049"/>
            </a:xfrm>
          </p:grpSpPr>
          <p:grpSp>
            <p:nvGrpSpPr>
              <p:cNvPr id="479" name="Group 478">
                <a:extLst>
                  <a:ext uri="{FF2B5EF4-FFF2-40B4-BE49-F238E27FC236}">
                    <a16:creationId xmlns:a16="http://schemas.microsoft.com/office/drawing/2014/main" id="{DD361A72-257B-49CC-A22D-597410D58A95}"/>
                  </a:ext>
                </a:extLst>
              </p:cNvPr>
              <p:cNvGrpSpPr/>
              <p:nvPr/>
            </p:nvGrpSpPr>
            <p:grpSpPr>
              <a:xfrm>
                <a:off x="2240670" y="2657736"/>
                <a:ext cx="601248" cy="337049"/>
                <a:chOff x="3523102" y="1791568"/>
                <a:chExt cx="6746733" cy="3782104"/>
              </a:xfrm>
              <a:solidFill>
                <a:srgbClr val="FFC000"/>
              </a:solidFill>
            </p:grpSpPr>
            <p:sp>
              <p:nvSpPr>
                <p:cNvPr id="481" name="Rectangle 480">
                  <a:extLst>
                    <a:ext uri="{FF2B5EF4-FFF2-40B4-BE49-F238E27FC236}">
                      <a16:creationId xmlns:a16="http://schemas.microsoft.com/office/drawing/2014/main" id="{4B722B41-A6D6-4DDF-8AEF-AFF6D983D79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2" name="Freeform 104">
                  <a:extLst>
                    <a:ext uri="{FF2B5EF4-FFF2-40B4-BE49-F238E27FC236}">
                      <a16:creationId xmlns:a16="http://schemas.microsoft.com/office/drawing/2014/main" id="{CA654B29-0193-4078-9259-142EE624154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83" name="Freeform 105">
                  <a:extLst>
                    <a:ext uri="{FF2B5EF4-FFF2-40B4-BE49-F238E27FC236}">
                      <a16:creationId xmlns:a16="http://schemas.microsoft.com/office/drawing/2014/main" id="{9645B46E-3218-496F-89B4-908F1308975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80" name="Hexagon 479">
                <a:extLst>
                  <a:ext uri="{FF2B5EF4-FFF2-40B4-BE49-F238E27FC236}">
                    <a16:creationId xmlns:a16="http://schemas.microsoft.com/office/drawing/2014/main" id="{3DC48E44-77BB-4B90-A6F2-03CC1AADC676}"/>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1" name="Group 190">
              <a:extLst>
                <a:ext uri="{FF2B5EF4-FFF2-40B4-BE49-F238E27FC236}">
                  <a16:creationId xmlns:a16="http://schemas.microsoft.com/office/drawing/2014/main" id="{95D94B35-0960-4E38-BB97-9928B171958D}"/>
                </a:ext>
              </a:extLst>
            </p:cNvPr>
            <p:cNvGrpSpPr/>
            <p:nvPr/>
          </p:nvGrpSpPr>
          <p:grpSpPr>
            <a:xfrm>
              <a:off x="8758318" y="7695609"/>
              <a:ext cx="589345" cy="330376"/>
              <a:chOff x="2240670" y="2657736"/>
              <a:chExt cx="601248" cy="337049"/>
            </a:xfrm>
          </p:grpSpPr>
          <p:grpSp>
            <p:nvGrpSpPr>
              <p:cNvPr id="474" name="Group 473">
                <a:extLst>
                  <a:ext uri="{FF2B5EF4-FFF2-40B4-BE49-F238E27FC236}">
                    <a16:creationId xmlns:a16="http://schemas.microsoft.com/office/drawing/2014/main" id="{E60B4938-1B10-451D-849A-205F9E46DDF9}"/>
                  </a:ext>
                </a:extLst>
              </p:cNvPr>
              <p:cNvGrpSpPr/>
              <p:nvPr/>
            </p:nvGrpSpPr>
            <p:grpSpPr>
              <a:xfrm>
                <a:off x="2240670" y="2657736"/>
                <a:ext cx="601248" cy="337049"/>
                <a:chOff x="3523102" y="1791568"/>
                <a:chExt cx="6746733" cy="3782104"/>
              </a:xfrm>
              <a:solidFill>
                <a:srgbClr val="FFC000"/>
              </a:solidFill>
            </p:grpSpPr>
            <p:sp>
              <p:nvSpPr>
                <p:cNvPr id="476" name="Rectangle 475">
                  <a:extLst>
                    <a:ext uri="{FF2B5EF4-FFF2-40B4-BE49-F238E27FC236}">
                      <a16:creationId xmlns:a16="http://schemas.microsoft.com/office/drawing/2014/main" id="{C7327E14-3F19-4573-9946-7F7066169CD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77" name="Freeform 104">
                  <a:extLst>
                    <a:ext uri="{FF2B5EF4-FFF2-40B4-BE49-F238E27FC236}">
                      <a16:creationId xmlns:a16="http://schemas.microsoft.com/office/drawing/2014/main" id="{B58B7FCD-D5E4-475C-959B-44AF8D1410C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78" name="Freeform 105">
                  <a:extLst>
                    <a:ext uri="{FF2B5EF4-FFF2-40B4-BE49-F238E27FC236}">
                      <a16:creationId xmlns:a16="http://schemas.microsoft.com/office/drawing/2014/main" id="{1666C4BE-D06F-44DA-B29F-4BC5D5779F6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75" name="Hexagon 474">
                <a:extLst>
                  <a:ext uri="{FF2B5EF4-FFF2-40B4-BE49-F238E27FC236}">
                    <a16:creationId xmlns:a16="http://schemas.microsoft.com/office/drawing/2014/main" id="{C02B5B33-E357-4813-B0D1-40964E61618A}"/>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3B8FDCD5-B277-4359-8171-65443B131835}"/>
                </a:ext>
              </a:extLst>
            </p:cNvPr>
            <p:cNvGrpSpPr/>
            <p:nvPr/>
          </p:nvGrpSpPr>
          <p:grpSpPr>
            <a:xfrm>
              <a:off x="8910718" y="7848009"/>
              <a:ext cx="589345" cy="330376"/>
              <a:chOff x="2240670" y="2657736"/>
              <a:chExt cx="601248" cy="337049"/>
            </a:xfrm>
          </p:grpSpPr>
          <p:grpSp>
            <p:nvGrpSpPr>
              <p:cNvPr id="469" name="Group 468">
                <a:extLst>
                  <a:ext uri="{FF2B5EF4-FFF2-40B4-BE49-F238E27FC236}">
                    <a16:creationId xmlns:a16="http://schemas.microsoft.com/office/drawing/2014/main" id="{298CC0FE-83CD-4F63-9F87-39B8C1958B5B}"/>
                  </a:ext>
                </a:extLst>
              </p:cNvPr>
              <p:cNvGrpSpPr/>
              <p:nvPr/>
            </p:nvGrpSpPr>
            <p:grpSpPr>
              <a:xfrm>
                <a:off x="2240670" y="2657736"/>
                <a:ext cx="601248" cy="337049"/>
                <a:chOff x="3523102" y="1791568"/>
                <a:chExt cx="6746733" cy="3782104"/>
              </a:xfrm>
              <a:solidFill>
                <a:srgbClr val="FFC000"/>
              </a:solidFill>
            </p:grpSpPr>
            <p:sp>
              <p:nvSpPr>
                <p:cNvPr id="471" name="Rectangle 470">
                  <a:extLst>
                    <a:ext uri="{FF2B5EF4-FFF2-40B4-BE49-F238E27FC236}">
                      <a16:creationId xmlns:a16="http://schemas.microsoft.com/office/drawing/2014/main" id="{29EE17F0-E12B-4959-A1E3-FCCD6986A22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72" name="Freeform 104">
                  <a:extLst>
                    <a:ext uri="{FF2B5EF4-FFF2-40B4-BE49-F238E27FC236}">
                      <a16:creationId xmlns:a16="http://schemas.microsoft.com/office/drawing/2014/main" id="{99F2EE1F-F971-413B-812E-2357E64A81A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73" name="Freeform 105">
                  <a:extLst>
                    <a:ext uri="{FF2B5EF4-FFF2-40B4-BE49-F238E27FC236}">
                      <a16:creationId xmlns:a16="http://schemas.microsoft.com/office/drawing/2014/main" id="{529B3BD3-4746-44B7-AEC2-6B2D1D93235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70" name="Hexagon 469">
                <a:extLst>
                  <a:ext uri="{FF2B5EF4-FFF2-40B4-BE49-F238E27FC236}">
                    <a16:creationId xmlns:a16="http://schemas.microsoft.com/office/drawing/2014/main" id="{DFC7FFFF-F725-4660-86F3-124D964026F7}"/>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A0B1A356-B31D-4FCB-AAB2-51D0F67D0654}"/>
                </a:ext>
              </a:extLst>
            </p:cNvPr>
            <p:cNvGrpSpPr/>
            <p:nvPr/>
          </p:nvGrpSpPr>
          <p:grpSpPr>
            <a:xfrm>
              <a:off x="9063118" y="8000409"/>
              <a:ext cx="589345" cy="330376"/>
              <a:chOff x="2240670" y="2657736"/>
              <a:chExt cx="601248" cy="337049"/>
            </a:xfrm>
          </p:grpSpPr>
          <p:grpSp>
            <p:nvGrpSpPr>
              <p:cNvPr id="464" name="Group 463">
                <a:extLst>
                  <a:ext uri="{FF2B5EF4-FFF2-40B4-BE49-F238E27FC236}">
                    <a16:creationId xmlns:a16="http://schemas.microsoft.com/office/drawing/2014/main" id="{82D68EA4-5BB2-4880-BBF8-AE91B4D5429B}"/>
                  </a:ext>
                </a:extLst>
              </p:cNvPr>
              <p:cNvGrpSpPr/>
              <p:nvPr/>
            </p:nvGrpSpPr>
            <p:grpSpPr>
              <a:xfrm>
                <a:off x="2240670" y="2657736"/>
                <a:ext cx="601248" cy="337049"/>
                <a:chOff x="3523102" y="1791568"/>
                <a:chExt cx="6746733" cy="3782104"/>
              </a:xfrm>
              <a:solidFill>
                <a:srgbClr val="FFC000"/>
              </a:solidFill>
            </p:grpSpPr>
            <p:sp>
              <p:nvSpPr>
                <p:cNvPr id="466" name="Rectangle 465">
                  <a:extLst>
                    <a:ext uri="{FF2B5EF4-FFF2-40B4-BE49-F238E27FC236}">
                      <a16:creationId xmlns:a16="http://schemas.microsoft.com/office/drawing/2014/main" id="{994EDC9A-46B7-4182-8B9E-E4B5C2CC8E4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67" name="Freeform 104">
                  <a:extLst>
                    <a:ext uri="{FF2B5EF4-FFF2-40B4-BE49-F238E27FC236}">
                      <a16:creationId xmlns:a16="http://schemas.microsoft.com/office/drawing/2014/main" id="{FBCB8216-F02A-43EF-AB3F-BAB97AAC892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68" name="Freeform 105">
                  <a:extLst>
                    <a:ext uri="{FF2B5EF4-FFF2-40B4-BE49-F238E27FC236}">
                      <a16:creationId xmlns:a16="http://schemas.microsoft.com/office/drawing/2014/main" id="{F9CBB71D-B71D-428C-998E-00C2B3C474B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65" name="Hexagon 464">
                <a:extLst>
                  <a:ext uri="{FF2B5EF4-FFF2-40B4-BE49-F238E27FC236}">
                    <a16:creationId xmlns:a16="http://schemas.microsoft.com/office/drawing/2014/main" id="{5B7956A1-6450-4DBE-97F5-A968F85488A6}"/>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3A0DBD8A-4C65-4E75-8CF1-4FD5D1CDC858}"/>
                </a:ext>
              </a:extLst>
            </p:cNvPr>
            <p:cNvGrpSpPr/>
            <p:nvPr/>
          </p:nvGrpSpPr>
          <p:grpSpPr>
            <a:xfrm>
              <a:off x="10318430" y="5279307"/>
              <a:ext cx="589345" cy="330376"/>
              <a:chOff x="2240670" y="2657736"/>
              <a:chExt cx="601248" cy="337049"/>
            </a:xfrm>
            <a:solidFill>
              <a:schemeClr val="tx1">
                <a:lumMod val="50000"/>
              </a:schemeClr>
            </a:solidFill>
          </p:grpSpPr>
          <p:grpSp>
            <p:nvGrpSpPr>
              <p:cNvPr id="459" name="Group 458">
                <a:extLst>
                  <a:ext uri="{FF2B5EF4-FFF2-40B4-BE49-F238E27FC236}">
                    <a16:creationId xmlns:a16="http://schemas.microsoft.com/office/drawing/2014/main" id="{41B6FB65-6CA4-4507-9229-E8BEDB7AD349}"/>
                  </a:ext>
                </a:extLst>
              </p:cNvPr>
              <p:cNvGrpSpPr/>
              <p:nvPr/>
            </p:nvGrpSpPr>
            <p:grpSpPr>
              <a:xfrm>
                <a:off x="2240670" y="2657736"/>
                <a:ext cx="601248" cy="337049"/>
                <a:chOff x="3523102" y="1791568"/>
                <a:chExt cx="6746733" cy="3782104"/>
              </a:xfrm>
              <a:grpFill/>
            </p:grpSpPr>
            <p:sp>
              <p:nvSpPr>
                <p:cNvPr id="461" name="Rectangle 460">
                  <a:extLst>
                    <a:ext uri="{FF2B5EF4-FFF2-40B4-BE49-F238E27FC236}">
                      <a16:creationId xmlns:a16="http://schemas.microsoft.com/office/drawing/2014/main" id="{74B3C09C-EED0-4E2F-9C26-8398EBE4E6C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62" name="Freeform 104">
                  <a:extLst>
                    <a:ext uri="{FF2B5EF4-FFF2-40B4-BE49-F238E27FC236}">
                      <a16:creationId xmlns:a16="http://schemas.microsoft.com/office/drawing/2014/main" id="{72CCCCDC-9E7F-40AA-AB81-271DDE6D57B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63" name="Freeform 105">
                  <a:extLst>
                    <a:ext uri="{FF2B5EF4-FFF2-40B4-BE49-F238E27FC236}">
                      <a16:creationId xmlns:a16="http://schemas.microsoft.com/office/drawing/2014/main" id="{E8F821BB-73D6-4106-B5D0-198E31D6833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60" name="Hexagon 459">
                <a:extLst>
                  <a:ext uri="{FF2B5EF4-FFF2-40B4-BE49-F238E27FC236}">
                    <a16:creationId xmlns:a16="http://schemas.microsoft.com/office/drawing/2014/main" id="{476867C8-CF6A-4896-B8C2-087D9C06ECE3}"/>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96A00B43-93BC-43BD-983A-0B79002F5410}"/>
                </a:ext>
              </a:extLst>
            </p:cNvPr>
            <p:cNvGrpSpPr/>
            <p:nvPr/>
          </p:nvGrpSpPr>
          <p:grpSpPr>
            <a:xfrm>
              <a:off x="10470830" y="5431707"/>
              <a:ext cx="589345" cy="330376"/>
              <a:chOff x="2240670" y="2657736"/>
              <a:chExt cx="601248" cy="337049"/>
            </a:xfrm>
            <a:solidFill>
              <a:schemeClr val="tx1">
                <a:lumMod val="50000"/>
              </a:schemeClr>
            </a:solidFill>
          </p:grpSpPr>
          <p:grpSp>
            <p:nvGrpSpPr>
              <p:cNvPr id="454" name="Group 453">
                <a:extLst>
                  <a:ext uri="{FF2B5EF4-FFF2-40B4-BE49-F238E27FC236}">
                    <a16:creationId xmlns:a16="http://schemas.microsoft.com/office/drawing/2014/main" id="{96955E90-3F29-4EC0-B8A2-B4C5CC0B5DB1}"/>
                  </a:ext>
                </a:extLst>
              </p:cNvPr>
              <p:cNvGrpSpPr/>
              <p:nvPr/>
            </p:nvGrpSpPr>
            <p:grpSpPr>
              <a:xfrm>
                <a:off x="2240670" y="2657736"/>
                <a:ext cx="601248" cy="337049"/>
                <a:chOff x="3523102" y="1791568"/>
                <a:chExt cx="6746733" cy="3782104"/>
              </a:xfrm>
              <a:grpFill/>
            </p:grpSpPr>
            <p:sp>
              <p:nvSpPr>
                <p:cNvPr id="456" name="Rectangle 455">
                  <a:extLst>
                    <a:ext uri="{FF2B5EF4-FFF2-40B4-BE49-F238E27FC236}">
                      <a16:creationId xmlns:a16="http://schemas.microsoft.com/office/drawing/2014/main" id="{85B9E5B6-3B63-4DBC-8298-9C16E4FBDCD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7" name="Freeform 104">
                  <a:extLst>
                    <a:ext uri="{FF2B5EF4-FFF2-40B4-BE49-F238E27FC236}">
                      <a16:creationId xmlns:a16="http://schemas.microsoft.com/office/drawing/2014/main" id="{4C8254CD-6D9E-4190-8FC3-6A732E56508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8" name="Freeform 105">
                  <a:extLst>
                    <a:ext uri="{FF2B5EF4-FFF2-40B4-BE49-F238E27FC236}">
                      <a16:creationId xmlns:a16="http://schemas.microsoft.com/office/drawing/2014/main" id="{18497B10-7D36-4569-8DE7-810C33053B8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55" name="Hexagon 454">
                <a:extLst>
                  <a:ext uri="{FF2B5EF4-FFF2-40B4-BE49-F238E27FC236}">
                    <a16:creationId xmlns:a16="http://schemas.microsoft.com/office/drawing/2014/main" id="{60DA753A-F4A5-4533-BA05-D0A1C359653B}"/>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2891A2A9-34E6-4A8C-990F-C29A3BAC8613}"/>
                </a:ext>
              </a:extLst>
            </p:cNvPr>
            <p:cNvGrpSpPr/>
            <p:nvPr/>
          </p:nvGrpSpPr>
          <p:grpSpPr>
            <a:xfrm>
              <a:off x="10623230" y="5584107"/>
              <a:ext cx="589345" cy="330376"/>
              <a:chOff x="2240670" y="2657736"/>
              <a:chExt cx="601248" cy="337049"/>
            </a:xfrm>
            <a:solidFill>
              <a:schemeClr val="tx1">
                <a:lumMod val="50000"/>
              </a:schemeClr>
            </a:solidFill>
          </p:grpSpPr>
          <p:grpSp>
            <p:nvGrpSpPr>
              <p:cNvPr id="449" name="Group 448">
                <a:extLst>
                  <a:ext uri="{FF2B5EF4-FFF2-40B4-BE49-F238E27FC236}">
                    <a16:creationId xmlns:a16="http://schemas.microsoft.com/office/drawing/2014/main" id="{E874BF4F-47F3-4325-8A95-22A0064C29D2}"/>
                  </a:ext>
                </a:extLst>
              </p:cNvPr>
              <p:cNvGrpSpPr/>
              <p:nvPr/>
            </p:nvGrpSpPr>
            <p:grpSpPr>
              <a:xfrm>
                <a:off x="2240670" y="2657736"/>
                <a:ext cx="601248" cy="337049"/>
                <a:chOff x="3523102" y="1791568"/>
                <a:chExt cx="6746733" cy="3782104"/>
              </a:xfrm>
              <a:grpFill/>
            </p:grpSpPr>
            <p:sp>
              <p:nvSpPr>
                <p:cNvPr id="451" name="Rectangle 450">
                  <a:extLst>
                    <a:ext uri="{FF2B5EF4-FFF2-40B4-BE49-F238E27FC236}">
                      <a16:creationId xmlns:a16="http://schemas.microsoft.com/office/drawing/2014/main" id="{96D9FF3D-C3BF-4518-AF70-C7543599DB5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2" name="Freeform 104">
                  <a:extLst>
                    <a:ext uri="{FF2B5EF4-FFF2-40B4-BE49-F238E27FC236}">
                      <a16:creationId xmlns:a16="http://schemas.microsoft.com/office/drawing/2014/main" id="{4693F262-1EA7-47FD-BCB1-B25C319DE93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53" name="Freeform 105">
                  <a:extLst>
                    <a:ext uri="{FF2B5EF4-FFF2-40B4-BE49-F238E27FC236}">
                      <a16:creationId xmlns:a16="http://schemas.microsoft.com/office/drawing/2014/main" id="{8D64D3F2-7A8F-453B-BD09-48E6EED1F6C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50" name="Hexagon 449">
                <a:extLst>
                  <a:ext uri="{FF2B5EF4-FFF2-40B4-BE49-F238E27FC236}">
                    <a16:creationId xmlns:a16="http://schemas.microsoft.com/office/drawing/2014/main" id="{EEDC47A9-24D6-446A-81FC-CDE1A54A6CF4}"/>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7" name="Group 196">
              <a:extLst>
                <a:ext uri="{FF2B5EF4-FFF2-40B4-BE49-F238E27FC236}">
                  <a16:creationId xmlns:a16="http://schemas.microsoft.com/office/drawing/2014/main" id="{C086494A-3BBE-4CB6-9458-F89C4BB7573C}"/>
                </a:ext>
              </a:extLst>
            </p:cNvPr>
            <p:cNvGrpSpPr/>
            <p:nvPr/>
          </p:nvGrpSpPr>
          <p:grpSpPr>
            <a:xfrm>
              <a:off x="10775630" y="5736507"/>
              <a:ext cx="589345" cy="330376"/>
              <a:chOff x="2240670" y="2657736"/>
              <a:chExt cx="601248" cy="337049"/>
            </a:xfrm>
            <a:solidFill>
              <a:schemeClr val="tx1">
                <a:lumMod val="50000"/>
              </a:schemeClr>
            </a:solidFill>
          </p:grpSpPr>
          <p:grpSp>
            <p:nvGrpSpPr>
              <p:cNvPr id="444" name="Group 443">
                <a:extLst>
                  <a:ext uri="{FF2B5EF4-FFF2-40B4-BE49-F238E27FC236}">
                    <a16:creationId xmlns:a16="http://schemas.microsoft.com/office/drawing/2014/main" id="{C898A447-171A-47B9-908D-72E73F0782F5}"/>
                  </a:ext>
                </a:extLst>
              </p:cNvPr>
              <p:cNvGrpSpPr/>
              <p:nvPr/>
            </p:nvGrpSpPr>
            <p:grpSpPr>
              <a:xfrm>
                <a:off x="2240670" y="2657736"/>
                <a:ext cx="601248" cy="337049"/>
                <a:chOff x="3523102" y="1791568"/>
                <a:chExt cx="6746733" cy="3782104"/>
              </a:xfrm>
              <a:grpFill/>
            </p:grpSpPr>
            <p:sp>
              <p:nvSpPr>
                <p:cNvPr id="446" name="Rectangle 445">
                  <a:extLst>
                    <a:ext uri="{FF2B5EF4-FFF2-40B4-BE49-F238E27FC236}">
                      <a16:creationId xmlns:a16="http://schemas.microsoft.com/office/drawing/2014/main" id="{F93F982A-ABD6-41D9-8A21-834239649A2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7" name="Freeform 104">
                  <a:extLst>
                    <a:ext uri="{FF2B5EF4-FFF2-40B4-BE49-F238E27FC236}">
                      <a16:creationId xmlns:a16="http://schemas.microsoft.com/office/drawing/2014/main" id="{C88F2EC4-8A96-4DD2-AC54-9263EEEBE1D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8" name="Freeform 105">
                  <a:extLst>
                    <a:ext uri="{FF2B5EF4-FFF2-40B4-BE49-F238E27FC236}">
                      <a16:creationId xmlns:a16="http://schemas.microsoft.com/office/drawing/2014/main" id="{967DCE82-9E36-4883-8272-1BFA2B9C478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45" name="Hexagon 444">
                <a:extLst>
                  <a:ext uri="{FF2B5EF4-FFF2-40B4-BE49-F238E27FC236}">
                    <a16:creationId xmlns:a16="http://schemas.microsoft.com/office/drawing/2014/main" id="{89A1EA5E-0C4C-4F42-83B9-2FAC8C06658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AC8E14E5-404B-4990-A5A2-588AE17DA51E}"/>
                </a:ext>
              </a:extLst>
            </p:cNvPr>
            <p:cNvGrpSpPr/>
            <p:nvPr/>
          </p:nvGrpSpPr>
          <p:grpSpPr>
            <a:xfrm>
              <a:off x="10928030" y="5888907"/>
              <a:ext cx="589345" cy="330376"/>
              <a:chOff x="2240670" y="2657736"/>
              <a:chExt cx="601248" cy="337049"/>
            </a:xfrm>
            <a:solidFill>
              <a:schemeClr val="tx1">
                <a:lumMod val="50000"/>
              </a:schemeClr>
            </a:solidFill>
          </p:grpSpPr>
          <p:grpSp>
            <p:nvGrpSpPr>
              <p:cNvPr id="439" name="Group 438">
                <a:extLst>
                  <a:ext uri="{FF2B5EF4-FFF2-40B4-BE49-F238E27FC236}">
                    <a16:creationId xmlns:a16="http://schemas.microsoft.com/office/drawing/2014/main" id="{D62384A1-1F5F-466A-8832-AA5B81B8ADCB}"/>
                  </a:ext>
                </a:extLst>
              </p:cNvPr>
              <p:cNvGrpSpPr/>
              <p:nvPr/>
            </p:nvGrpSpPr>
            <p:grpSpPr>
              <a:xfrm>
                <a:off x="2240670" y="2657736"/>
                <a:ext cx="601248" cy="337049"/>
                <a:chOff x="3523102" y="1791568"/>
                <a:chExt cx="6746733" cy="3782104"/>
              </a:xfrm>
              <a:grpFill/>
            </p:grpSpPr>
            <p:sp>
              <p:nvSpPr>
                <p:cNvPr id="441" name="Rectangle 440">
                  <a:extLst>
                    <a:ext uri="{FF2B5EF4-FFF2-40B4-BE49-F238E27FC236}">
                      <a16:creationId xmlns:a16="http://schemas.microsoft.com/office/drawing/2014/main" id="{326ADB4F-B533-4BA1-BB3D-8A6829BA84B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2" name="Freeform 104">
                  <a:extLst>
                    <a:ext uri="{FF2B5EF4-FFF2-40B4-BE49-F238E27FC236}">
                      <a16:creationId xmlns:a16="http://schemas.microsoft.com/office/drawing/2014/main" id="{F514F044-B419-4478-B74E-F288884E711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43" name="Freeform 105">
                  <a:extLst>
                    <a:ext uri="{FF2B5EF4-FFF2-40B4-BE49-F238E27FC236}">
                      <a16:creationId xmlns:a16="http://schemas.microsoft.com/office/drawing/2014/main" id="{AED8B8F1-0125-4887-974C-728CA2C916A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40" name="Hexagon 439">
                <a:extLst>
                  <a:ext uri="{FF2B5EF4-FFF2-40B4-BE49-F238E27FC236}">
                    <a16:creationId xmlns:a16="http://schemas.microsoft.com/office/drawing/2014/main" id="{39ED71E8-ED4E-42B2-A877-BC5A5EFA4EEC}"/>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4C925226-CD49-41EB-939F-B1582DD741BC}"/>
                </a:ext>
              </a:extLst>
            </p:cNvPr>
            <p:cNvGrpSpPr/>
            <p:nvPr/>
          </p:nvGrpSpPr>
          <p:grpSpPr>
            <a:xfrm>
              <a:off x="10318430" y="6357259"/>
              <a:ext cx="589345" cy="330376"/>
              <a:chOff x="2240670" y="2657736"/>
              <a:chExt cx="601248" cy="337049"/>
            </a:xfrm>
            <a:solidFill>
              <a:schemeClr val="tx1">
                <a:lumMod val="50000"/>
              </a:schemeClr>
            </a:solidFill>
          </p:grpSpPr>
          <p:grpSp>
            <p:nvGrpSpPr>
              <p:cNvPr id="434" name="Group 433">
                <a:extLst>
                  <a:ext uri="{FF2B5EF4-FFF2-40B4-BE49-F238E27FC236}">
                    <a16:creationId xmlns:a16="http://schemas.microsoft.com/office/drawing/2014/main" id="{8574057B-CC81-4F66-87A0-EE31A87A7132}"/>
                  </a:ext>
                </a:extLst>
              </p:cNvPr>
              <p:cNvGrpSpPr/>
              <p:nvPr/>
            </p:nvGrpSpPr>
            <p:grpSpPr>
              <a:xfrm>
                <a:off x="2240670" y="2657736"/>
                <a:ext cx="601248" cy="337049"/>
                <a:chOff x="3523102" y="1791568"/>
                <a:chExt cx="6746733" cy="3782104"/>
              </a:xfrm>
              <a:grpFill/>
            </p:grpSpPr>
            <p:sp>
              <p:nvSpPr>
                <p:cNvPr id="436" name="Rectangle 435">
                  <a:extLst>
                    <a:ext uri="{FF2B5EF4-FFF2-40B4-BE49-F238E27FC236}">
                      <a16:creationId xmlns:a16="http://schemas.microsoft.com/office/drawing/2014/main" id="{500E8371-A659-4A98-98CB-F2531E3A045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7" name="Freeform 104">
                  <a:extLst>
                    <a:ext uri="{FF2B5EF4-FFF2-40B4-BE49-F238E27FC236}">
                      <a16:creationId xmlns:a16="http://schemas.microsoft.com/office/drawing/2014/main" id="{70C92C1E-CE94-4AEA-836C-A2120970D1C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8" name="Freeform 105">
                  <a:extLst>
                    <a:ext uri="{FF2B5EF4-FFF2-40B4-BE49-F238E27FC236}">
                      <a16:creationId xmlns:a16="http://schemas.microsoft.com/office/drawing/2014/main" id="{9ACA9442-71C1-474C-B2E6-9644D3E65A1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35" name="Hexagon 434">
                <a:extLst>
                  <a:ext uri="{FF2B5EF4-FFF2-40B4-BE49-F238E27FC236}">
                    <a16:creationId xmlns:a16="http://schemas.microsoft.com/office/drawing/2014/main" id="{8935F7CD-A0FA-486B-814A-0EE3C7D139F8}"/>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4D75BB95-4DA0-44AB-8DA7-99BF45C4B7DF}"/>
                </a:ext>
              </a:extLst>
            </p:cNvPr>
            <p:cNvGrpSpPr/>
            <p:nvPr/>
          </p:nvGrpSpPr>
          <p:grpSpPr>
            <a:xfrm>
              <a:off x="10470830" y="6509659"/>
              <a:ext cx="589345" cy="330376"/>
              <a:chOff x="2240670" y="2657736"/>
              <a:chExt cx="601248" cy="337049"/>
            </a:xfrm>
            <a:solidFill>
              <a:schemeClr val="tx1">
                <a:lumMod val="50000"/>
              </a:schemeClr>
            </a:solidFill>
          </p:grpSpPr>
          <p:grpSp>
            <p:nvGrpSpPr>
              <p:cNvPr id="429" name="Group 428">
                <a:extLst>
                  <a:ext uri="{FF2B5EF4-FFF2-40B4-BE49-F238E27FC236}">
                    <a16:creationId xmlns:a16="http://schemas.microsoft.com/office/drawing/2014/main" id="{6E3A1B0F-8442-494A-9F9A-562E879D55DC}"/>
                  </a:ext>
                </a:extLst>
              </p:cNvPr>
              <p:cNvGrpSpPr/>
              <p:nvPr/>
            </p:nvGrpSpPr>
            <p:grpSpPr>
              <a:xfrm>
                <a:off x="2240670" y="2657736"/>
                <a:ext cx="601248" cy="337049"/>
                <a:chOff x="3523102" y="1791568"/>
                <a:chExt cx="6746733" cy="3782104"/>
              </a:xfrm>
              <a:grpFill/>
            </p:grpSpPr>
            <p:sp>
              <p:nvSpPr>
                <p:cNvPr id="431" name="Rectangle 430">
                  <a:extLst>
                    <a:ext uri="{FF2B5EF4-FFF2-40B4-BE49-F238E27FC236}">
                      <a16:creationId xmlns:a16="http://schemas.microsoft.com/office/drawing/2014/main" id="{F2829404-FE9E-4AC7-864A-02AC4C83657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2" name="Freeform 104">
                  <a:extLst>
                    <a:ext uri="{FF2B5EF4-FFF2-40B4-BE49-F238E27FC236}">
                      <a16:creationId xmlns:a16="http://schemas.microsoft.com/office/drawing/2014/main" id="{3205F2FA-B8F2-45FF-B14F-7E7701AD4F5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33" name="Freeform 105">
                  <a:extLst>
                    <a:ext uri="{FF2B5EF4-FFF2-40B4-BE49-F238E27FC236}">
                      <a16:creationId xmlns:a16="http://schemas.microsoft.com/office/drawing/2014/main" id="{A7DE1FA5-6A83-4934-A3F3-AB0DB1EE972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30" name="Hexagon 429">
                <a:extLst>
                  <a:ext uri="{FF2B5EF4-FFF2-40B4-BE49-F238E27FC236}">
                    <a16:creationId xmlns:a16="http://schemas.microsoft.com/office/drawing/2014/main" id="{C75C2ED8-FE3C-4DCB-9555-6BD09D3237B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1" name="Group 200">
              <a:extLst>
                <a:ext uri="{FF2B5EF4-FFF2-40B4-BE49-F238E27FC236}">
                  <a16:creationId xmlns:a16="http://schemas.microsoft.com/office/drawing/2014/main" id="{57D71312-4FB1-4BE3-ACFD-AB5EF1FB9666}"/>
                </a:ext>
              </a:extLst>
            </p:cNvPr>
            <p:cNvGrpSpPr/>
            <p:nvPr/>
          </p:nvGrpSpPr>
          <p:grpSpPr>
            <a:xfrm>
              <a:off x="10623230" y="6662059"/>
              <a:ext cx="589345" cy="330376"/>
              <a:chOff x="2240670" y="2657736"/>
              <a:chExt cx="601248" cy="337049"/>
            </a:xfrm>
            <a:solidFill>
              <a:schemeClr val="tx1">
                <a:lumMod val="50000"/>
              </a:schemeClr>
            </a:solidFill>
          </p:grpSpPr>
          <p:grpSp>
            <p:nvGrpSpPr>
              <p:cNvPr id="424" name="Group 423">
                <a:extLst>
                  <a:ext uri="{FF2B5EF4-FFF2-40B4-BE49-F238E27FC236}">
                    <a16:creationId xmlns:a16="http://schemas.microsoft.com/office/drawing/2014/main" id="{A19E04D9-7F1A-44D5-8393-B16AF05C6709}"/>
                  </a:ext>
                </a:extLst>
              </p:cNvPr>
              <p:cNvGrpSpPr/>
              <p:nvPr/>
            </p:nvGrpSpPr>
            <p:grpSpPr>
              <a:xfrm>
                <a:off x="2240670" y="2657736"/>
                <a:ext cx="601248" cy="337049"/>
                <a:chOff x="3523102" y="1791568"/>
                <a:chExt cx="6746733" cy="3782104"/>
              </a:xfrm>
              <a:grpFill/>
            </p:grpSpPr>
            <p:sp>
              <p:nvSpPr>
                <p:cNvPr id="426" name="Rectangle 425">
                  <a:extLst>
                    <a:ext uri="{FF2B5EF4-FFF2-40B4-BE49-F238E27FC236}">
                      <a16:creationId xmlns:a16="http://schemas.microsoft.com/office/drawing/2014/main" id="{A9BC4090-F5F6-4DA9-BDDF-1BF1C475630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7" name="Freeform 104">
                  <a:extLst>
                    <a:ext uri="{FF2B5EF4-FFF2-40B4-BE49-F238E27FC236}">
                      <a16:creationId xmlns:a16="http://schemas.microsoft.com/office/drawing/2014/main" id="{799F160C-E430-4EE3-829F-66649865C70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8" name="Freeform 105">
                  <a:extLst>
                    <a:ext uri="{FF2B5EF4-FFF2-40B4-BE49-F238E27FC236}">
                      <a16:creationId xmlns:a16="http://schemas.microsoft.com/office/drawing/2014/main" id="{D3CBEF70-5463-44C6-9510-1ED3A53188D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25" name="Hexagon 424">
                <a:extLst>
                  <a:ext uri="{FF2B5EF4-FFF2-40B4-BE49-F238E27FC236}">
                    <a16:creationId xmlns:a16="http://schemas.microsoft.com/office/drawing/2014/main" id="{855583BA-3750-44FD-BF8B-F8D8EA655697}"/>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2" name="Group 201">
              <a:extLst>
                <a:ext uri="{FF2B5EF4-FFF2-40B4-BE49-F238E27FC236}">
                  <a16:creationId xmlns:a16="http://schemas.microsoft.com/office/drawing/2014/main" id="{E46BEC0A-D1E0-4AA1-8AF7-B2846951AFB7}"/>
                </a:ext>
              </a:extLst>
            </p:cNvPr>
            <p:cNvGrpSpPr/>
            <p:nvPr/>
          </p:nvGrpSpPr>
          <p:grpSpPr>
            <a:xfrm>
              <a:off x="10775630" y="6814459"/>
              <a:ext cx="589345" cy="330376"/>
              <a:chOff x="2240670" y="2657736"/>
              <a:chExt cx="601248" cy="337049"/>
            </a:xfrm>
            <a:solidFill>
              <a:schemeClr val="tx1">
                <a:lumMod val="50000"/>
              </a:schemeClr>
            </a:solidFill>
          </p:grpSpPr>
          <p:grpSp>
            <p:nvGrpSpPr>
              <p:cNvPr id="419" name="Group 418">
                <a:extLst>
                  <a:ext uri="{FF2B5EF4-FFF2-40B4-BE49-F238E27FC236}">
                    <a16:creationId xmlns:a16="http://schemas.microsoft.com/office/drawing/2014/main" id="{0791179F-A58E-409A-A758-15E6801F7345}"/>
                  </a:ext>
                </a:extLst>
              </p:cNvPr>
              <p:cNvGrpSpPr/>
              <p:nvPr/>
            </p:nvGrpSpPr>
            <p:grpSpPr>
              <a:xfrm>
                <a:off x="2240670" y="2657736"/>
                <a:ext cx="601248" cy="337049"/>
                <a:chOff x="3523102" y="1791568"/>
                <a:chExt cx="6746733" cy="3782104"/>
              </a:xfrm>
              <a:grpFill/>
            </p:grpSpPr>
            <p:sp>
              <p:nvSpPr>
                <p:cNvPr id="421" name="Rectangle 420">
                  <a:extLst>
                    <a:ext uri="{FF2B5EF4-FFF2-40B4-BE49-F238E27FC236}">
                      <a16:creationId xmlns:a16="http://schemas.microsoft.com/office/drawing/2014/main" id="{C3848EBD-B032-4A36-B49D-23E67E73F2D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2" name="Freeform 104">
                  <a:extLst>
                    <a:ext uri="{FF2B5EF4-FFF2-40B4-BE49-F238E27FC236}">
                      <a16:creationId xmlns:a16="http://schemas.microsoft.com/office/drawing/2014/main" id="{0B3EEF77-42D4-4FA6-9830-721863F2EAD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23" name="Freeform 105">
                  <a:extLst>
                    <a:ext uri="{FF2B5EF4-FFF2-40B4-BE49-F238E27FC236}">
                      <a16:creationId xmlns:a16="http://schemas.microsoft.com/office/drawing/2014/main" id="{BF9B05CE-0476-4B90-BF25-647850AEA1C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20" name="Hexagon 419">
                <a:extLst>
                  <a:ext uri="{FF2B5EF4-FFF2-40B4-BE49-F238E27FC236}">
                    <a16:creationId xmlns:a16="http://schemas.microsoft.com/office/drawing/2014/main" id="{D8EC2222-7012-43FF-B765-8E7D76D5DA7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60127118-7689-4BEF-AAE5-30B7D67BD7EA}"/>
                </a:ext>
              </a:extLst>
            </p:cNvPr>
            <p:cNvGrpSpPr/>
            <p:nvPr/>
          </p:nvGrpSpPr>
          <p:grpSpPr>
            <a:xfrm>
              <a:off x="10928030" y="6966859"/>
              <a:ext cx="589345" cy="330376"/>
              <a:chOff x="2240670" y="2657736"/>
              <a:chExt cx="601248" cy="337049"/>
            </a:xfrm>
            <a:solidFill>
              <a:schemeClr val="tx1">
                <a:lumMod val="50000"/>
              </a:schemeClr>
            </a:solidFill>
          </p:grpSpPr>
          <p:grpSp>
            <p:nvGrpSpPr>
              <p:cNvPr id="414" name="Group 413">
                <a:extLst>
                  <a:ext uri="{FF2B5EF4-FFF2-40B4-BE49-F238E27FC236}">
                    <a16:creationId xmlns:a16="http://schemas.microsoft.com/office/drawing/2014/main" id="{ECC0CDF0-65D9-4C60-BDA1-13A7FCFDE40A}"/>
                  </a:ext>
                </a:extLst>
              </p:cNvPr>
              <p:cNvGrpSpPr/>
              <p:nvPr/>
            </p:nvGrpSpPr>
            <p:grpSpPr>
              <a:xfrm>
                <a:off x="2240670" y="2657736"/>
                <a:ext cx="601248" cy="337049"/>
                <a:chOff x="3523102" y="1791568"/>
                <a:chExt cx="6746733" cy="3782104"/>
              </a:xfrm>
              <a:grpFill/>
            </p:grpSpPr>
            <p:sp>
              <p:nvSpPr>
                <p:cNvPr id="416" name="Rectangle 415">
                  <a:extLst>
                    <a:ext uri="{FF2B5EF4-FFF2-40B4-BE49-F238E27FC236}">
                      <a16:creationId xmlns:a16="http://schemas.microsoft.com/office/drawing/2014/main" id="{38C0EC23-A499-452B-9616-E59B45A1C9A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17" name="Freeform 104">
                  <a:extLst>
                    <a:ext uri="{FF2B5EF4-FFF2-40B4-BE49-F238E27FC236}">
                      <a16:creationId xmlns:a16="http://schemas.microsoft.com/office/drawing/2014/main" id="{95A1CBB7-008F-4F6C-8C57-AAE24520357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18" name="Freeform 105">
                  <a:extLst>
                    <a:ext uri="{FF2B5EF4-FFF2-40B4-BE49-F238E27FC236}">
                      <a16:creationId xmlns:a16="http://schemas.microsoft.com/office/drawing/2014/main" id="{937C9C29-AF9C-4A70-9BCA-A3A968AD440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15" name="Hexagon 414">
                <a:extLst>
                  <a:ext uri="{FF2B5EF4-FFF2-40B4-BE49-F238E27FC236}">
                    <a16:creationId xmlns:a16="http://schemas.microsoft.com/office/drawing/2014/main" id="{5B862504-8CAA-4706-A297-2B2C4F58F35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C297EB54-AC3A-4543-A12E-D11F577117F0}"/>
                </a:ext>
              </a:extLst>
            </p:cNvPr>
            <p:cNvGrpSpPr/>
            <p:nvPr/>
          </p:nvGrpSpPr>
          <p:grpSpPr>
            <a:xfrm>
              <a:off x="10308009" y="7275211"/>
              <a:ext cx="589345" cy="330376"/>
              <a:chOff x="2240670" y="2657736"/>
              <a:chExt cx="601248" cy="337049"/>
            </a:xfrm>
            <a:solidFill>
              <a:schemeClr val="tx1">
                <a:lumMod val="50000"/>
              </a:schemeClr>
            </a:solidFill>
          </p:grpSpPr>
          <p:grpSp>
            <p:nvGrpSpPr>
              <p:cNvPr id="409" name="Group 408">
                <a:extLst>
                  <a:ext uri="{FF2B5EF4-FFF2-40B4-BE49-F238E27FC236}">
                    <a16:creationId xmlns:a16="http://schemas.microsoft.com/office/drawing/2014/main" id="{B6059EF6-00B2-4A08-8D5E-6B1B7E92961F}"/>
                  </a:ext>
                </a:extLst>
              </p:cNvPr>
              <p:cNvGrpSpPr/>
              <p:nvPr/>
            </p:nvGrpSpPr>
            <p:grpSpPr>
              <a:xfrm>
                <a:off x="2240670" y="2657736"/>
                <a:ext cx="601248" cy="337049"/>
                <a:chOff x="3523102" y="1791568"/>
                <a:chExt cx="6746733" cy="3782104"/>
              </a:xfrm>
              <a:grpFill/>
            </p:grpSpPr>
            <p:sp>
              <p:nvSpPr>
                <p:cNvPr id="411" name="Rectangle 410">
                  <a:extLst>
                    <a:ext uri="{FF2B5EF4-FFF2-40B4-BE49-F238E27FC236}">
                      <a16:creationId xmlns:a16="http://schemas.microsoft.com/office/drawing/2014/main" id="{FDEF1E3E-497F-4722-B0BF-F8E2044076F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12" name="Freeform 104">
                  <a:extLst>
                    <a:ext uri="{FF2B5EF4-FFF2-40B4-BE49-F238E27FC236}">
                      <a16:creationId xmlns:a16="http://schemas.microsoft.com/office/drawing/2014/main" id="{DCD8DA26-EC72-4E59-86FC-9E8B7D9C3B3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13" name="Freeform 105">
                  <a:extLst>
                    <a:ext uri="{FF2B5EF4-FFF2-40B4-BE49-F238E27FC236}">
                      <a16:creationId xmlns:a16="http://schemas.microsoft.com/office/drawing/2014/main" id="{9ECFADCC-36CA-4892-84B0-EBFE8688BA7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10" name="Hexagon 409">
                <a:extLst>
                  <a:ext uri="{FF2B5EF4-FFF2-40B4-BE49-F238E27FC236}">
                    <a16:creationId xmlns:a16="http://schemas.microsoft.com/office/drawing/2014/main" id="{B93033CC-27A3-4A04-B32B-86228FB5D5F4}"/>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94B065A-5689-4554-8A60-CEB9EAA08888}"/>
                </a:ext>
              </a:extLst>
            </p:cNvPr>
            <p:cNvGrpSpPr/>
            <p:nvPr/>
          </p:nvGrpSpPr>
          <p:grpSpPr>
            <a:xfrm>
              <a:off x="10460409" y="7427611"/>
              <a:ext cx="589345" cy="330376"/>
              <a:chOff x="2240670" y="2657736"/>
              <a:chExt cx="601248" cy="337049"/>
            </a:xfrm>
            <a:solidFill>
              <a:schemeClr val="tx1">
                <a:lumMod val="50000"/>
              </a:schemeClr>
            </a:solidFill>
          </p:grpSpPr>
          <p:grpSp>
            <p:nvGrpSpPr>
              <p:cNvPr id="404" name="Group 403">
                <a:extLst>
                  <a:ext uri="{FF2B5EF4-FFF2-40B4-BE49-F238E27FC236}">
                    <a16:creationId xmlns:a16="http://schemas.microsoft.com/office/drawing/2014/main" id="{47A61D4E-49F7-4862-B048-ECA0D1FEBCE9}"/>
                  </a:ext>
                </a:extLst>
              </p:cNvPr>
              <p:cNvGrpSpPr/>
              <p:nvPr/>
            </p:nvGrpSpPr>
            <p:grpSpPr>
              <a:xfrm>
                <a:off x="2240670" y="2657736"/>
                <a:ext cx="601248" cy="337049"/>
                <a:chOff x="3523102" y="1791568"/>
                <a:chExt cx="6746733" cy="3782104"/>
              </a:xfrm>
              <a:grpFill/>
            </p:grpSpPr>
            <p:sp>
              <p:nvSpPr>
                <p:cNvPr id="406" name="Rectangle 405">
                  <a:extLst>
                    <a:ext uri="{FF2B5EF4-FFF2-40B4-BE49-F238E27FC236}">
                      <a16:creationId xmlns:a16="http://schemas.microsoft.com/office/drawing/2014/main" id="{87DFDC26-169E-457B-81BB-69896285078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07" name="Freeform 104">
                  <a:extLst>
                    <a:ext uri="{FF2B5EF4-FFF2-40B4-BE49-F238E27FC236}">
                      <a16:creationId xmlns:a16="http://schemas.microsoft.com/office/drawing/2014/main" id="{2BD9A024-3338-47F3-A820-79CF6B5D5CD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08" name="Freeform 105">
                  <a:extLst>
                    <a:ext uri="{FF2B5EF4-FFF2-40B4-BE49-F238E27FC236}">
                      <a16:creationId xmlns:a16="http://schemas.microsoft.com/office/drawing/2014/main" id="{702C321B-BE3B-4E13-8131-209618764CE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05" name="Hexagon 404">
                <a:extLst>
                  <a:ext uri="{FF2B5EF4-FFF2-40B4-BE49-F238E27FC236}">
                    <a16:creationId xmlns:a16="http://schemas.microsoft.com/office/drawing/2014/main" id="{31C80815-E29B-4CFD-B282-2446F06855B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EC1770CB-608C-413D-BE9A-DC02FE50C3EC}"/>
                </a:ext>
              </a:extLst>
            </p:cNvPr>
            <p:cNvGrpSpPr/>
            <p:nvPr/>
          </p:nvGrpSpPr>
          <p:grpSpPr>
            <a:xfrm>
              <a:off x="10612809" y="7580011"/>
              <a:ext cx="589345" cy="330376"/>
              <a:chOff x="2240670" y="2657736"/>
              <a:chExt cx="601248" cy="337049"/>
            </a:xfrm>
            <a:solidFill>
              <a:schemeClr val="tx1">
                <a:lumMod val="50000"/>
              </a:schemeClr>
            </a:solidFill>
          </p:grpSpPr>
          <p:grpSp>
            <p:nvGrpSpPr>
              <p:cNvPr id="399" name="Group 398">
                <a:extLst>
                  <a:ext uri="{FF2B5EF4-FFF2-40B4-BE49-F238E27FC236}">
                    <a16:creationId xmlns:a16="http://schemas.microsoft.com/office/drawing/2014/main" id="{2E6B3777-478E-4B4D-BFC6-3E91F019D5DE}"/>
                  </a:ext>
                </a:extLst>
              </p:cNvPr>
              <p:cNvGrpSpPr/>
              <p:nvPr/>
            </p:nvGrpSpPr>
            <p:grpSpPr>
              <a:xfrm>
                <a:off x="2240670" y="2657736"/>
                <a:ext cx="601248" cy="337049"/>
                <a:chOff x="3523102" y="1791568"/>
                <a:chExt cx="6746733" cy="3782104"/>
              </a:xfrm>
              <a:grpFill/>
            </p:grpSpPr>
            <p:sp>
              <p:nvSpPr>
                <p:cNvPr id="401" name="Rectangle 400">
                  <a:extLst>
                    <a:ext uri="{FF2B5EF4-FFF2-40B4-BE49-F238E27FC236}">
                      <a16:creationId xmlns:a16="http://schemas.microsoft.com/office/drawing/2014/main" id="{ED3F6B08-B2FE-4647-85BF-B4751EB5362C}"/>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02" name="Freeform 104">
                  <a:extLst>
                    <a:ext uri="{FF2B5EF4-FFF2-40B4-BE49-F238E27FC236}">
                      <a16:creationId xmlns:a16="http://schemas.microsoft.com/office/drawing/2014/main" id="{F420ACB5-1091-43F1-9EE2-45A98B67F6C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403" name="Freeform 105">
                  <a:extLst>
                    <a:ext uri="{FF2B5EF4-FFF2-40B4-BE49-F238E27FC236}">
                      <a16:creationId xmlns:a16="http://schemas.microsoft.com/office/drawing/2014/main" id="{0A98E097-6A0F-40DF-97D7-C582992295E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400" name="Hexagon 399">
                <a:extLst>
                  <a:ext uri="{FF2B5EF4-FFF2-40B4-BE49-F238E27FC236}">
                    <a16:creationId xmlns:a16="http://schemas.microsoft.com/office/drawing/2014/main" id="{6ABB0790-CC59-4D35-AA28-DDA78EBB724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8F02B01-12E5-4719-89CB-288774516235}"/>
                </a:ext>
              </a:extLst>
            </p:cNvPr>
            <p:cNvGrpSpPr/>
            <p:nvPr/>
          </p:nvGrpSpPr>
          <p:grpSpPr>
            <a:xfrm>
              <a:off x="10765209" y="7732411"/>
              <a:ext cx="589345" cy="330376"/>
              <a:chOff x="2240670" y="2657736"/>
              <a:chExt cx="601248" cy="337049"/>
            </a:xfrm>
            <a:solidFill>
              <a:schemeClr val="tx1">
                <a:lumMod val="50000"/>
              </a:schemeClr>
            </a:solidFill>
          </p:grpSpPr>
          <p:grpSp>
            <p:nvGrpSpPr>
              <p:cNvPr id="394" name="Group 393">
                <a:extLst>
                  <a:ext uri="{FF2B5EF4-FFF2-40B4-BE49-F238E27FC236}">
                    <a16:creationId xmlns:a16="http://schemas.microsoft.com/office/drawing/2014/main" id="{CAEBF5FD-AA2D-4C45-8138-AA5E278A6E45}"/>
                  </a:ext>
                </a:extLst>
              </p:cNvPr>
              <p:cNvGrpSpPr/>
              <p:nvPr/>
            </p:nvGrpSpPr>
            <p:grpSpPr>
              <a:xfrm>
                <a:off x="2240670" y="2657736"/>
                <a:ext cx="601248" cy="337049"/>
                <a:chOff x="3523102" y="1791568"/>
                <a:chExt cx="6746733" cy="3782104"/>
              </a:xfrm>
              <a:grpFill/>
            </p:grpSpPr>
            <p:sp>
              <p:nvSpPr>
                <p:cNvPr id="396" name="Rectangle 395">
                  <a:extLst>
                    <a:ext uri="{FF2B5EF4-FFF2-40B4-BE49-F238E27FC236}">
                      <a16:creationId xmlns:a16="http://schemas.microsoft.com/office/drawing/2014/main" id="{8C737B71-0D1D-4C2A-A8C3-9D98F9595C6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97" name="Freeform 104">
                  <a:extLst>
                    <a:ext uri="{FF2B5EF4-FFF2-40B4-BE49-F238E27FC236}">
                      <a16:creationId xmlns:a16="http://schemas.microsoft.com/office/drawing/2014/main" id="{32F243F3-A275-4396-8685-BF81746CAD1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98" name="Freeform 105">
                  <a:extLst>
                    <a:ext uri="{FF2B5EF4-FFF2-40B4-BE49-F238E27FC236}">
                      <a16:creationId xmlns:a16="http://schemas.microsoft.com/office/drawing/2014/main" id="{1E9828D8-802C-48CC-A925-A152FB7EEFE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95" name="Hexagon 394">
                <a:extLst>
                  <a:ext uri="{FF2B5EF4-FFF2-40B4-BE49-F238E27FC236}">
                    <a16:creationId xmlns:a16="http://schemas.microsoft.com/office/drawing/2014/main" id="{D87810FB-7988-40A0-9824-608CFA4BC47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BD71B219-082F-4DEC-836D-9D3ED0E53D77}"/>
                </a:ext>
              </a:extLst>
            </p:cNvPr>
            <p:cNvGrpSpPr/>
            <p:nvPr/>
          </p:nvGrpSpPr>
          <p:grpSpPr>
            <a:xfrm>
              <a:off x="10917609" y="7884811"/>
              <a:ext cx="589345" cy="330376"/>
              <a:chOff x="2240670" y="2657736"/>
              <a:chExt cx="601248" cy="337049"/>
            </a:xfrm>
            <a:solidFill>
              <a:schemeClr val="tx1">
                <a:lumMod val="50000"/>
              </a:schemeClr>
            </a:solidFill>
          </p:grpSpPr>
          <p:grpSp>
            <p:nvGrpSpPr>
              <p:cNvPr id="389" name="Group 388">
                <a:extLst>
                  <a:ext uri="{FF2B5EF4-FFF2-40B4-BE49-F238E27FC236}">
                    <a16:creationId xmlns:a16="http://schemas.microsoft.com/office/drawing/2014/main" id="{8D7AD04F-201B-47DC-B6FA-0BE044A6A571}"/>
                  </a:ext>
                </a:extLst>
              </p:cNvPr>
              <p:cNvGrpSpPr/>
              <p:nvPr/>
            </p:nvGrpSpPr>
            <p:grpSpPr>
              <a:xfrm>
                <a:off x="2240670" y="2657736"/>
                <a:ext cx="601248" cy="337049"/>
                <a:chOff x="3523102" y="1791568"/>
                <a:chExt cx="6746733" cy="3782104"/>
              </a:xfrm>
              <a:grpFill/>
            </p:grpSpPr>
            <p:sp>
              <p:nvSpPr>
                <p:cNvPr id="391" name="Rectangle 390">
                  <a:extLst>
                    <a:ext uri="{FF2B5EF4-FFF2-40B4-BE49-F238E27FC236}">
                      <a16:creationId xmlns:a16="http://schemas.microsoft.com/office/drawing/2014/main" id="{D176B5B3-D64E-44FF-8E40-EE32106C7B5C}"/>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92" name="Freeform 104">
                  <a:extLst>
                    <a:ext uri="{FF2B5EF4-FFF2-40B4-BE49-F238E27FC236}">
                      <a16:creationId xmlns:a16="http://schemas.microsoft.com/office/drawing/2014/main" id="{5EBE047D-28E5-404F-87B8-07E0D981669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93" name="Freeform 105">
                  <a:extLst>
                    <a:ext uri="{FF2B5EF4-FFF2-40B4-BE49-F238E27FC236}">
                      <a16:creationId xmlns:a16="http://schemas.microsoft.com/office/drawing/2014/main" id="{234F495E-59EC-4D17-9373-D7B32612B63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90" name="Hexagon 389">
                <a:extLst>
                  <a:ext uri="{FF2B5EF4-FFF2-40B4-BE49-F238E27FC236}">
                    <a16:creationId xmlns:a16="http://schemas.microsoft.com/office/drawing/2014/main" id="{51A5D4D8-7B19-48FC-94CA-4C3779FAEE59}"/>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B706568C-D516-4239-B664-9D19DF43E19E}"/>
                </a:ext>
              </a:extLst>
            </p:cNvPr>
            <p:cNvGrpSpPr/>
            <p:nvPr/>
          </p:nvGrpSpPr>
          <p:grpSpPr>
            <a:xfrm>
              <a:off x="10302268" y="8885435"/>
              <a:ext cx="589345" cy="330376"/>
              <a:chOff x="2240670" y="2657736"/>
              <a:chExt cx="601248" cy="337049"/>
            </a:xfrm>
            <a:solidFill>
              <a:schemeClr val="tx1">
                <a:lumMod val="50000"/>
              </a:schemeClr>
            </a:solidFill>
          </p:grpSpPr>
          <p:grpSp>
            <p:nvGrpSpPr>
              <p:cNvPr id="384" name="Group 383">
                <a:extLst>
                  <a:ext uri="{FF2B5EF4-FFF2-40B4-BE49-F238E27FC236}">
                    <a16:creationId xmlns:a16="http://schemas.microsoft.com/office/drawing/2014/main" id="{F9860EE2-67C5-48BF-89BE-57B29889903F}"/>
                  </a:ext>
                </a:extLst>
              </p:cNvPr>
              <p:cNvGrpSpPr/>
              <p:nvPr/>
            </p:nvGrpSpPr>
            <p:grpSpPr>
              <a:xfrm>
                <a:off x="2240670" y="2657736"/>
                <a:ext cx="601248" cy="337049"/>
                <a:chOff x="3523102" y="1791568"/>
                <a:chExt cx="6746733" cy="3782104"/>
              </a:xfrm>
              <a:grpFill/>
            </p:grpSpPr>
            <p:sp>
              <p:nvSpPr>
                <p:cNvPr id="386" name="Rectangle 385">
                  <a:extLst>
                    <a:ext uri="{FF2B5EF4-FFF2-40B4-BE49-F238E27FC236}">
                      <a16:creationId xmlns:a16="http://schemas.microsoft.com/office/drawing/2014/main" id="{A7BEA943-926B-4684-840D-983F4B691B9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87" name="Freeform 104">
                  <a:extLst>
                    <a:ext uri="{FF2B5EF4-FFF2-40B4-BE49-F238E27FC236}">
                      <a16:creationId xmlns:a16="http://schemas.microsoft.com/office/drawing/2014/main" id="{9826C368-70A0-49E0-9C82-257B49BED5D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88" name="Freeform 105">
                  <a:extLst>
                    <a:ext uri="{FF2B5EF4-FFF2-40B4-BE49-F238E27FC236}">
                      <a16:creationId xmlns:a16="http://schemas.microsoft.com/office/drawing/2014/main" id="{8723E83C-662E-48B9-ABED-54ECB81F48F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85" name="Hexagon 384">
                <a:extLst>
                  <a:ext uri="{FF2B5EF4-FFF2-40B4-BE49-F238E27FC236}">
                    <a16:creationId xmlns:a16="http://schemas.microsoft.com/office/drawing/2014/main" id="{E5094E35-AC03-4880-826A-F984DAEA2CE8}"/>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0" name="Group 209">
              <a:extLst>
                <a:ext uri="{FF2B5EF4-FFF2-40B4-BE49-F238E27FC236}">
                  <a16:creationId xmlns:a16="http://schemas.microsoft.com/office/drawing/2014/main" id="{8CCCA814-35F6-482B-B5B9-C230F50D5357}"/>
                </a:ext>
              </a:extLst>
            </p:cNvPr>
            <p:cNvGrpSpPr/>
            <p:nvPr/>
          </p:nvGrpSpPr>
          <p:grpSpPr>
            <a:xfrm>
              <a:off x="10454668" y="9037835"/>
              <a:ext cx="589345" cy="330376"/>
              <a:chOff x="2240670" y="2657736"/>
              <a:chExt cx="601248" cy="337049"/>
            </a:xfrm>
            <a:solidFill>
              <a:schemeClr val="tx1">
                <a:lumMod val="50000"/>
              </a:schemeClr>
            </a:solidFill>
          </p:grpSpPr>
          <p:grpSp>
            <p:nvGrpSpPr>
              <p:cNvPr id="379" name="Group 378">
                <a:extLst>
                  <a:ext uri="{FF2B5EF4-FFF2-40B4-BE49-F238E27FC236}">
                    <a16:creationId xmlns:a16="http://schemas.microsoft.com/office/drawing/2014/main" id="{C8F82A56-B1A3-4B59-9E2B-7CCEE4BA26D5}"/>
                  </a:ext>
                </a:extLst>
              </p:cNvPr>
              <p:cNvGrpSpPr/>
              <p:nvPr/>
            </p:nvGrpSpPr>
            <p:grpSpPr>
              <a:xfrm>
                <a:off x="2240670" y="2657736"/>
                <a:ext cx="601248" cy="337049"/>
                <a:chOff x="3523102" y="1791568"/>
                <a:chExt cx="6746733" cy="3782104"/>
              </a:xfrm>
              <a:grpFill/>
            </p:grpSpPr>
            <p:sp>
              <p:nvSpPr>
                <p:cNvPr id="381" name="Rectangle 380">
                  <a:extLst>
                    <a:ext uri="{FF2B5EF4-FFF2-40B4-BE49-F238E27FC236}">
                      <a16:creationId xmlns:a16="http://schemas.microsoft.com/office/drawing/2014/main" id="{44DF8839-BC03-48E4-8F12-5CC45522B99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82" name="Freeform 104">
                  <a:extLst>
                    <a:ext uri="{FF2B5EF4-FFF2-40B4-BE49-F238E27FC236}">
                      <a16:creationId xmlns:a16="http://schemas.microsoft.com/office/drawing/2014/main" id="{C0AE9756-BDE7-4C20-BA69-78F4A843A52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83" name="Freeform 105">
                  <a:extLst>
                    <a:ext uri="{FF2B5EF4-FFF2-40B4-BE49-F238E27FC236}">
                      <a16:creationId xmlns:a16="http://schemas.microsoft.com/office/drawing/2014/main" id="{0C0ED685-5CB4-4E53-A7A5-4F6C599095A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80" name="Hexagon 379">
                <a:extLst>
                  <a:ext uri="{FF2B5EF4-FFF2-40B4-BE49-F238E27FC236}">
                    <a16:creationId xmlns:a16="http://schemas.microsoft.com/office/drawing/2014/main" id="{40E0A804-6B72-4D2D-8BC1-BD5116E040B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1" name="Group 210">
              <a:extLst>
                <a:ext uri="{FF2B5EF4-FFF2-40B4-BE49-F238E27FC236}">
                  <a16:creationId xmlns:a16="http://schemas.microsoft.com/office/drawing/2014/main" id="{D1B6DFFF-FD0F-42E4-AA88-0759D81931A9}"/>
                </a:ext>
              </a:extLst>
            </p:cNvPr>
            <p:cNvGrpSpPr/>
            <p:nvPr/>
          </p:nvGrpSpPr>
          <p:grpSpPr>
            <a:xfrm>
              <a:off x="10607068" y="9190235"/>
              <a:ext cx="589345" cy="330376"/>
              <a:chOff x="2240670" y="2657736"/>
              <a:chExt cx="601248" cy="337049"/>
            </a:xfrm>
            <a:solidFill>
              <a:schemeClr val="tx1">
                <a:lumMod val="50000"/>
              </a:schemeClr>
            </a:solidFill>
          </p:grpSpPr>
          <p:grpSp>
            <p:nvGrpSpPr>
              <p:cNvPr id="374" name="Group 373">
                <a:extLst>
                  <a:ext uri="{FF2B5EF4-FFF2-40B4-BE49-F238E27FC236}">
                    <a16:creationId xmlns:a16="http://schemas.microsoft.com/office/drawing/2014/main" id="{55F8DC3D-EFBA-4E0A-850E-A1F0E99FA97F}"/>
                  </a:ext>
                </a:extLst>
              </p:cNvPr>
              <p:cNvGrpSpPr/>
              <p:nvPr/>
            </p:nvGrpSpPr>
            <p:grpSpPr>
              <a:xfrm>
                <a:off x="2240670" y="2657736"/>
                <a:ext cx="601248" cy="337049"/>
                <a:chOff x="3523102" y="1791568"/>
                <a:chExt cx="6746733" cy="3782104"/>
              </a:xfrm>
              <a:grpFill/>
            </p:grpSpPr>
            <p:sp>
              <p:nvSpPr>
                <p:cNvPr id="376" name="Rectangle 375">
                  <a:extLst>
                    <a:ext uri="{FF2B5EF4-FFF2-40B4-BE49-F238E27FC236}">
                      <a16:creationId xmlns:a16="http://schemas.microsoft.com/office/drawing/2014/main" id="{5FC98207-4D97-4B79-9B00-2105FEA7913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77" name="Freeform 104">
                  <a:extLst>
                    <a:ext uri="{FF2B5EF4-FFF2-40B4-BE49-F238E27FC236}">
                      <a16:creationId xmlns:a16="http://schemas.microsoft.com/office/drawing/2014/main" id="{A9B6D818-CFF4-4537-9979-89F6B0EA7B9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78" name="Freeform 105">
                  <a:extLst>
                    <a:ext uri="{FF2B5EF4-FFF2-40B4-BE49-F238E27FC236}">
                      <a16:creationId xmlns:a16="http://schemas.microsoft.com/office/drawing/2014/main" id="{B9E41F20-AA29-4A4F-A940-AC753D61538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75" name="Hexagon 374">
                <a:extLst>
                  <a:ext uri="{FF2B5EF4-FFF2-40B4-BE49-F238E27FC236}">
                    <a16:creationId xmlns:a16="http://schemas.microsoft.com/office/drawing/2014/main" id="{AAA0408D-3E16-44DA-8925-7995A9E6D789}"/>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8BC1F30F-61E8-44CF-BB12-30A2BD474A48}"/>
                </a:ext>
              </a:extLst>
            </p:cNvPr>
            <p:cNvGrpSpPr/>
            <p:nvPr/>
          </p:nvGrpSpPr>
          <p:grpSpPr>
            <a:xfrm>
              <a:off x="10759468" y="9342635"/>
              <a:ext cx="589345" cy="330376"/>
              <a:chOff x="2240670" y="2657736"/>
              <a:chExt cx="601248" cy="337049"/>
            </a:xfrm>
            <a:solidFill>
              <a:schemeClr val="tx1">
                <a:lumMod val="50000"/>
              </a:schemeClr>
            </a:solidFill>
          </p:grpSpPr>
          <p:grpSp>
            <p:nvGrpSpPr>
              <p:cNvPr id="369" name="Group 368">
                <a:extLst>
                  <a:ext uri="{FF2B5EF4-FFF2-40B4-BE49-F238E27FC236}">
                    <a16:creationId xmlns:a16="http://schemas.microsoft.com/office/drawing/2014/main" id="{164858D8-5E3E-44CD-9A64-246DD7E42B46}"/>
                  </a:ext>
                </a:extLst>
              </p:cNvPr>
              <p:cNvGrpSpPr/>
              <p:nvPr/>
            </p:nvGrpSpPr>
            <p:grpSpPr>
              <a:xfrm>
                <a:off x="2240670" y="2657736"/>
                <a:ext cx="601248" cy="337049"/>
                <a:chOff x="3523102" y="1791568"/>
                <a:chExt cx="6746733" cy="3782104"/>
              </a:xfrm>
              <a:grpFill/>
            </p:grpSpPr>
            <p:sp>
              <p:nvSpPr>
                <p:cNvPr id="371" name="Rectangle 370">
                  <a:extLst>
                    <a:ext uri="{FF2B5EF4-FFF2-40B4-BE49-F238E27FC236}">
                      <a16:creationId xmlns:a16="http://schemas.microsoft.com/office/drawing/2014/main" id="{E1000BFB-988F-4B48-B7C3-40DE6E2C0FF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72" name="Freeform 104">
                  <a:extLst>
                    <a:ext uri="{FF2B5EF4-FFF2-40B4-BE49-F238E27FC236}">
                      <a16:creationId xmlns:a16="http://schemas.microsoft.com/office/drawing/2014/main" id="{CC0FF112-00C6-43B4-B1B3-B5ACCC3FBFA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73" name="Freeform 105">
                  <a:extLst>
                    <a:ext uri="{FF2B5EF4-FFF2-40B4-BE49-F238E27FC236}">
                      <a16:creationId xmlns:a16="http://schemas.microsoft.com/office/drawing/2014/main" id="{ED20ADCA-57E5-4C9D-95BB-A1025BECA1A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70" name="Hexagon 369">
                <a:extLst>
                  <a:ext uri="{FF2B5EF4-FFF2-40B4-BE49-F238E27FC236}">
                    <a16:creationId xmlns:a16="http://schemas.microsoft.com/office/drawing/2014/main" id="{2F576866-C01F-44D4-B125-99496EC2067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24DE854D-F763-44EF-9EDB-33EA5CD54C15}"/>
                </a:ext>
              </a:extLst>
            </p:cNvPr>
            <p:cNvGrpSpPr/>
            <p:nvPr/>
          </p:nvGrpSpPr>
          <p:grpSpPr>
            <a:xfrm>
              <a:off x="10911868" y="9495035"/>
              <a:ext cx="589345" cy="330376"/>
              <a:chOff x="2240670" y="2657736"/>
              <a:chExt cx="601248" cy="337049"/>
            </a:xfrm>
            <a:solidFill>
              <a:schemeClr val="tx1">
                <a:lumMod val="50000"/>
              </a:schemeClr>
            </a:solidFill>
          </p:grpSpPr>
          <p:grpSp>
            <p:nvGrpSpPr>
              <p:cNvPr id="364" name="Group 363">
                <a:extLst>
                  <a:ext uri="{FF2B5EF4-FFF2-40B4-BE49-F238E27FC236}">
                    <a16:creationId xmlns:a16="http://schemas.microsoft.com/office/drawing/2014/main" id="{6436A48D-8AF3-4574-A32D-0169E1C13D7B}"/>
                  </a:ext>
                </a:extLst>
              </p:cNvPr>
              <p:cNvGrpSpPr/>
              <p:nvPr/>
            </p:nvGrpSpPr>
            <p:grpSpPr>
              <a:xfrm>
                <a:off x="2240670" y="2657736"/>
                <a:ext cx="601248" cy="337049"/>
                <a:chOff x="3523102" y="1791568"/>
                <a:chExt cx="6746733" cy="3782104"/>
              </a:xfrm>
              <a:grpFill/>
            </p:grpSpPr>
            <p:sp>
              <p:nvSpPr>
                <p:cNvPr id="366" name="Rectangle 365">
                  <a:extLst>
                    <a:ext uri="{FF2B5EF4-FFF2-40B4-BE49-F238E27FC236}">
                      <a16:creationId xmlns:a16="http://schemas.microsoft.com/office/drawing/2014/main" id="{EEE78149-8E76-4D4E-AA22-D37C577548A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67" name="Freeform 104">
                  <a:extLst>
                    <a:ext uri="{FF2B5EF4-FFF2-40B4-BE49-F238E27FC236}">
                      <a16:creationId xmlns:a16="http://schemas.microsoft.com/office/drawing/2014/main" id="{4E7C23BA-66D6-4313-A437-3C982FA958D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68" name="Freeform 105">
                  <a:extLst>
                    <a:ext uri="{FF2B5EF4-FFF2-40B4-BE49-F238E27FC236}">
                      <a16:creationId xmlns:a16="http://schemas.microsoft.com/office/drawing/2014/main" id="{09FA2862-7950-4E05-9B84-870025F6AC2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65" name="Hexagon 364">
                <a:extLst>
                  <a:ext uri="{FF2B5EF4-FFF2-40B4-BE49-F238E27FC236}">
                    <a16:creationId xmlns:a16="http://schemas.microsoft.com/office/drawing/2014/main" id="{93D8E201-912C-4FE6-841C-9AEC7CED332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E2285653-3C9C-4003-BEDA-BF5B3D4192A5}"/>
                </a:ext>
              </a:extLst>
            </p:cNvPr>
            <p:cNvGrpSpPr/>
            <p:nvPr/>
          </p:nvGrpSpPr>
          <p:grpSpPr>
            <a:xfrm>
              <a:off x="12884644" y="4128403"/>
              <a:ext cx="589345" cy="330376"/>
              <a:chOff x="2244917" y="2288296"/>
              <a:chExt cx="601248" cy="337049"/>
            </a:xfrm>
          </p:grpSpPr>
          <p:grpSp>
            <p:nvGrpSpPr>
              <p:cNvPr id="359" name="Group 358">
                <a:extLst>
                  <a:ext uri="{FF2B5EF4-FFF2-40B4-BE49-F238E27FC236}">
                    <a16:creationId xmlns:a16="http://schemas.microsoft.com/office/drawing/2014/main" id="{A3154D5D-4240-4165-97C6-78396EA35A1F}"/>
                  </a:ext>
                </a:extLst>
              </p:cNvPr>
              <p:cNvGrpSpPr/>
              <p:nvPr/>
            </p:nvGrpSpPr>
            <p:grpSpPr>
              <a:xfrm>
                <a:off x="2244917" y="2288296"/>
                <a:ext cx="601248" cy="337049"/>
                <a:chOff x="3523102" y="1791568"/>
                <a:chExt cx="6746733" cy="3782104"/>
              </a:xfrm>
              <a:solidFill>
                <a:srgbClr val="C00000"/>
              </a:solidFill>
            </p:grpSpPr>
            <p:sp>
              <p:nvSpPr>
                <p:cNvPr id="361" name="Rectangle 360">
                  <a:extLst>
                    <a:ext uri="{FF2B5EF4-FFF2-40B4-BE49-F238E27FC236}">
                      <a16:creationId xmlns:a16="http://schemas.microsoft.com/office/drawing/2014/main" id="{0B6597FB-B6A1-4403-934B-6CEE4163F49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62" name="Freeform 100">
                  <a:extLst>
                    <a:ext uri="{FF2B5EF4-FFF2-40B4-BE49-F238E27FC236}">
                      <a16:creationId xmlns:a16="http://schemas.microsoft.com/office/drawing/2014/main" id="{49BE4310-9F6E-4723-9805-7D8C813BC4B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63" name="Freeform 101">
                  <a:extLst>
                    <a:ext uri="{FF2B5EF4-FFF2-40B4-BE49-F238E27FC236}">
                      <a16:creationId xmlns:a16="http://schemas.microsoft.com/office/drawing/2014/main" id="{4BC6516B-9BA1-4DD9-9C26-8B7EA8A74B2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60" name="Hexagon 359">
                <a:extLst>
                  <a:ext uri="{FF2B5EF4-FFF2-40B4-BE49-F238E27FC236}">
                    <a16:creationId xmlns:a16="http://schemas.microsoft.com/office/drawing/2014/main" id="{5AFD27E7-08E8-44D1-93A3-88D0740F739E}"/>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E7923A9D-0346-4AB5-BFDD-0BCC36D58C01}"/>
                </a:ext>
              </a:extLst>
            </p:cNvPr>
            <p:cNvGrpSpPr/>
            <p:nvPr/>
          </p:nvGrpSpPr>
          <p:grpSpPr>
            <a:xfrm>
              <a:off x="13037044" y="4280803"/>
              <a:ext cx="589345" cy="330376"/>
              <a:chOff x="2244917" y="2288296"/>
              <a:chExt cx="601248" cy="337049"/>
            </a:xfrm>
          </p:grpSpPr>
          <p:grpSp>
            <p:nvGrpSpPr>
              <p:cNvPr id="354" name="Group 353">
                <a:extLst>
                  <a:ext uri="{FF2B5EF4-FFF2-40B4-BE49-F238E27FC236}">
                    <a16:creationId xmlns:a16="http://schemas.microsoft.com/office/drawing/2014/main" id="{5A046DE1-C8DA-470F-8F19-6C52494A086A}"/>
                  </a:ext>
                </a:extLst>
              </p:cNvPr>
              <p:cNvGrpSpPr/>
              <p:nvPr/>
            </p:nvGrpSpPr>
            <p:grpSpPr>
              <a:xfrm>
                <a:off x="2244917" y="2288296"/>
                <a:ext cx="601248" cy="337049"/>
                <a:chOff x="3523102" y="1791568"/>
                <a:chExt cx="6746733" cy="3782104"/>
              </a:xfrm>
              <a:solidFill>
                <a:srgbClr val="C00000"/>
              </a:solidFill>
            </p:grpSpPr>
            <p:sp>
              <p:nvSpPr>
                <p:cNvPr id="356" name="Rectangle 355">
                  <a:extLst>
                    <a:ext uri="{FF2B5EF4-FFF2-40B4-BE49-F238E27FC236}">
                      <a16:creationId xmlns:a16="http://schemas.microsoft.com/office/drawing/2014/main" id="{25368A34-7419-4AB7-A698-4DE67C4EA92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57" name="Freeform 100">
                  <a:extLst>
                    <a:ext uri="{FF2B5EF4-FFF2-40B4-BE49-F238E27FC236}">
                      <a16:creationId xmlns:a16="http://schemas.microsoft.com/office/drawing/2014/main" id="{AEACA3C1-4223-48F0-B264-7BDF3E33CB2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58" name="Freeform 101">
                  <a:extLst>
                    <a:ext uri="{FF2B5EF4-FFF2-40B4-BE49-F238E27FC236}">
                      <a16:creationId xmlns:a16="http://schemas.microsoft.com/office/drawing/2014/main" id="{D1FB4F07-8C4F-4DFB-B92B-F537879D8FE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55" name="Hexagon 354">
                <a:extLst>
                  <a:ext uri="{FF2B5EF4-FFF2-40B4-BE49-F238E27FC236}">
                    <a16:creationId xmlns:a16="http://schemas.microsoft.com/office/drawing/2014/main" id="{B5ED9068-FF96-428F-B88E-A39819C33FFE}"/>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6F5FA9AB-6B50-44D1-8903-AA6A6323BB87}"/>
                </a:ext>
              </a:extLst>
            </p:cNvPr>
            <p:cNvGrpSpPr/>
            <p:nvPr/>
          </p:nvGrpSpPr>
          <p:grpSpPr>
            <a:xfrm>
              <a:off x="13189444" y="4433203"/>
              <a:ext cx="589345" cy="330376"/>
              <a:chOff x="2244917" y="2288296"/>
              <a:chExt cx="601248" cy="337049"/>
            </a:xfrm>
          </p:grpSpPr>
          <p:grpSp>
            <p:nvGrpSpPr>
              <p:cNvPr id="349" name="Group 348">
                <a:extLst>
                  <a:ext uri="{FF2B5EF4-FFF2-40B4-BE49-F238E27FC236}">
                    <a16:creationId xmlns:a16="http://schemas.microsoft.com/office/drawing/2014/main" id="{70C87689-FDCC-4DA4-90F0-A48A8F1B83BF}"/>
                  </a:ext>
                </a:extLst>
              </p:cNvPr>
              <p:cNvGrpSpPr/>
              <p:nvPr/>
            </p:nvGrpSpPr>
            <p:grpSpPr>
              <a:xfrm>
                <a:off x="2244917" y="2288296"/>
                <a:ext cx="601248" cy="337049"/>
                <a:chOff x="3523102" y="1791568"/>
                <a:chExt cx="6746733" cy="3782104"/>
              </a:xfrm>
              <a:solidFill>
                <a:srgbClr val="C00000"/>
              </a:solidFill>
            </p:grpSpPr>
            <p:sp>
              <p:nvSpPr>
                <p:cNvPr id="351" name="Rectangle 350">
                  <a:extLst>
                    <a:ext uri="{FF2B5EF4-FFF2-40B4-BE49-F238E27FC236}">
                      <a16:creationId xmlns:a16="http://schemas.microsoft.com/office/drawing/2014/main" id="{B4A3599E-FB85-4005-B896-85F7C77F162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52" name="Freeform 100">
                  <a:extLst>
                    <a:ext uri="{FF2B5EF4-FFF2-40B4-BE49-F238E27FC236}">
                      <a16:creationId xmlns:a16="http://schemas.microsoft.com/office/drawing/2014/main" id="{4027A6A1-AEB9-403D-8D13-98A677FE81F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53" name="Freeform 101">
                  <a:extLst>
                    <a:ext uri="{FF2B5EF4-FFF2-40B4-BE49-F238E27FC236}">
                      <a16:creationId xmlns:a16="http://schemas.microsoft.com/office/drawing/2014/main" id="{26FFEAD5-B3E9-498F-92CC-040FBAA3FE9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50" name="Hexagon 349">
                <a:extLst>
                  <a:ext uri="{FF2B5EF4-FFF2-40B4-BE49-F238E27FC236}">
                    <a16:creationId xmlns:a16="http://schemas.microsoft.com/office/drawing/2014/main" id="{3365BD28-DA84-4BA6-AD3A-6D4057B0C544}"/>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E16F85FD-EFDB-4AFC-BA1F-265C557C9103}"/>
                </a:ext>
              </a:extLst>
            </p:cNvPr>
            <p:cNvGrpSpPr/>
            <p:nvPr/>
          </p:nvGrpSpPr>
          <p:grpSpPr>
            <a:xfrm>
              <a:off x="12881354" y="4978028"/>
              <a:ext cx="589345" cy="330376"/>
              <a:chOff x="1601399" y="2288295"/>
              <a:chExt cx="601248" cy="337049"/>
            </a:xfrm>
          </p:grpSpPr>
          <p:grpSp>
            <p:nvGrpSpPr>
              <p:cNvPr id="344" name="Group 343">
                <a:extLst>
                  <a:ext uri="{FF2B5EF4-FFF2-40B4-BE49-F238E27FC236}">
                    <a16:creationId xmlns:a16="http://schemas.microsoft.com/office/drawing/2014/main" id="{6A58FECA-53A6-4C34-AD33-5E5F92314A20}"/>
                  </a:ext>
                </a:extLst>
              </p:cNvPr>
              <p:cNvGrpSpPr/>
              <p:nvPr/>
            </p:nvGrpSpPr>
            <p:grpSpPr>
              <a:xfrm>
                <a:off x="1601399" y="2288295"/>
                <a:ext cx="601248" cy="337049"/>
                <a:chOff x="3523102" y="1791568"/>
                <a:chExt cx="6746733" cy="3782104"/>
              </a:xfrm>
              <a:solidFill>
                <a:srgbClr val="002060"/>
              </a:solidFill>
            </p:grpSpPr>
            <p:sp>
              <p:nvSpPr>
                <p:cNvPr id="346" name="Rectangle 345">
                  <a:extLst>
                    <a:ext uri="{FF2B5EF4-FFF2-40B4-BE49-F238E27FC236}">
                      <a16:creationId xmlns:a16="http://schemas.microsoft.com/office/drawing/2014/main" id="{A868279B-76FD-46BE-B26B-E025FCE978E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47" name="Freeform 96">
                  <a:extLst>
                    <a:ext uri="{FF2B5EF4-FFF2-40B4-BE49-F238E27FC236}">
                      <a16:creationId xmlns:a16="http://schemas.microsoft.com/office/drawing/2014/main" id="{F5465EF9-1A53-4CF2-B0EF-F85F8F4C3AD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48" name="Freeform 97">
                  <a:extLst>
                    <a:ext uri="{FF2B5EF4-FFF2-40B4-BE49-F238E27FC236}">
                      <a16:creationId xmlns:a16="http://schemas.microsoft.com/office/drawing/2014/main" id="{6E154016-2B1C-4C3A-B556-14A35C02EA9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45" name="Hexagon 344">
                <a:extLst>
                  <a:ext uri="{FF2B5EF4-FFF2-40B4-BE49-F238E27FC236}">
                    <a16:creationId xmlns:a16="http://schemas.microsoft.com/office/drawing/2014/main" id="{692A09AF-EC3C-4112-A4CD-75312AF5D047}"/>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2091B31E-CCD0-4219-9739-303CD1CBD330}"/>
                </a:ext>
              </a:extLst>
            </p:cNvPr>
            <p:cNvGrpSpPr/>
            <p:nvPr/>
          </p:nvGrpSpPr>
          <p:grpSpPr>
            <a:xfrm>
              <a:off x="13033754" y="5130428"/>
              <a:ext cx="589345" cy="330376"/>
              <a:chOff x="1601399" y="2288295"/>
              <a:chExt cx="601248" cy="337049"/>
            </a:xfrm>
          </p:grpSpPr>
          <p:grpSp>
            <p:nvGrpSpPr>
              <p:cNvPr id="339" name="Group 338">
                <a:extLst>
                  <a:ext uri="{FF2B5EF4-FFF2-40B4-BE49-F238E27FC236}">
                    <a16:creationId xmlns:a16="http://schemas.microsoft.com/office/drawing/2014/main" id="{7FF1BC61-4BF6-43ED-9B2E-B9D3A56B81D0}"/>
                  </a:ext>
                </a:extLst>
              </p:cNvPr>
              <p:cNvGrpSpPr/>
              <p:nvPr/>
            </p:nvGrpSpPr>
            <p:grpSpPr>
              <a:xfrm>
                <a:off x="1601399" y="2288295"/>
                <a:ext cx="601248" cy="337049"/>
                <a:chOff x="3523102" y="1791568"/>
                <a:chExt cx="6746733" cy="3782104"/>
              </a:xfrm>
              <a:solidFill>
                <a:srgbClr val="002060"/>
              </a:solidFill>
            </p:grpSpPr>
            <p:sp>
              <p:nvSpPr>
                <p:cNvPr id="341" name="Rectangle 340">
                  <a:extLst>
                    <a:ext uri="{FF2B5EF4-FFF2-40B4-BE49-F238E27FC236}">
                      <a16:creationId xmlns:a16="http://schemas.microsoft.com/office/drawing/2014/main" id="{08B83436-368C-4FD2-8E22-C4463011370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42" name="Freeform 96">
                  <a:extLst>
                    <a:ext uri="{FF2B5EF4-FFF2-40B4-BE49-F238E27FC236}">
                      <a16:creationId xmlns:a16="http://schemas.microsoft.com/office/drawing/2014/main" id="{12C73002-0F14-49F1-B5D5-B410EB41B19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43" name="Freeform 97">
                  <a:extLst>
                    <a:ext uri="{FF2B5EF4-FFF2-40B4-BE49-F238E27FC236}">
                      <a16:creationId xmlns:a16="http://schemas.microsoft.com/office/drawing/2014/main" id="{89881858-F517-46BA-8571-619AEC69C78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40" name="Hexagon 339">
                <a:extLst>
                  <a:ext uri="{FF2B5EF4-FFF2-40B4-BE49-F238E27FC236}">
                    <a16:creationId xmlns:a16="http://schemas.microsoft.com/office/drawing/2014/main" id="{F7A0AD34-8258-4361-8F79-93CFE0154E72}"/>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79159B9B-596B-4604-BF79-F28AD24BF79D}"/>
                </a:ext>
              </a:extLst>
            </p:cNvPr>
            <p:cNvGrpSpPr/>
            <p:nvPr/>
          </p:nvGrpSpPr>
          <p:grpSpPr>
            <a:xfrm>
              <a:off x="13186154" y="5282828"/>
              <a:ext cx="589345" cy="330376"/>
              <a:chOff x="1601399" y="2288295"/>
              <a:chExt cx="601248" cy="337049"/>
            </a:xfrm>
          </p:grpSpPr>
          <p:grpSp>
            <p:nvGrpSpPr>
              <p:cNvPr id="334" name="Group 333">
                <a:extLst>
                  <a:ext uri="{FF2B5EF4-FFF2-40B4-BE49-F238E27FC236}">
                    <a16:creationId xmlns:a16="http://schemas.microsoft.com/office/drawing/2014/main" id="{10E5937D-0315-44B6-A007-20D3570F94D1}"/>
                  </a:ext>
                </a:extLst>
              </p:cNvPr>
              <p:cNvGrpSpPr/>
              <p:nvPr/>
            </p:nvGrpSpPr>
            <p:grpSpPr>
              <a:xfrm>
                <a:off x="1601399" y="2288295"/>
                <a:ext cx="601248" cy="337049"/>
                <a:chOff x="3523102" y="1791568"/>
                <a:chExt cx="6746733" cy="3782104"/>
              </a:xfrm>
              <a:solidFill>
                <a:srgbClr val="002060"/>
              </a:solidFill>
            </p:grpSpPr>
            <p:sp>
              <p:nvSpPr>
                <p:cNvPr id="336" name="Rectangle 335">
                  <a:extLst>
                    <a:ext uri="{FF2B5EF4-FFF2-40B4-BE49-F238E27FC236}">
                      <a16:creationId xmlns:a16="http://schemas.microsoft.com/office/drawing/2014/main" id="{2EC4A543-5839-41C3-AC34-BB2B67797F38}"/>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37" name="Freeform 96">
                  <a:extLst>
                    <a:ext uri="{FF2B5EF4-FFF2-40B4-BE49-F238E27FC236}">
                      <a16:creationId xmlns:a16="http://schemas.microsoft.com/office/drawing/2014/main" id="{13312EBE-6114-43F0-B0FD-3EBDA555054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38" name="Freeform 97">
                  <a:extLst>
                    <a:ext uri="{FF2B5EF4-FFF2-40B4-BE49-F238E27FC236}">
                      <a16:creationId xmlns:a16="http://schemas.microsoft.com/office/drawing/2014/main" id="{19AF75D1-4ED6-4D32-97B4-1D6D5FD62E9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35" name="Hexagon 334">
                <a:extLst>
                  <a:ext uri="{FF2B5EF4-FFF2-40B4-BE49-F238E27FC236}">
                    <a16:creationId xmlns:a16="http://schemas.microsoft.com/office/drawing/2014/main" id="{8F3F8B26-1AEE-45A6-9F20-6B8FF67EA43C}"/>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B2520F21-58DF-41ED-9C42-97F5727EE2FF}"/>
                </a:ext>
              </a:extLst>
            </p:cNvPr>
            <p:cNvGrpSpPr>
              <a:grpSpLocks noChangeAspect="1"/>
            </p:cNvGrpSpPr>
            <p:nvPr/>
          </p:nvGrpSpPr>
          <p:grpSpPr>
            <a:xfrm>
              <a:off x="12885737" y="5817817"/>
              <a:ext cx="518273" cy="290534"/>
              <a:chOff x="1596268" y="2657736"/>
              <a:chExt cx="601248" cy="337049"/>
            </a:xfrm>
          </p:grpSpPr>
          <p:grpSp>
            <p:nvGrpSpPr>
              <p:cNvPr id="329" name="Group 328">
                <a:extLst>
                  <a:ext uri="{FF2B5EF4-FFF2-40B4-BE49-F238E27FC236}">
                    <a16:creationId xmlns:a16="http://schemas.microsoft.com/office/drawing/2014/main" id="{EAC720F2-F1F0-414A-93D4-52E84D7C4DF4}"/>
                  </a:ext>
                </a:extLst>
              </p:cNvPr>
              <p:cNvGrpSpPr/>
              <p:nvPr/>
            </p:nvGrpSpPr>
            <p:grpSpPr>
              <a:xfrm>
                <a:off x="1596268" y="2657736"/>
                <a:ext cx="601248" cy="337049"/>
                <a:chOff x="3523102" y="1791568"/>
                <a:chExt cx="6746733" cy="3782104"/>
              </a:xfrm>
              <a:solidFill>
                <a:srgbClr val="00B050"/>
              </a:solidFill>
            </p:grpSpPr>
            <p:sp>
              <p:nvSpPr>
                <p:cNvPr id="331" name="Rectangle 330">
                  <a:extLst>
                    <a:ext uri="{FF2B5EF4-FFF2-40B4-BE49-F238E27FC236}">
                      <a16:creationId xmlns:a16="http://schemas.microsoft.com/office/drawing/2014/main" id="{0B007D08-9B74-43A6-A406-57B0FD58133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32" name="Freeform 92">
                  <a:extLst>
                    <a:ext uri="{FF2B5EF4-FFF2-40B4-BE49-F238E27FC236}">
                      <a16:creationId xmlns:a16="http://schemas.microsoft.com/office/drawing/2014/main" id="{043B9A2B-181E-4CA9-9F10-9988ECAC91A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33" name="Freeform 93">
                  <a:extLst>
                    <a:ext uri="{FF2B5EF4-FFF2-40B4-BE49-F238E27FC236}">
                      <a16:creationId xmlns:a16="http://schemas.microsoft.com/office/drawing/2014/main" id="{76969D61-F3CE-440E-BF67-8B4E5AD5049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30" name="Hexagon 329">
                <a:extLst>
                  <a:ext uri="{FF2B5EF4-FFF2-40B4-BE49-F238E27FC236}">
                    <a16:creationId xmlns:a16="http://schemas.microsoft.com/office/drawing/2014/main" id="{3662092C-F47B-4F93-9814-D119136F3A4D}"/>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FD8466CE-BC2C-4F99-9381-674F9B79C9BC}"/>
                </a:ext>
              </a:extLst>
            </p:cNvPr>
            <p:cNvGrpSpPr>
              <a:grpSpLocks noChangeAspect="1"/>
            </p:cNvGrpSpPr>
            <p:nvPr/>
          </p:nvGrpSpPr>
          <p:grpSpPr>
            <a:xfrm>
              <a:off x="12894239" y="6290768"/>
              <a:ext cx="518273" cy="290534"/>
              <a:chOff x="1596268" y="2657736"/>
              <a:chExt cx="601248" cy="337049"/>
            </a:xfrm>
          </p:grpSpPr>
          <p:grpSp>
            <p:nvGrpSpPr>
              <p:cNvPr id="324" name="Group 323">
                <a:extLst>
                  <a:ext uri="{FF2B5EF4-FFF2-40B4-BE49-F238E27FC236}">
                    <a16:creationId xmlns:a16="http://schemas.microsoft.com/office/drawing/2014/main" id="{3AB66664-7E63-4E93-A22E-D03BBF2D4BF3}"/>
                  </a:ext>
                </a:extLst>
              </p:cNvPr>
              <p:cNvGrpSpPr/>
              <p:nvPr/>
            </p:nvGrpSpPr>
            <p:grpSpPr>
              <a:xfrm>
                <a:off x="1596268" y="2657736"/>
                <a:ext cx="601248" cy="337049"/>
                <a:chOff x="3523102" y="1791568"/>
                <a:chExt cx="6746733" cy="3782104"/>
              </a:xfrm>
              <a:solidFill>
                <a:srgbClr val="00B050"/>
              </a:solidFill>
            </p:grpSpPr>
            <p:sp>
              <p:nvSpPr>
                <p:cNvPr id="326" name="Rectangle 325">
                  <a:extLst>
                    <a:ext uri="{FF2B5EF4-FFF2-40B4-BE49-F238E27FC236}">
                      <a16:creationId xmlns:a16="http://schemas.microsoft.com/office/drawing/2014/main" id="{24A8080F-7FEF-400E-BDEC-408D5F7376B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27" name="Freeform 92">
                  <a:extLst>
                    <a:ext uri="{FF2B5EF4-FFF2-40B4-BE49-F238E27FC236}">
                      <a16:creationId xmlns:a16="http://schemas.microsoft.com/office/drawing/2014/main" id="{315C3FC4-D0DB-4D4A-9367-45B395F5CAA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28" name="Freeform 93">
                  <a:extLst>
                    <a:ext uri="{FF2B5EF4-FFF2-40B4-BE49-F238E27FC236}">
                      <a16:creationId xmlns:a16="http://schemas.microsoft.com/office/drawing/2014/main" id="{6EEB648F-22AF-454D-AB4D-AECE95FDCDA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25" name="Hexagon 324">
                <a:extLst>
                  <a:ext uri="{FF2B5EF4-FFF2-40B4-BE49-F238E27FC236}">
                    <a16:creationId xmlns:a16="http://schemas.microsoft.com/office/drawing/2014/main" id="{7BA4DFDB-CF31-4D8F-9DE6-90BD4357D607}"/>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60A39925-155E-4E9F-806F-5E4FEE04EFD5}"/>
                </a:ext>
              </a:extLst>
            </p:cNvPr>
            <p:cNvGrpSpPr>
              <a:grpSpLocks noChangeAspect="1"/>
            </p:cNvGrpSpPr>
            <p:nvPr/>
          </p:nvGrpSpPr>
          <p:grpSpPr>
            <a:xfrm>
              <a:off x="13803912" y="5992544"/>
              <a:ext cx="518273" cy="290534"/>
              <a:chOff x="1596268" y="2657736"/>
              <a:chExt cx="601248" cy="337049"/>
            </a:xfrm>
          </p:grpSpPr>
          <p:grpSp>
            <p:nvGrpSpPr>
              <p:cNvPr id="319" name="Group 318">
                <a:extLst>
                  <a:ext uri="{FF2B5EF4-FFF2-40B4-BE49-F238E27FC236}">
                    <a16:creationId xmlns:a16="http://schemas.microsoft.com/office/drawing/2014/main" id="{D49CFD00-CF36-4FBE-AD47-31E528DD7D87}"/>
                  </a:ext>
                </a:extLst>
              </p:cNvPr>
              <p:cNvGrpSpPr/>
              <p:nvPr/>
            </p:nvGrpSpPr>
            <p:grpSpPr>
              <a:xfrm>
                <a:off x="1596268" y="2657736"/>
                <a:ext cx="601248" cy="337049"/>
                <a:chOff x="3523102" y="1791568"/>
                <a:chExt cx="6746733" cy="3782104"/>
              </a:xfrm>
              <a:solidFill>
                <a:srgbClr val="00B050"/>
              </a:solidFill>
            </p:grpSpPr>
            <p:sp>
              <p:nvSpPr>
                <p:cNvPr id="321" name="Rectangle 320">
                  <a:extLst>
                    <a:ext uri="{FF2B5EF4-FFF2-40B4-BE49-F238E27FC236}">
                      <a16:creationId xmlns:a16="http://schemas.microsoft.com/office/drawing/2014/main" id="{F29B4FA9-D629-41CF-A04D-89FC1C948DF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22" name="Freeform 92">
                  <a:extLst>
                    <a:ext uri="{FF2B5EF4-FFF2-40B4-BE49-F238E27FC236}">
                      <a16:creationId xmlns:a16="http://schemas.microsoft.com/office/drawing/2014/main" id="{4AC5DA23-7CE8-4100-B8EC-869180E8B8C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23" name="Freeform 93">
                  <a:extLst>
                    <a:ext uri="{FF2B5EF4-FFF2-40B4-BE49-F238E27FC236}">
                      <a16:creationId xmlns:a16="http://schemas.microsoft.com/office/drawing/2014/main" id="{11FD6AA5-2E12-4988-B5D6-FFBF7D9AE0F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20" name="Hexagon 319">
                <a:extLst>
                  <a:ext uri="{FF2B5EF4-FFF2-40B4-BE49-F238E27FC236}">
                    <a16:creationId xmlns:a16="http://schemas.microsoft.com/office/drawing/2014/main" id="{4B49C364-F277-4E58-842F-CBCB60FE516E}"/>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CB1AAAFD-CE69-4A14-B7AC-82895E5BB62A}"/>
                </a:ext>
              </a:extLst>
            </p:cNvPr>
            <p:cNvGrpSpPr>
              <a:grpSpLocks noChangeAspect="1"/>
            </p:cNvGrpSpPr>
            <p:nvPr/>
          </p:nvGrpSpPr>
          <p:grpSpPr>
            <a:xfrm>
              <a:off x="13038137" y="5970217"/>
              <a:ext cx="518273" cy="290534"/>
              <a:chOff x="1596268" y="2657736"/>
              <a:chExt cx="601248" cy="337049"/>
            </a:xfrm>
          </p:grpSpPr>
          <p:grpSp>
            <p:nvGrpSpPr>
              <p:cNvPr id="314" name="Group 313">
                <a:extLst>
                  <a:ext uri="{FF2B5EF4-FFF2-40B4-BE49-F238E27FC236}">
                    <a16:creationId xmlns:a16="http://schemas.microsoft.com/office/drawing/2014/main" id="{21AC4000-A513-406D-B9CD-7CBDAA13F220}"/>
                  </a:ext>
                </a:extLst>
              </p:cNvPr>
              <p:cNvGrpSpPr/>
              <p:nvPr/>
            </p:nvGrpSpPr>
            <p:grpSpPr>
              <a:xfrm>
                <a:off x="1596268" y="2657736"/>
                <a:ext cx="601248" cy="337049"/>
                <a:chOff x="3523102" y="1791568"/>
                <a:chExt cx="6746733" cy="3782104"/>
              </a:xfrm>
              <a:solidFill>
                <a:srgbClr val="00B050"/>
              </a:solidFill>
            </p:grpSpPr>
            <p:sp>
              <p:nvSpPr>
                <p:cNvPr id="316" name="Rectangle 315">
                  <a:extLst>
                    <a:ext uri="{FF2B5EF4-FFF2-40B4-BE49-F238E27FC236}">
                      <a16:creationId xmlns:a16="http://schemas.microsoft.com/office/drawing/2014/main" id="{58CEFFD4-1A50-4832-A7E5-1882FE2C2FD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17" name="Freeform 92">
                  <a:extLst>
                    <a:ext uri="{FF2B5EF4-FFF2-40B4-BE49-F238E27FC236}">
                      <a16:creationId xmlns:a16="http://schemas.microsoft.com/office/drawing/2014/main" id="{81D3BA12-9D96-4B21-9F11-F80B749C1AE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18" name="Freeform 93">
                  <a:extLst>
                    <a:ext uri="{FF2B5EF4-FFF2-40B4-BE49-F238E27FC236}">
                      <a16:creationId xmlns:a16="http://schemas.microsoft.com/office/drawing/2014/main" id="{F9DF3814-5558-4134-804D-462B33BFACC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15" name="Hexagon 314">
                <a:extLst>
                  <a:ext uri="{FF2B5EF4-FFF2-40B4-BE49-F238E27FC236}">
                    <a16:creationId xmlns:a16="http://schemas.microsoft.com/office/drawing/2014/main" id="{FF5E5F41-6E47-49F2-8BA7-4F6F5A41D15D}"/>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F4FA99E5-A2B3-45F5-A227-87B05E93A6E4}"/>
                </a:ext>
              </a:extLst>
            </p:cNvPr>
            <p:cNvGrpSpPr>
              <a:grpSpLocks noChangeAspect="1"/>
            </p:cNvGrpSpPr>
            <p:nvPr/>
          </p:nvGrpSpPr>
          <p:grpSpPr>
            <a:xfrm>
              <a:off x="13046639" y="6443168"/>
              <a:ext cx="518273" cy="290534"/>
              <a:chOff x="1596268" y="2657736"/>
              <a:chExt cx="601248" cy="337049"/>
            </a:xfrm>
          </p:grpSpPr>
          <p:grpSp>
            <p:nvGrpSpPr>
              <p:cNvPr id="309" name="Group 308">
                <a:extLst>
                  <a:ext uri="{FF2B5EF4-FFF2-40B4-BE49-F238E27FC236}">
                    <a16:creationId xmlns:a16="http://schemas.microsoft.com/office/drawing/2014/main" id="{27A9634A-DE3B-4ECE-B242-E19B4AB2FCEF}"/>
                  </a:ext>
                </a:extLst>
              </p:cNvPr>
              <p:cNvGrpSpPr/>
              <p:nvPr/>
            </p:nvGrpSpPr>
            <p:grpSpPr>
              <a:xfrm>
                <a:off x="1596268" y="2657736"/>
                <a:ext cx="601248" cy="337049"/>
                <a:chOff x="3523102" y="1791568"/>
                <a:chExt cx="6746733" cy="3782104"/>
              </a:xfrm>
              <a:solidFill>
                <a:srgbClr val="00B050"/>
              </a:solidFill>
            </p:grpSpPr>
            <p:sp>
              <p:nvSpPr>
                <p:cNvPr id="311" name="Rectangle 310">
                  <a:extLst>
                    <a:ext uri="{FF2B5EF4-FFF2-40B4-BE49-F238E27FC236}">
                      <a16:creationId xmlns:a16="http://schemas.microsoft.com/office/drawing/2014/main" id="{2BCEC68C-597C-43F3-B761-9560A6570D2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12" name="Freeform 92">
                  <a:extLst>
                    <a:ext uri="{FF2B5EF4-FFF2-40B4-BE49-F238E27FC236}">
                      <a16:creationId xmlns:a16="http://schemas.microsoft.com/office/drawing/2014/main" id="{AC658E05-4BBC-4059-AC10-9A2F6B14170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13" name="Freeform 93">
                  <a:extLst>
                    <a:ext uri="{FF2B5EF4-FFF2-40B4-BE49-F238E27FC236}">
                      <a16:creationId xmlns:a16="http://schemas.microsoft.com/office/drawing/2014/main" id="{5663595D-6601-4769-9F24-D99FE6BAED0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10" name="Hexagon 309">
                <a:extLst>
                  <a:ext uri="{FF2B5EF4-FFF2-40B4-BE49-F238E27FC236}">
                    <a16:creationId xmlns:a16="http://schemas.microsoft.com/office/drawing/2014/main" id="{8C483ECD-A80A-4432-8A7F-A123DF393523}"/>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DAFCD11E-847C-4083-B2FE-A806C90E4CFB}"/>
                </a:ext>
              </a:extLst>
            </p:cNvPr>
            <p:cNvGrpSpPr>
              <a:grpSpLocks noChangeAspect="1"/>
            </p:cNvGrpSpPr>
            <p:nvPr/>
          </p:nvGrpSpPr>
          <p:grpSpPr>
            <a:xfrm>
              <a:off x="13956312" y="6144944"/>
              <a:ext cx="518273" cy="290534"/>
              <a:chOff x="1596268" y="2657736"/>
              <a:chExt cx="601248" cy="337049"/>
            </a:xfrm>
          </p:grpSpPr>
          <p:grpSp>
            <p:nvGrpSpPr>
              <p:cNvPr id="304" name="Group 303">
                <a:extLst>
                  <a:ext uri="{FF2B5EF4-FFF2-40B4-BE49-F238E27FC236}">
                    <a16:creationId xmlns:a16="http://schemas.microsoft.com/office/drawing/2014/main" id="{B60E6901-6B47-41D3-A7FA-33BB863E4CD6}"/>
                  </a:ext>
                </a:extLst>
              </p:cNvPr>
              <p:cNvGrpSpPr/>
              <p:nvPr/>
            </p:nvGrpSpPr>
            <p:grpSpPr>
              <a:xfrm>
                <a:off x="1596268" y="2657736"/>
                <a:ext cx="601248" cy="337049"/>
                <a:chOff x="3523102" y="1791568"/>
                <a:chExt cx="6746733" cy="3782104"/>
              </a:xfrm>
              <a:solidFill>
                <a:srgbClr val="00B050"/>
              </a:solidFill>
            </p:grpSpPr>
            <p:sp>
              <p:nvSpPr>
                <p:cNvPr id="306" name="Rectangle 305">
                  <a:extLst>
                    <a:ext uri="{FF2B5EF4-FFF2-40B4-BE49-F238E27FC236}">
                      <a16:creationId xmlns:a16="http://schemas.microsoft.com/office/drawing/2014/main" id="{EA009935-DF63-4F05-B601-A82747B9EB9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07" name="Freeform 92">
                  <a:extLst>
                    <a:ext uri="{FF2B5EF4-FFF2-40B4-BE49-F238E27FC236}">
                      <a16:creationId xmlns:a16="http://schemas.microsoft.com/office/drawing/2014/main" id="{94AA7D88-E1EE-4C4F-90BD-0EE00CFB467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08" name="Freeform 93">
                  <a:extLst>
                    <a:ext uri="{FF2B5EF4-FFF2-40B4-BE49-F238E27FC236}">
                      <a16:creationId xmlns:a16="http://schemas.microsoft.com/office/drawing/2014/main" id="{1BA063E7-F465-4568-B007-38FB193E295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05" name="Hexagon 304">
                <a:extLst>
                  <a:ext uri="{FF2B5EF4-FFF2-40B4-BE49-F238E27FC236}">
                    <a16:creationId xmlns:a16="http://schemas.microsoft.com/office/drawing/2014/main" id="{A26B8C28-2A71-486E-9791-1EA7200AEB00}"/>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6" name="Group 225">
              <a:extLst>
                <a:ext uri="{FF2B5EF4-FFF2-40B4-BE49-F238E27FC236}">
                  <a16:creationId xmlns:a16="http://schemas.microsoft.com/office/drawing/2014/main" id="{17225CBA-37B7-44F7-9429-AABD14FF5EC2}"/>
                </a:ext>
              </a:extLst>
            </p:cNvPr>
            <p:cNvGrpSpPr>
              <a:grpSpLocks noChangeAspect="1"/>
            </p:cNvGrpSpPr>
            <p:nvPr/>
          </p:nvGrpSpPr>
          <p:grpSpPr>
            <a:xfrm>
              <a:off x="13190537" y="6122617"/>
              <a:ext cx="518273" cy="290534"/>
              <a:chOff x="1596268" y="2657736"/>
              <a:chExt cx="601248" cy="337049"/>
            </a:xfrm>
          </p:grpSpPr>
          <p:grpSp>
            <p:nvGrpSpPr>
              <p:cNvPr id="299" name="Group 298">
                <a:extLst>
                  <a:ext uri="{FF2B5EF4-FFF2-40B4-BE49-F238E27FC236}">
                    <a16:creationId xmlns:a16="http://schemas.microsoft.com/office/drawing/2014/main" id="{20DDEFFA-2E89-4852-BD73-BF6B3644010A}"/>
                  </a:ext>
                </a:extLst>
              </p:cNvPr>
              <p:cNvGrpSpPr/>
              <p:nvPr/>
            </p:nvGrpSpPr>
            <p:grpSpPr>
              <a:xfrm>
                <a:off x="1596268" y="2657736"/>
                <a:ext cx="601248" cy="337049"/>
                <a:chOff x="3523102" y="1791568"/>
                <a:chExt cx="6746733" cy="3782104"/>
              </a:xfrm>
              <a:solidFill>
                <a:srgbClr val="00B050"/>
              </a:solidFill>
            </p:grpSpPr>
            <p:sp>
              <p:nvSpPr>
                <p:cNvPr id="301" name="Rectangle 300">
                  <a:extLst>
                    <a:ext uri="{FF2B5EF4-FFF2-40B4-BE49-F238E27FC236}">
                      <a16:creationId xmlns:a16="http://schemas.microsoft.com/office/drawing/2014/main" id="{F86ADB3C-27F3-4A32-8209-2A7813A9DDE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02" name="Freeform 92">
                  <a:extLst>
                    <a:ext uri="{FF2B5EF4-FFF2-40B4-BE49-F238E27FC236}">
                      <a16:creationId xmlns:a16="http://schemas.microsoft.com/office/drawing/2014/main" id="{BF7D9BCD-A689-4D98-93F8-7E7B85C8788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303" name="Freeform 93">
                  <a:extLst>
                    <a:ext uri="{FF2B5EF4-FFF2-40B4-BE49-F238E27FC236}">
                      <a16:creationId xmlns:a16="http://schemas.microsoft.com/office/drawing/2014/main" id="{C2CCC563-232E-476C-BF27-750F0AD59A9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300" name="Hexagon 299">
                <a:extLst>
                  <a:ext uri="{FF2B5EF4-FFF2-40B4-BE49-F238E27FC236}">
                    <a16:creationId xmlns:a16="http://schemas.microsoft.com/office/drawing/2014/main" id="{5BE696C4-01E0-480B-B93E-EFAA1B5C2293}"/>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8AC665FE-42E9-4E5C-8B7B-88EDC8A81D9E}"/>
                </a:ext>
              </a:extLst>
            </p:cNvPr>
            <p:cNvGrpSpPr>
              <a:grpSpLocks noChangeAspect="1"/>
            </p:cNvGrpSpPr>
            <p:nvPr/>
          </p:nvGrpSpPr>
          <p:grpSpPr>
            <a:xfrm>
              <a:off x="13199039" y="6595568"/>
              <a:ext cx="518273" cy="290534"/>
              <a:chOff x="1596268" y="2657736"/>
              <a:chExt cx="601248" cy="337049"/>
            </a:xfrm>
          </p:grpSpPr>
          <p:grpSp>
            <p:nvGrpSpPr>
              <p:cNvPr id="294" name="Group 293">
                <a:extLst>
                  <a:ext uri="{FF2B5EF4-FFF2-40B4-BE49-F238E27FC236}">
                    <a16:creationId xmlns:a16="http://schemas.microsoft.com/office/drawing/2014/main" id="{CFA0C45E-5A91-44BE-8DE5-5EC5B7952525}"/>
                  </a:ext>
                </a:extLst>
              </p:cNvPr>
              <p:cNvGrpSpPr/>
              <p:nvPr/>
            </p:nvGrpSpPr>
            <p:grpSpPr>
              <a:xfrm>
                <a:off x="1596268" y="2657736"/>
                <a:ext cx="601248" cy="337049"/>
                <a:chOff x="3523102" y="1791568"/>
                <a:chExt cx="6746733" cy="3782104"/>
              </a:xfrm>
              <a:solidFill>
                <a:srgbClr val="00B050"/>
              </a:solidFill>
            </p:grpSpPr>
            <p:sp>
              <p:nvSpPr>
                <p:cNvPr id="296" name="Rectangle 295">
                  <a:extLst>
                    <a:ext uri="{FF2B5EF4-FFF2-40B4-BE49-F238E27FC236}">
                      <a16:creationId xmlns:a16="http://schemas.microsoft.com/office/drawing/2014/main" id="{4A611A6E-DD60-49A1-AE56-55F7B71AFDA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97" name="Freeform 92">
                  <a:extLst>
                    <a:ext uri="{FF2B5EF4-FFF2-40B4-BE49-F238E27FC236}">
                      <a16:creationId xmlns:a16="http://schemas.microsoft.com/office/drawing/2014/main" id="{80E568AA-A5D9-4B60-85B6-7197AB9F216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98" name="Freeform 93">
                  <a:extLst>
                    <a:ext uri="{FF2B5EF4-FFF2-40B4-BE49-F238E27FC236}">
                      <a16:creationId xmlns:a16="http://schemas.microsoft.com/office/drawing/2014/main" id="{72B783CC-C3AB-445C-855A-0AEDA4F95E3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95" name="Hexagon 294">
                <a:extLst>
                  <a:ext uri="{FF2B5EF4-FFF2-40B4-BE49-F238E27FC236}">
                    <a16:creationId xmlns:a16="http://schemas.microsoft.com/office/drawing/2014/main" id="{6E42E142-9505-4F3C-8AAA-D6892537C31F}"/>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8" name="Group 227">
              <a:extLst>
                <a:ext uri="{FF2B5EF4-FFF2-40B4-BE49-F238E27FC236}">
                  <a16:creationId xmlns:a16="http://schemas.microsoft.com/office/drawing/2014/main" id="{B4AB5150-6327-4699-8127-5171E1231794}"/>
                </a:ext>
              </a:extLst>
            </p:cNvPr>
            <p:cNvGrpSpPr>
              <a:grpSpLocks noChangeAspect="1"/>
            </p:cNvGrpSpPr>
            <p:nvPr/>
          </p:nvGrpSpPr>
          <p:grpSpPr>
            <a:xfrm>
              <a:off x="14108712" y="6297344"/>
              <a:ext cx="518273" cy="290534"/>
              <a:chOff x="1596268" y="2657736"/>
              <a:chExt cx="601248" cy="337049"/>
            </a:xfrm>
          </p:grpSpPr>
          <p:grpSp>
            <p:nvGrpSpPr>
              <p:cNvPr id="289" name="Group 288">
                <a:extLst>
                  <a:ext uri="{FF2B5EF4-FFF2-40B4-BE49-F238E27FC236}">
                    <a16:creationId xmlns:a16="http://schemas.microsoft.com/office/drawing/2014/main" id="{04BD234D-5224-4C83-B451-69112D74557E}"/>
                  </a:ext>
                </a:extLst>
              </p:cNvPr>
              <p:cNvGrpSpPr/>
              <p:nvPr/>
            </p:nvGrpSpPr>
            <p:grpSpPr>
              <a:xfrm>
                <a:off x="1596268" y="2657736"/>
                <a:ext cx="601248" cy="337049"/>
                <a:chOff x="3523102" y="1791568"/>
                <a:chExt cx="6746733" cy="3782104"/>
              </a:xfrm>
              <a:solidFill>
                <a:srgbClr val="00B050"/>
              </a:solidFill>
            </p:grpSpPr>
            <p:sp>
              <p:nvSpPr>
                <p:cNvPr id="291" name="Rectangle 290">
                  <a:extLst>
                    <a:ext uri="{FF2B5EF4-FFF2-40B4-BE49-F238E27FC236}">
                      <a16:creationId xmlns:a16="http://schemas.microsoft.com/office/drawing/2014/main" id="{FCCFA5D9-2890-4B55-B4C1-F3F5553074CF}"/>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92" name="Freeform 92">
                  <a:extLst>
                    <a:ext uri="{FF2B5EF4-FFF2-40B4-BE49-F238E27FC236}">
                      <a16:creationId xmlns:a16="http://schemas.microsoft.com/office/drawing/2014/main" id="{52238DB3-7ACA-4646-8EC5-DD3ED71A8E6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93" name="Freeform 93">
                  <a:extLst>
                    <a:ext uri="{FF2B5EF4-FFF2-40B4-BE49-F238E27FC236}">
                      <a16:creationId xmlns:a16="http://schemas.microsoft.com/office/drawing/2014/main" id="{8E1A8203-54E9-41F3-AB10-A6EA89D8B9A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90" name="Hexagon 289">
                <a:extLst>
                  <a:ext uri="{FF2B5EF4-FFF2-40B4-BE49-F238E27FC236}">
                    <a16:creationId xmlns:a16="http://schemas.microsoft.com/office/drawing/2014/main" id="{CB6F73F1-7D63-4936-B3B2-4A4E3D4C2CF2}"/>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29" name="Group 228">
              <a:extLst>
                <a:ext uri="{FF2B5EF4-FFF2-40B4-BE49-F238E27FC236}">
                  <a16:creationId xmlns:a16="http://schemas.microsoft.com/office/drawing/2014/main" id="{C8F15F0E-7EDC-47E6-93E4-AE04DCD4B460}"/>
                </a:ext>
              </a:extLst>
            </p:cNvPr>
            <p:cNvGrpSpPr/>
            <p:nvPr/>
          </p:nvGrpSpPr>
          <p:grpSpPr>
            <a:xfrm>
              <a:off x="12876889" y="7129588"/>
              <a:ext cx="589345" cy="330376"/>
              <a:chOff x="2886562" y="2288295"/>
              <a:chExt cx="601248" cy="337049"/>
            </a:xfrm>
          </p:grpSpPr>
          <p:grpSp>
            <p:nvGrpSpPr>
              <p:cNvPr id="284" name="Group 283">
                <a:extLst>
                  <a:ext uri="{FF2B5EF4-FFF2-40B4-BE49-F238E27FC236}">
                    <a16:creationId xmlns:a16="http://schemas.microsoft.com/office/drawing/2014/main" id="{C3DC231A-07A0-462C-BF46-FAB79C912769}"/>
                  </a:ext>
                </a:extLst>
              </p:cNvPr>
              <p:cNvGrpSpPr/>
              <p:nvPr/>
            </p:nvGrpSpPr>
            <p:grpSpPr>
              <a:xfrm>
                <a:off x="2886562" y="2288295"/>
                <a:ext cx="601248" cy="337049"/>
                <a:chOff x="3523102" y="1791568"/>
                <a:chExt cx="6746733" cy="3782104"/>
              </a:xfrm>
              <a:solidFill>
                <a:srgbClr val="7030A0"/>
              </a:solidFill>
            </p:grpSpPr>
            <p:sp>
              <p:nvSpPr>
                <p:cNvPr id="286" name="Rectangle 285">
                  <a:extLst>
                    <a:ext uri="{FF2B5EF4-FFF2-40B4-BE49-F238E27FC236}">
                      <a16:creationId xmlns:a16="http://schemas.microsoft.com/office/drawing/2014/main" id="{664FC43C-F495-4EEC-BBE7-301A5CE04512}"/>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87" name="Freeform 108">
                  <a:extLst>
                    <a:ext uri="{FF2B5EF4-FFF2-40B4-BE49-F238E27FC236}">
                      <a16:creationId xmlns:a16="http://schemas.microsoft.com/office/drawing/2014/main" id="{25023B2A-0C13-4F9E-89DE-5479C21E446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88" name="Freeform 109">
                  <a:extLst>
                    <a:ext uri="{FF2B5EF4-FFF2-40B4-BE49-F238E27FC236}">
                      <a16:creationId xmlns:a16="http://schemas.microsoft.com/office/drawing/2014/main" id="{08CD857E-B40B-4C30-9723-4CF7CCE7FFC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85" name="Hexagon 284">
                <a:extLst>
                  <a:ext uri="{FF2B5EF4-FFF2-40B4-BE49-F238E27FC236}">
                    <a16:creationId xmlns:a16="http://schemas.microsoft.com/office/drawing/2014/main" id="{0F5D61F3-160C-49AF-9730-40B315C2C8D6}"/>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A66A6DA9-646F-45BA-BDC2-7BA7DDEFF974}"/>
                </a:ext>
              </a:extLst>
            </p:cNvPr>
            <p:cNvGrpSpPr/>
            <p:nvPr/>
          </p:nvGrpSpPr>
          <p:grpSpPr>
            <a:xfrm>
              <a:off x="12881441" y="8170187"/>
              <a:ext cx="589345" cy="330376"/>
              <a:chOff x="2886562" y="2288295"/>
              <a:chExt cx="601248" cy="337049"/>
            </a:xfrm>
            <a:solidFill>
              <a:srgbClr val="505050"/>
            </a:solidFill>
          </p:grpSpPr>
          <p:grpSp>
            <p:nvGrpSpPr>
              <p:cNvPr id="279" name="Group 278">
                <a:extLst>
                  <a:ext uri="{FF2B5EF4-FFF2-40B4-BE49-F238E27FC236}">
                    <a16:creationId xmlns:a16="http://schemas.microsoft.com/office/drawing/2014/main" id="{F7275BCA-0446-45B3-97C8-57D89749C6CC}"/>
                  </a:ext>
                </a:extLst>
              </p:cNvPr>
              <p:cNvGrpSpPr/>
              <p:nvPr/>
            </p:nvGrpSpPr>
            <p:grpSpPr>
              <a:xfrm>
                <a:off x="2886562" y="2288295"/>
                <a:ext cx="601248" cy="337049"/>
                <a:chOff x="3523102" y="1791568"/>
                <a:chExt cx="6746733" cy="3782104"/>
              </a:xfrm>
              <a:grpFill/>
            </p:grpSpPr>
            <p:sp>
              <p:nvSpPr>
                <p:cNvPr id="281" name="Rectangle 280">
                  <a:extLst>
                    <a:ext uri="{FF2B5EF4-FFF2-40B4-BE49-F238E27FC236}">
                      <a16:creationId xmlns:a16="http://schemas.microsoft.com/office/drawing/2014/main" id="{A17042DF-6AE3-49AB-81F2-C91D3A8E91A5}"/>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82" name="Freeform 108">
                  <a:extLst>
                    <a:ext uri="{FF2B5EF4-FFF2-40B4-BE49-F238E27FC236}">
                      <a16:creationId xmlns:a16="http://schemas.microsoft.com/office/drawing/2014/main" id="{2BB49B5D-B20C-452F-ABFE-3BC8E9A30F6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83" name="Freeform 109">
                  <a:extLst>
                    <a:ext uri="{FF2B5EF4-FFF2-40B4-BE49-F238E27FC236}">
                      <a16:creationId xmlns:a16="http://schemas.microsoft.com/office/drawing/2014/main" id="{A6201C78-A8F9-4A3B-B924-C16D59D3C1B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80" name="Hexagon 279">
                <a:extLst>
                  <a:ext uri="{FF2B5EF4-FFF2-40B4-BE49-F238E27FC236}">
                    <a16:creationId xmlns:a16="http://schemas.microsoft.com/office/drawing/2014/main" id="{19B3D974-CA9A-4BEE-A0A6-948BF4D064FD}"/>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1" name="Group 230">
              <a:extLst>
                <a:ext uri="{FF2B5EF4-FFF2-40B4-BE49-F238E27FC236}">
                  <a16:creationId xmlns:a16="http://schemas.microsoft.com/office/drawing/2014/main" id="{C2524A84-8B06-4777-B78E-20090E566176}"/>
                </a:ext>
              </a:extLst>
            </p:cNvPr>
            <p:cNvGrpSpPr/>
            <p:nvPr/>
          </p:nvGrpSpPr>
          <p:grpSpPr>
            <a:xfrm>
              <a:off x="13029289" y="7281988"/>
              <a:ext cx="589345" cy="330376"/>
              <a:chOff x="2886562" y="2288295"/>
              <a:chExt cx="601248" cy="337049"/>
            </a:xfrm>
          </p:grpSpPr>
          <p:grpSp>
            <p:nvGrpSpPr>
              <p:cNvPr id="274" name="Group 273">
                <a:extLst>
                  <a:ext uri="{FF2B5EF4-FFF2-40B4-BE49-F238E27FC236}">
                    <a16:creationId xmlns:a16="http://schemas.microsoft.com/office/drawing/2014/main" id="{EA7E2855-63EA-466D-92B6-94E6D7E0F993}"/>
                  </a:ext>
                </a:extLst>
              </p:cNvPr>
              <p:cNvGrpSpPr/>
              <p:nvPr/>
            </p:nvGrpSpPr>
            <p:grpSpPr>
              <a:xfrm>
                <a:off x="2886562" y="2288295"/>
                <a:ext cx="601248" cy="337049"/>
                <a:chOff x="3523102" y="1791568"/>
                <a:chExt cx="6746733" cy="3782104"/>
              </a:xfrm>
              <a:solidFill>
                <a:srgbClr val="7030A0"/>
              </a:solidFill>
            </p:grpSpPr>
            <p:sp>
              <p:nvSpPr>
                <p:cNvPr id="276" name="Rectangle 275">
                  <a:extLst>
                    <a:ext uri="{FF2B5EF4-FFF2-40B4-BE49-F238E27FC236}">
                      <a16:creationId xmlns:a16="http://schemas.microsoft.com/office/drawing/2014/main" id="{9756B39C-7187-4149-B35C-BB1BAF25AD0A}"/>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77" name="Freeform 108">
                  <a:extLst>
                    <a:ext uri="{FF2B5EF4-FFF2-40B4-BE49-F238E27FC236}">
                      <a16:creationId xmlns:a16="http://schemas.microsoft.com/office/drawing/2014/main" id="{03B6C5FA-1F3B-487B-AD7C-8F8EF727948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78" name="Freeform 109">
                  <a:extLst>
                    <a:ext uri="{FF2B5EF4-FFF2-40B4-BE49-F238E27FC236}">
                      <a16:creationId xmlns:a16="http://schemas.microsoft.com/office/drawing/2014/main" id="{2B328898-BCFB-402C-A4F7-AB60FFE038C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75" name="Hexagon 274">
                <a:extLst>
                  <a:ext uri="{FF2B5EF4-FFF2-40B4-BE49-F238E27FC236}">
                    <a16:creationId xmlns:a16="http://schemas.microsoft.com/office/drawing/2014/main" id="{E24907A6-F715-41FD-9BAA-9A7764EE65C3}"/>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2" name="Group 231">
              <a:extLst>
                <a:ext uri="{FF2B5EF4-FFF2-40B4-BE49-F238E27FC236}">
                  <a16:creationId xmlns:a16="http://schemas.microsoft.com/office/drawing/2014/main" id="{B7C150F2-C560-44BD-8DB4-59C1C8FF217D}"/>
                </a:ext>
              </a:extLst>
            </p:cNvPr>
            <p:cNvGrpSpPr/>
            <p:nvPr/>
          </p:nvGrpSpPr>
          <p:grpSpPr>
            <a:xfrm>
              <a:off x="13033841" y="8322587"/>
              <a:ext cx="589345" cy="330376"/>
              <a:chOff x="2886562" y="2288295"/>
              <a:chExt cx="601248" cy="337049"/>
            </a:xfrm>
            <a:solidFill>
              <a:srgbClr val="505050"/>
            </a:solidFill>
          </p:grpSpPr>
          <p:grpSp>
            <p:nvGrpSpPr>
              <p:cNvPr id="269" name="Group 268">
                <a:extLst>
                  <a:ext uri="{FF2B5EF4-FFF2-40B4-BE49-F238E27FC236}">
                    <a16:creationId xmlns:a16="http://schemas.microsoft.com/office/drawing/2014/main" id="{007F8989-592B-470D-9A9F-4C618C20FA35}"/>
                  </a:ext>
                </a:extLst>
              </p:cNvPr>
              <p:cNvGrpSpPr/>
              <p:nvPr/>
            </p:nvGrpSpPr>
            <p:grpSpPr>
              <a:xfrm>
                <a:off x="2886562" y="2288295"/>
                <a:ext cx="601248" cy="337049"/>
                <a:chOff x="3523102" y="1791568"/>
                <a:chExt cx="6746733" cy="3782104"/>
              </a:xfrm>
              <a:grpFill/>
            </p:grpSpPr>
            <p:sp>
              <p:nvSpPr>
                <p:cNvPr id="271" name="Rectangle 270">
                  <a:extLst>
                    <a:ext uri="{FF2B5EF4-FFF2-40B4-BE49-F238E27FC236}">
                      <a16:creationId xmlns:a16="http://schemas.microsoft.com/office/drawing/2014/main" id="{77C73035-5305-4ED8-97B0-6E239F08960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72" name="Freeform 108">
                  <a:extLst>
                    <a:ext uri="{FF2B5EF4-FFF2-40B4-BE49-F238E27FC236}">
                      <a16:creationId xmlns:a16="http://schemas.microsoft.com/office/drawing/2014/main" id="{F6DC6EF9-7202-4964-93C1-85FB92404E8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73" name="Freeform 109">
                  <a:extLst>
                    <a:ext uri="{FF2B5EF4-FFF2-40B4-BE49-F238E27FC236}">
                      <a16:creationId xmlns:a16="http://schemas.microsoft.com/office/drawing/2014/main" id="{C6097074-9DB2-4C9F-8938-A4BA3226CB8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70" name="Hexagon 269">
                <a:extLst>
                  <a:ext uri="{FF2B5EF4-FFF2-40B4-BE49-F238E27FC236}">
                    <a16:creationId xmlns:a16="http://schemas.microsoft.com/office/drawing/2014/main" id="{006F7EB8-A688-495C-92B8-5DBE4901D3D6}"/>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3" name="Group 232">
              <a:extLst>
                <a:ext uri="{FF2B5EF4-FFF2-40B4-BE49-F238E27FC236}">
                  <a16:creationId xmlns:a16="http://schemas.microsoft.com/office/drawing/2014/main" id="{81CC2AB1-D866-4C6D-ADFF-6C6ABB3BD4BF}"/>
                </a:ext>
              </a:extLst>
            </p:cNvPr>
            <p:cNvGrpSpPr/>
            <p:nvPr/>
          </p:nvGrpSpPr>
          <p:grpSpPr>
            <a:xfrm>
              <a:off x="13181689" y="7434388"/>
              <a:ext cx="589345" cy="330376"/>
              <a:chOff x="2886562" y="2288295"/>
              <a:chExt cx="601248" cy="337049"/>
            </a:xfrm>
          </p:grpSpPr>
          <p:grpSp>
            <p:nvGrpSpPr>
              <p:cNvPr id="264" name="Group 263">
                <a:extLst>
                  <a:ext uri="{FF2B5EF4-FFF2-40B4-BE49-F238E27FC236}">
                    <a16:creationId xmlns:a16="http://schemas.microsoft.com/office/drawing/2014/main" id="{0195B156-E267-4AA2-91DD-DD512D2AD894}"/>
                  </a:ext>
                </a:extLst>
              </p:cNvPr>
              <p:cNvGrpSpPr/>
              <p:nvPr/>
            </p:nvGrpSpPr>
            <p:grpSpPr>
              <a:xfrm>
                <a:off x="2886562" y="2288295"/>
                <a:ext cx="601248" cy="337049"/>
                <a:chOff x="3523102" y="1791568"/>
                <a:chExt cx="6746733" cy="3782104"/>
              </a:xfrm>
              <a:solidFill>
                <a:srgbClr val="7030A0"/>
              </a:solidFill>
            </p:grpSpPr>
            <p:sp>
              <p:nvSpPr>
                <p:cNvPr id="266" name="Rectangle 265">
                  <a:extLst>
                    <a:ext uri="{FF2B5EF4-FFF2-40B4-BE49-F238E27FC236}">
                      <a16:creationId xmlns:a16="http://schemas.microsoft.com/office/drawing/2014/main" id="{AA8246F1-02D1-4D72-99A7-32F41095C231}"/>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67" name="Freeform 108">
                  <a:extLst>
                    <a:ext uri="{FF2B5EF4-FFF2-40B4-BE49-F238E27FC236}">
                      <a16:creationId xmlns:a16="http://schemas.microsoft.com/office/drawing/2014/main" id="{EBF1C9FE-4A45-4AEE-83D3-050EFD5CCD2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68" name="Freeform 109">
                  <a:extLst>
                    <a:ext uri="{FF2B5EF4-FFF2-40B4-BE49-F238E27FC236}">
                      <a16:creationId xmlns:a16="http://schemas.microsoft.com/office/drawing/2014/main" id="{94D79055-7D72-4548-AB21-EB83B70D262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65" name="Hexagon 264">
                <a:extLst>
                  <a:ext uri="{FF2B5EF4-FFF2-40B4-BE49-F238E27FC236}">
                    <a16:creationId xmlns:a16="http://schemas.microsoft.com/office/drawing/2014/main" id="{52561560-E18F-40DA-8855-808218FE9420}"/>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4" name="Group 233">
              <a:extLst>
                <a:ext uri="{FF2B5EF4-FFF2-40B4-BE49-F238E27FC236}">
                  <a16:creationId xmlns:a16="http://schemas.microsoft.com/office/drawing/2014/main" id="{CB127087-05B5-4403-8B38-0B089BFCE630}"/>
                </a:ext>
              </a:extLst>
            </p:cNvPr>
            <p:cNvGrpSpPr/>
            <p:nvPr/>
          </p:nvGrpSpPr>
          <p:grpSpPr>
            <a:xfrm>
              <a:off x="13186241" y="8474987"/>
              <a:ext cx="589345" cy="330376"/>
              <a:chOff x="2886562" y="2288295"/>
              <a:chExt cx="601248" cy="337049"/>
            </a:xfrm>
            <a:solidFill>
              <a:srgbClr val="505050"/>
            </a:solidFill>
          </p:grpSpPr>
          <p:grpSp>
            <p:nvGrpSpPr>
              <p:cNvPr id="259" name="Group 258">
                <a:extLst>
                  <a:ext uri="{FF2B5EF4-FFF2-40B4-BE49-F238E27FC236}">
                    <a16:creationId xmlns:a16="http://schemas.microsoft.com/office/drawing/2014/main" id="{7A74EE4F-6E87-4F2A-B8C9-EFB90F5458DF}"/>
                  </a:ext>
                </a:extLst>
              </p:cNvPr>
              <p:cNvGrpSpPr/>
              <p:nvPr/>
            </p:nvGrpSpPr>
            <p:grpSpPr>
              <a:xfrm>
                <a:off x="2886562" y="2288295"/>
                <a:ext cx="601248" cy="337049"/>
                <a:chOff x="3523102" y="1791568"/>
                <a:chExt cx="6746733" cy="3782104"/>
              </a:xfrm>
              <a:grpFill/>
            </p:grpSpPr>
            <p:sp>
              <p:nvSpPr>
                <p:cNvPr id="261" name="Rectangle 260">
                  <a:extLst>
                    <a:ext uri="{FF2B5EF4-FFF2-40B4-BE49-F238E27FC236}">
                      <a16:creationId xmlns:a16="http://schemas.microsoft.com/office/drawing/2014/main" id="{B4FCB8CE-215E-4D09-B3CC-4552D363AB6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62" name="Freeform 108">
                  <a:extLst>
                    <a:ext uri="{FF2B5EF4-FFF2-40B4-BE49-F238E27FC236}">
                      <a16:creationId xmlns:a16="http://schemas.microsoft.com/office/drawing/2014/main" id="{E84E9339-C140-4B62-8F5C-16095DD243E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63" name="Freeform 109">
                  <a:extLst>
                    <a:ext uri="{FF2B5EF4-FFF2-40B4-BE49-F238E27FC236}">
                      <a16:creationId xmlns:a16="http://schemas.microsoft.com/office/drawing/2014/main" id="{633BA794-E6B1-4397-826B-2F151CD0760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60" name="Hexagon 259">
                <a:extLst>
                  <a:ext uri="{FF2B5EF4-FFF2-40B4-BE49-F238E27FC236}">
                    <a16:creationId xmlns:a16="http://schemas.microsoft.com/office/drawing/2014/main" id="{C8D78F36-7604-48CB-9D8D-7846B927296A}"/>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5" name="Group 234">
              <a:extLst>
                <a:ext uri="{FF2B5EF4-FFF2-40B4-BE49-F238E27FC236}">
                  <a16:creationId xmlns:a16="http://schemas.microsoft.com/office/drawing/2014/main" id="{40FD6141-2425-4FA9-908F-35258B71331F}"/>
                </a:ext>
              </a:extLst>
            </p:cNvPr>
            <p:cNvGrpSpPr/>
            <p:nvPr/>
          </p:nvGrpSpPr>
          <p:grpSpPr>
            <a:xfrm>
              <a:off x="13334089" y="7586788"/>
              <a:ext cx="589345" cy="330376"/>
              <a:chOff x="2886562" y="2288295"/>
              <a:chExt cx="601248" cy="337049"/>
            </a:xfrm>
          </p:grpSpPr>
          <p:grpSp>
            <p:nvGrpSpPr>
              <p:cNvPr id="254" name="Group 253">
                <a:extLst>
                  <a:ext uri="{FF2B5EF4-FFF2-40B4-BE49-F238E27FC236}">
                    <a16:creationId xmlns:a16="http://schemas.microsoft.com/office/drawing/2014/main" id="{F38D8309-EA2B-4CB0-BB28-47F12A574847}"/>
                  </a:ext>
                </a:extLst>
              </p:cNvPr>
              <p:cNvGrpSpPr/>
              <p:nvPr/>
            </p:nvGrpSpPr>
            <p:grpSpPr>
              <a:xfrm>
                <a:off x="2886562" y="2288295"/>
                <a:ext cx="601248" cy="337049"/>
                <a:chOff x="3523102" y="1791568"/>
                <a:chExt cx="6746733" cy="3782104"/>
              </a:xfrm>
              <a:solidFill>
                <a:srgbClr val="7030A0"/>
              </a:solidFill>
            </p:grpSpPr>
            <p:sp>
              <p:nvSpPr>
                <p:cNvPr id="256" name="Rectangle 255">
                  <a:extLst>
                    <a:ext uri="{FF2B5EF4-FFF2-40B4-BE49-F238E27FC236}">
                      <a16:creationId xmlns:a16="http://schemas.microsoft.com/office/drawing/2014/main" id="{893C2BE0-4D5E-48FA-8309-48969E6FFB98}"/>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57" name="Freeform 108">
                  <a:extLst>
                    <a:ext uri="{FF2B5EF4-FFF2-40B4-BE49-F238E27FC236}">
                      <a16:creationId xmlns:a16="http://schemas.microsoft.com/office/drawing/2014/main" id="{21C2522C-921C-4767-885E-4D4BAF3DB24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58" name="Freeform 109">
                  <a:extLst>
                    <a:ext uri="{FF2B5EF4-FFF2-40B4-BE49-F238E27FC236}">
                      <a16:creationId xmlns:a16="http://schemas.microsoft.com/office/drawing/2014/main" id="{BD8064F2-E409-4259-9224-3308C3CDD00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55" name="Hexagon 254">
                <a:extLst>
                  <a:ext uri="{FF2B5EF4-FFF2-40B4-BE49-F238E27FC236}">
                    <a16:creationId xmlns:a16="http://schemas.microsoft.com/office/drawing/2014/main" id="{397B11F0-C344-4CC1-BDAA-7A6D04BA528A}"/>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6" name="Group 235">
              <a:extLst>
                <a:ext uri="{FF2B5EF4-FFF2-40B4-BE49-F238E27FC236}">
                  <a16:creationId xmlns:a16="http://schemas.microsoft.com/office/drawing/2014/main" id="{8C6AB814-8FDA-4BB3-AA08-A6F23D81F5DD}"/>
                </a:ext>
              </a:extLst>
            </p:cNvPr>
            <p:cNvGrpSpPr/>
            <p:nvPr/>
          </p:nvGrpSpPr>
          <p:grpSpPr>
            <a:xfrm>
              <a:off x="13338641" y="8627387"/>
              <a:ext cx="589345" cy="330376"/>
              <a:chOff x="2886562" y="2288295"/>
              <a:chExt cx="601248" cy="337049"/>
            </a:xfrm>
            <a:solidFill>
              <a:srgbClr val="505050"/>
            </a:solidFill>
          </p:grpSpPr>
          <p:grpSp>
            <p:nvGrpSpPr>
              <p:cNvPr id="249" name="Group 248">
                <a:extLst>
                  <a:ext uri="{FF2B5EF4-FFF2-40B4-BE49-F238E27FC236}">
                    <a16:creationId xmlns:a16="http://schemas.microsoft.com/office/drawing/2014/main" id="{00D654D8-E4BE-48E0-BB18-115DCC765A02}"/>
                  </a:ext>
                </a:extLst>
              </p:cNvPr>
              <p:cNvGrpSpPr/>
              <p:nvPr/>
            </p:nvGrpSpPr>
            <p:grpSpPr>
              <a:xfrm>
                <a:off x="2886562" y="2288295"/>
                <a:ext cx="601248" cy="337049"/>
                <a:chOff x="3523102" y="1791568"/>
                <a:chExt cx="6746733" cy="3782104"/>
              </a:xfrm>
              <a:grpFill/>
            </p:grpSpPr>
            <p:sp>
              <p:nvSpPr>
                <p:cNvPr id="251" name="Rectangle 250">
                  <a:extLst>
                    <a:ext uri="{FF2B5EF4-FFF2-40B4-BE49-F238E27FC236}">
                      <a16:creationId xmlns:a16="http://schemas.microsoft.com/office/drawing/2014/main" id="{635AE7CB-6F73-40F0-8D32-584BC3AF663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52" name="Freeform 108">
                  <a:extLst>
                    <a:ext uri="{FF2B5EF4-FFF2-40B4-BE49-F238E27FC236}">
                      <a16:creationId xmlns:a16="http://schemas.microsoft.com/office/drawing/2014/main" id="{74C83011-032C-4A49-94E4-E208AE8717C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53" name="Freeform 109">
                  <a:extLst>
                    <a:ext uri="{FF2B5EF4-FFF2-40B4-BE49-F238E27FC236}">
                      <a16:creationId xmlns:a16="http://schemas.microsoft.com/office/drawing/2014/main" id="{3FBA415D-509B-4A02-996E-5BA66F969D6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50" name="Hexagon 249">
                <a:extLst>
                  <a:ext uri="{FF2B5EF4-FFF2-40B4-BE49-F238E27FC236}">
                    <a16:creationId xmlns:a16="http://schemas.microsoft.com/office/drawing/2014/main" id="{AF56137C-80DD-4D54-9BEE-57059CF28C8F}"/>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7" name="Group 236">
              <a:extLst>
                <a:ext uri="{FF2B5EF4-FFF2-40B4-BE49-F238E27FC236}">
                  <a16:creationId xmlns:a16="http://schemas.microsoft.com/office/drawing/2014/main" id="{5DB4144E-E4BA-401B-8BBB-45669ADBBD8F}"/>
                </a:ext>
              </a:extLst>
            </p:cNvPr>
            <p:cNvGrpSpPr/>
            <p:nvPr/>
          </p:nvGrpSpPr>
          <p:grpSpPr>
            <a:xfrm>
              <a:off x="12924193" y="9229318"/>
              <a:ext cx="589345" cy="330376"/>
              <a:chOff x="2886562" y="2288295"/>
              <a:chExt cx="601248" cy="337049"/>
            </a:xfrm>
            <a:solidFill>
              <a:srgbClr val="00BCF2"/>
            </a:solidFill>
          </p:grpSpPr>
          <p:grpSp>
            <p:nvGrpSpPr>
              <p:cNvPr id="244" name="Group 243">
                <a:extLst>
                  <a:ext uri="{FF2B5EF4-FFF2-40B4-BE49-F238E27FC236}">
                    <a16:creationId xmlns:a16="http://schemas.microsoft.com/office/drawing/2014/main" id="{D33536F2-2520-4904-BAAE-A944DA59BA8C}"/>
                  </a:ext>
                </a:extLst>
              </p:cNvPr>
              <p:cNvGrpSpPr/>
              <p:nvPr/>
            </p:nvGrpSpPr>
            <p:grpSpPr>
              <a:xfrm>
                <a:off x="2886562" y="2288295"/>
                <a:ext cx="601248" cy="337049"/>
                <a:chOff x="3523102" y="1791568"/>
                <a:chExt cx="6746733" cy="3782104"/>
              </a:xfrm>
              <a:grpFill/>
            </p:grpSpPr>
            <p:sp>
              <p:nvSpPr>
                <p:cNvPr id="246" name="Rectangle 245">
                  <a:extLst>
                    <a:ext uri="{FF2B5EF4-FFF2-40B4-BE49-F238E27FC236}">
                      <a16:creationId xmlns:a16="http://schemas.microsoft.com/office/drawing/2014/main" id="{9681E32E-2861-4115-ADE7-9443697FEE0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7" name="Freeform 108">
                  <a:extLst>
                    <a:ext uri="{FF2B5EF4-FFF2-40B4-BE49-F238E27FC236}">
                      <a16:creationId xmlns:a16="http://schemas.microsoft.com/office/drawing/2014/main" id="{37F2C900-83C0-4D26-8FA7-6257DABEF75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8" name="Freeform 109">
                  <a:extLst>
                    <a:ext uri="{FF2B5EF4-FFF2-40B4-BE49-F238E27FC236}">
                      <a16:creationId xmlns:a16="http://schemas.microsoft.com/office/drawing/2014/main" id="{FC914890-3E6B-43E6-880E-756046E5115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45" name="Hexagon 244">
                <a:extLst>
                  <a:ext uri="{FF2B5EF4-FFF2-40B4-BE49-F238E27FC236}">
                    <a16:creationId xmlns:a16="http://schemas.microsoft.com/office/drawing/2014/main" id="{CD1AB8CA-6629-46F5-ABE2-66C5A4E285DC}"/>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nvGrpSpPr>
            <p:cNvPr id="238" name="Group 237">
              <a:extLst>
                <a:ext uri="{FF2B5EF4-FFF2-40B4-BE49-F238E27FC236}">
                  <a16:creationId xmlns:a16="http://schemas.microsoft.com/office/drawing/2014/main" id="{ED8A5617-970A-4070-894D-7E7BA74BEC91}"/>
                </a:ext>
              </a:extLst>
            </p:cNvPr>
            <p:cNvGrpSpPr/>
            <p:nvPr/>
          </p:nvGrpSpPr>
          <p:grpSpPr>
            <a:xfrm>
              <a:off x="13076593" y="9381718"/>
              <a:ext cx="589345" cy="330376"/>
              <a:chOff x="2886562" y="2288295"/>
              <a:chExt cx="601248" cy="337049"/>
            </a:xfrm>
            <a:solidFill>
              <a:srgbClr val="00BCF2"/>
            </a:solidFill>
          </p:grpSpPr>
          <p:grpSp>
            <p:nvGrpSpPr>
              <p:cNvPr id="239" name="Group 238">
                <a:extLst>
                  <a:ext uri="{FF2B5EF4-FFF2-40B4-BE49-F238E27FC236}">
                    <a16:creationId xmlns:a16="http://schemas.microsoft.com/office/drawing/2014/main" id="{FED4AFD9-332F-465C-B6F8-1D974F10F9DF}"/>
                  </a:ext>
                </a:extLst>
              </p:cNvPr>
              <p:cNvGrpSpPr/>
              <p:nvPr/>
            </p:nvGrpSpPr>
            <p:grpSpPr>
              <a:xfrm>
                <a:off x="2886562" y="2288295"/>
                <a:ext cx="601248" cy="337049"/>
                <a:chOff x="3523102" y="1791568"/>
                <a:chExt cx="6746733" cy="3782104"/>
              </a:xfrm>
              <a:grpFill/>
            </p:grpSpPr>
            <p:sp>
              <p:nvSpPr>
                <p:cNvPr id="241" name="Rectangle 240">
                  <a:extLst>
                    <a:ext uri="{FF2B5EF4-FFF2-40B4-BE49-F238E27FC236}">
                      <a16:creationId xmlns:a16="http://schemas.microsoft.com/office/drawing/2014/main" id="{6FED9133-2729-4347-8EA5-AE71CDE2E1E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2" name="Freeform 108">
                  <a:extLst>
                    <a:ext uri="{FF2B5EF4-FFF2-40B4-BE49-F238E27FC236}">
                      <a16:creationId xmlns:a16="http://schemas.microsoft.com/office/drawing/2014/main" id="{7B674032-D610-4F30-B274-502B604037E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sp>
              <p:nvSpPr>
                <p:cNvPr id="243" name="Freeform 109">
                  <a:extLst>
                    <a:ext uri="{FF2B5EF4-FFF2-40B4-BE49-F238E27FC236}">
                      <a16:creationId xmlns:a16="http://schemas.microsoft.com/office/drawing/2014/main" id="{B46041D0-FAD8-40E7-848C-F279E6AA7BE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dirty="0">
                    <a:solidFill>
                      <a:sysClr val="windowText" lastClr="000000"/>
                    </a:solidFill>
                    <a:latin typeface="Segoe UI"/>
                  </a:endParaRPr>
                </a:p>
              </p:txBody>
            </p:sp>
          </p:grpSp>
          <p:sp>
            <p:nvSpPr>
              <p:cNvPr id="240" name="Hexagon 239">
                <a:extLst>
                  <a:ext uri="{FF2B5EF4-FFF2-40B4-BE49-F238E27FC236}">
                    <a16:creationId xmlns:a16="http://schemas.microsoft.com/office/drawing/2014/main" id="{51767061-7F8C-400D-8DCA-4381998E8E11}"/>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dirty="0">
                  <a:solidFill>
                    <a:sysClr val="windowText" lastClr="000000"/>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493883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 calcmode="lin" valueType="num">
                                      <p:cBhvr>
                                        <p:cTn id="12" dur="1000" fill="hold"/>
                                        <p:tgtEl>
                                          <p:spTgt spid="177"/>
                                        </p:tgtEl>
                                        <p:attrNameLst>
                                          <p:attrName>ppt_w</p:attrName>
                                        </p:attrNameLst>
                                      </p:cBhvr>
                                      <p:tavLst>
                                        <p:tav tm="0">
                                          <p:val>
                                            <p:fltVal val="0"/>
                                          </p:val>
                                        </p:tav>
                                        <p:tav tm="100000">
                                          <p:val>
                                            <p:strVal val="#ppt_w"/>
                                          </p:val>
                                        </p:tav>
                                      </p:tavLst>
                                    </p:anim>
                                    <p:anim calcmode="lin" valueType="num">
                                      <p:cBhvr>
                                        <p:cTn id="13" dur="1000" fill="hold"/>
                                        <p:tgtEl>
                                          <p:spTgt spid="177"/>
                                        </p:tgtEl>
                                        <p:attrNameLst>
                                          <p:attrName>ppt_h</p:attrName>
                                        </p:attrNameLst>
                                      </p:cBhvr>
                                      <p:tavLst>
                                        <p:tav tm="0">
                                          <p:val>
                                            <p:fltVal val="0"/>
                                          </p:val>
                                        </p:tav>
                                        <p:tav tm="100000">
                                          <p:val>
                                            <p:strVal val="#ppt_h"/>
                                          </p:val>
                                        </p:tav>
                                      </p:tavLst>
                                    </p:anim>
                                    <p:anim calcmode="lin" valueType="num">
                                      <p:cBhvr>
                                        <p:cTn id="14" dur="1000" fill="hold"/>
                                        <p:tgtEl>
                                          <p:spTgt spid="177"/>
                                        </p:tgtEl>
                                        <p:attrNameLst>
                                          <p:attrName>style.rotation</p:attrName>
                                        </p:attrNameLst>
                                      </p:cBhvr>
                                      <p:tavLst>
                                        <p:tav tm="0">
                                          <p:val>
                                            <p:fltVal val="90"/>
                                          </p:val>
                                        </p:tav>
                                        <p:tav tm="100000">
                                          <p:val>
                                            <p:fltVal val="0"/>
                                          </p:val>
                                        </p:tav>
                                      </p:tavLst>
                                    </p:anim>
                                    <p:animEffect transition="in" filter="fade">
                                      <p:cBhvr>
                                        <p:cTn id="15" dur="1000"/>
                                        <p:tgtEl>
                                          <p:spTgt spid="177"/>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83"/>
                                        </p:tgtEl>
                                        <p:attrNameLst>
                                          <p:attrName>style.visibility</p:attrName>
                                        </p:attrNameLst>
                                      </p:cBhvr>
                                      <p:to>
                                        <p:strVal val="visible"/>
                                      </p:to>
                                    </p:set>
                                    <p:animEffect transition="in" filter="wipe(left)">
                                      <p:cBhvr>
                                        <p:cTn id="19" dur="3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308545" y="4955085"/>
            <a:ext cx="1867166" cy="1317139"/>
          </a:xfrm>
          <a:prstGeom prst="roundRect">
            <a:avLst/>
          </a:prstGeom>
          <a:solidFill>
            <a:schemeClr val="accent4">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sp>
        <p:nvSpPr>
          <p:cNvPr id="65" name="Oval 64"/>
          <p:cNvSpPr/>
          <p:nvPr/>
        </p:nvSpPr>
        <p:spPr bwMode="auto">
          <a:xfrm>
            <a:off x="3231740" y="3085563"/>
            <a:ext cx="3644397" cy="2831609"/>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6" tIns="146254" rIns="182816" bIns="146254" numCol="1" spcCol="0" rtlCol="0" fromWordArt="0" anchor="t" anchorCtr="0" forceAA="0" compatLnSpc="1">
            <a:prstTxWarp prst="textNoShape">
              <a:avLst/>
            </a:prstTxWarp>
            <a:noAutofit/>
          </a:bodyPr>
          <a:lstStyle/>
          <a:p>
            <a:pPr algn="ctr" defTabSz="932115" fontAlgn="base">
              <a:lnSpc>
                <a:spcPct val="90000"/>
              </a:lnSpc>
              <a:spcBef>
                <a:spcPct val="0"/>
              </a:spcBef>
              <a:spcAft>
                <a:spcPct val="0"/>
              </a:spcAft>
              <a:defRPr/>
            </a:pPr>
            <a:endParaRPr lang="en-US" sz="2400" kern="0" dirty="0" err="1">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59" name="Rounded Rectangle 58"/>
          <p:cNvSpPr/>
          <p:nvPr/>
        </p:nvSpPr>
        <p:spPr bwMode="auto">
          <a:xfrm>
            <a:off x="2540687" y="3565620"/>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0" name="Rounded Rectangle 59"/>
          <p:cNvSpPr/>
          <p:nvPr/>
        </p:nvSpPr>
        <p:spPr bwMode="auto">
          <a:xfrm>
            <a:off x="4115213" y="2730965"/>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1" name="Rounded Rectangle 60"/>
          <p:cNvSpPr/>
          <p:nvPr/>
        </p:nvSpPr>
        <p:spPr bwMode="auto">
          <a:xfrm>
            <a:off x="2540687" y="4614185"/>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2" name="Rounded Rectangle 61"/>
          <p:cNvSpPr/>
          <p:nvPr/>
        </p:nvSpPr>
        <p:spPr bwMode="auto">
          <a:xfrm>
            <a:off x="5697305" y="3561259"/>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3" name="Rounded Rectangle 62"/>
          <p:cNvSpPr/>
          <p:nvPr/>
        </p:nvSpPr>
        <p:spPr bwMode="auto">
          <a:xfrm>
            <a:off x="5686605" y="4579853"/>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64" name="Rounded Rectangle 63"/>
          <p:cNvSpPr/>
          <p:nvPr/>
        </p:nvSpPr>
        <p:spPr bwMode="auto">
          <a:xfrm>
            <a:off x="4115213" y="5433097"/>
            <a:ext cx="1778184" cy="709200"/>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0" name="Rectangle 9"/>
          <p:cNvSpPr/>
          <p:nvPr/>
        </p:nvSpPr>
        <p:spPr>
          <a:xfrm>
            <a:off x="589508" y="1186021"/>
            <a:ext cx="4722385" cy="984885"/>
          </a:xfrm>
          <a:prstGeom prst="rect">
            <a:avLst/>
          </a:prstGeom>
        </p:spPr>
        <p:txBody>
          <a:bodyPr wrap="square">
            <a:spAutoFit/>
          </a:bodyPr>
          <a:lstStyle/>
          <a:p>
            <a:pPr defTabSz="913873">
              <a:defRPr/>
            </a:pPr>
            <a:r>
              <a:rPr lang="zh-CN" altLang="en-US" sz="1600" i="1" kern="0" dirty="0">
                <a:gradFill>
                  <a:gsLst>
                    <a:gs pos="0">
                      <a:schemeClr val="tx1"/>
                    </a:gs>
                    <a:gs pos="100000">
                      <a:schemeClr val="tx1"/>
                    </a:gs>
                  </a:gsLst>
                  <a:lin ang="5400000" scaled="0"/>
                </a:gradFill>
                <a:latin typeface="Segoe UI"/>
              </a:rPr>
              <a:t>集群提供</a:t>
            </a:r>
            <a:r>
              <a:rPr lang="en-US" sz="1600" i="1" kern="0" dirty="0">
                <a:gradFill>
                  <a:gsLst>
                    <a:gs pos="0">
                      <a:schemeClr val="tx1"/>
                    </a:gs>
                    <a:gs pos="100000">
                      <a:schemeClr val="tx1"/>
                    </a:gs>
                  </a:gsLst>
                  <a:lin ang="5400000" scaled="0"/>
                </a:gradFill>
                <a:latin typeface="Segoe UI"/>
              </a:rPr>
              <a:t>:</a:t>
            </a:r>
          </a:p>
          <a:p>
            <a:pPr marL="228600" indent="-228600" defTabSz="913873">
              <a:buFont typeface="Arial" panose="020B0604020202020204" pitchFamily="34" charset="0"/>
              <a:buChar char="•"/>
              <a:defRPr/>
            </a:pPr>
            <a:r>
              <a:rPr lang="zh-CN" altLang="en-US" sz="1400" i="1" kern="0" dirty="0">
                <a:gradFill>
                  <a:gsLst>
                    <a:gs pos="0">
                      <a:schemeClr val="tx1"/>
                    </a:gs>
                    <a:gs pos="100000">
                      <a:schemeClr val="tx1"/>
                    </a:gs>
                  </a:gsLst>
                  <a:lin ang="5400000" scaled="0"/>
                </a:gradFill>
              </a:rPr>
              <a:t>高可扩展性</a:t>
            </a:r>
          </a:p>
          <a:p>
            <a:pPr marL="228600" indent="-228600" defTabSz="913873">
              <a:buFont typeface="Arial" panose="020B0604020202020204" pitchFamily="34" charset="0"/>
              <a:buChar char="•"/>
              <a:defRPr/>
            </a:pPr>
            <a:r>
              <a:rPr lang="zh-CN" altLang="en-US" sz="1400" i="1" kern="0" dirty="0">
                <a:gradFill>
                  <a:gsLst>
                    <a:gs pos="0">
                      <a:schemeClr val="tx1"/>
                    </a:gs>
                    <a:gs pos="100000">
                      <a:schemeClr val="tx1"/>
                    </a:gs>
                  </a:gsLst>
                  <a:lin ang="5400000" scaled="0"/>
                </a:gradFill>
              </a:rPr>
              <a:t>自动高可用性和恢复能力</a:t>
            </a:r>
          </a:p>
          <a:p>
            <a:pPr marL="228600" indent="-228600" defTabSz="913873">
              <a:buFont typeface="Arial" panose="020B0604020202020204" pitchFamily="34" charset="0"/>
              <a:buChar char="•"/>
              <a:defRPr/>
            </a:pPr>
            <a:r>
              <a:rPr lang="zh-CN" altLang="en-US" sz="1400" i="1" kern="0" dirty="0">
                <a:gradFill>
                  <a:gsLst>
                    <a:gs pos="0">
                      <a:schemeClr val="tx1"/>
                    </a:gs>
                    <a:gs pos="100000">
                      <a:schemeClr val="tx1"/>
                    </a:gs>
                  </a:gsLst>
                  <a:lin ang="5400000" scaled="0"/>
                </a:gradFill>
              </a:rPr>
              <a:t>每个主机的服务密度高</a:t>
            </a:r>
            <a:endParaRPr lang="en-US" sz="1400" i="1" kern="0" dirty="0">
              <a:gradFill>
                <a:gsLst>
                  <a:gs pos="0">
                    <a:schemeClr val="tx1"/>
                  </a:gs>
                  <a:gs pos="100000">
                    <a:schemeClr val="tx1"/>
                  </a:gs>
                </a:gsLst>
                <a:lin ang="5400000" scaled="0"/>
              </a:gradFill>
              <a:latin typeface="Segoe UI"/>
            </a:endParaRPr>
          </a:p>
        </p:txBody>
      </p:sp>
      <p:pic>
        <p:nvPicPr>
          <p:cNvPr id="143"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0379" y="4178676"/>
            <a:ext cx="963426" cy="96342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0" descr="Image result for Node.j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7498" y="5911801"/>
            <a:ext cx="593012" cy="363683"/>
          </a:xfrm>
          <a:prstGeom prst="rect">
            <a:avLst/>
          </a:prstGeom>
          <a:extLst>
            <a:ext uri="{909E8E84-426E-40DD-AFC4-6F175D3DCCD1}">
              <a14:hiddenFill xmlns:a14="http://schemas.microsoft.com/office/drawing/2010/main">
                <a:solidFill>
                  <a:srgbClr val="FFFFFF"/>
                </a:solidFill>
              </a14:hiddenFill>
            </a:ext>
          </a:extLst>
        </p:spPr>
      </p:pic>
      <p:pic>
        <p:nvPicPr>
          <p:cNvPr id="8" name="Picture 2" descr="Image result for Java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7002" y="5805499"/>
            <a:ext cx="302526" cy="5551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a:stretch>
            <a:fillRect/>
          </a:stretch>
        </p:blipFill>
        <p:spPr>
          <a:xfrm>
            <a:off x="9404546" y="5857206"/>
            <a:ext cx="714662" cy="500264"/>
          </a:xfrm>
          <a:prstGeom prst="rect">
            <a:avLst/>
          </a:prstGeom>
        </p:spPr>
      </p:pic>
      <p:pic>
        <p:nvPicPr>
          <p:cNvPr id="122"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9858" y="5130400"/>
            <a:ext cx="524988" cy="524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33804" y="5169167"/>
            <a:ext cx="381082" cy="447455"/>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4232106" y="2750705"/>
            <a:ext cx="1229849" cy="672161"/>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29" name="Group 128"/>
              <p:cNvGrpSpPr/>
              <p:nvPr/>
            </p:nvGrpSpPr>
            <p:grpSpPr>
              <a:xfrm>
                <a:off x="1601399" y="2288295"/>
                <a:ext cx="601248" cy="337049"/>
                <a:chOff x="3523102" y="1791568"/>
                <a:chExt cx="6746733" cy="3782104"/>
              </a:xfrm>
              <a:solidFill>
                <a:srgbClr val="002060"/>
              </a:solidFill>
            </p:grpSpPr>
            <p:sp>
              <p:nvSpPr>
                <p:cNvPr id="131" name="Rectangle 1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32"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46"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30" name="Hexagon 12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50" name="Group 149"/>
            <p:cNvGrpSpPr/>
            <p:nvPr/>
          </p:nvGrpSpPr>
          <p:grpSpPr>
            <a:xfrm>
              <a:off x="4966685" y="2805221"/>
              <a:ext cx="601248" cy="337049"/>
              <a:chOff x="2886562" y="2288295"/>
              <a:chExt cx="601248" cy="337049"/>
            </a:xfrm>
          </p:grpSpPr>
          <p:grpSp>
            <p:nvGrpSpPr>
              <p:cNvPr id="151" name="Group 150"/>
              <p:cNvGrpSpPr/>
              <p:nvPr/>
            </p:nvGrpSpPr>
            <p:grpSpPr>
              <a:xfrm>
                <a:off x="2886562" y="2288295"/>
                <a:ext cx="601248" cy="337049"/>
                <a:chOff x="3523102" y="1791568"/>
                <a:chExt cx="6746733" cy="3782104"/>
              </a:xfrm>
              <a:solidFill>
                <a:srgbClr val="7030A0"/>
              </a:solidFill>
            </p:grpSpPr>
            <p:sp>
              <p:nvSpPr>
                <p:cNvPr id="155" name="Rectangle 1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56"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57"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54" name="Hexagon 1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60" name="Group 159"/>
            <p:cNvGrpSpPr/>
            <p:nvPr/>
          </p:nvGrpSpPr>
          <p:grpSpPr>
            <a:xfrm>
              <a:off x="4316582" y="3153953"/>
              <a:ext cx="601248" cy="337049"/>
              <a:chOff x="2240670" y="2657736"/>
              <a:chExt cx="601248" cy="337049"/>
            </a:xfrm>
          </p:grpSpPr>
          <p:grpSp>
            <p:nvGrpSpPr>
              <p:cNvPr id="163" name="Group 162"/>
              <p:cNvGrpSpPr/>
              <p:nvPr/>
            </p:nvGrpSpPr>
            <p:grpSpPr>
              <a:xfrm>
                <a:off x="2240670" y="2657736"/>
                <a:ext cx="601248" cy="337049"/>
                <a:chOff x="3523102" y="1791568"/>
                <a:chExt cx="6746733" cy="3782104"/>
              </a:xfrm>
              <a:solidFill>
                <a:srgbClr val="FFC000"/>
              </a:solidFill>
            </p:grpSpPr>
            <p:sp>
              <p:nvSpPr>
                <p:cNvPr id="165" name="Rectangle 1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66"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67"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64" name="Hexagon 16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68" name="Group 167"/>
            <p:cNvGrpSpPr/>
            <p:nvPr/>
          </p:nvGrpSpPr>
          <p:grpSpPr>
            <a:xfrm>
              <a:off x="4970094" y="3153953"/>
              <a:ext cx="601248" cy="337049"/>
              <a:chOff x="1596268" y="2657736"/>
              <a:chExt cx="601248" cy="337049"/>
            </a:xfrm>
          </p:grpSpPr>
          <p:grpSp>
            <p:nvGrpSpPr>
              <p:cNvPr id="169" name="Group 168"/>
              <p:cNvGrpSpPr/>
              <p:nvPr/>
            </p:nvGrpSpPr>
            <p:grpSpPr>
              <a:xfrm>
                <a:off x="1596268" y="2657736"/>
                <a:ext cx="601248" cy="337049"/>
                <a:chOff x="3523102" y="1791568"/>
                <a:chExt cx="6746733" cy="3782104"/>
              </a:xfrm>
              <a:solidFill>
                <a:srgbClr val="00B050"/>
              </a:solidFill>
            </p:grpSpPr>
            <p:sp>
              <p:nvSpPr>
                <p:cNvPr id="171" name="Rectangle 17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72"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73"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70" name="Hexagon 16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71" name="Group 70"/>
          <p:cNvGrpSpPr/>
          <p:nvPr/>
        </p:nvGrpSpPr>
        <p:grpSpPr>
          <a:xfrm>
            <a:off x="5804374" y="3578468"/>
            <a:ext cx="1238018" cy="682522"/>
            <a:chOff x="5920701" y="3649757"/>
            <a:chExt cx="1263104" cy="696352"/>
          </a:xfrm>
        </p:grpSpPr>
        <p:grpSp>
          <p:nvGrpSpPr>
            <p:cNvPr id="174" name="Group 173"/>
            <p:cNvGrpSpPr/>
            <p:nvPr/>
          </p:nvGrpSpPr>
          <p:grpSpPr>
            <a:xfrm>
              <a:off x="5924671" y="3655788"/>
              <a:ext cx="601248" cy="337049"/>
              <a:chOff x="1601399" y="2288295"/>
              <a:chExt cx="601248" cy="337049"/>
            </a:xfrm>
          </p:grpSpPr>
          <p:grpSp>
            <p:nvGrpSpPr>
              <p:cNvPr id="175" name="Group 174"/>
              <p:cNvGrpSpPr/>
              <p:nvPr/>
            </p:nvGrpSpPr>
            <p:grpSpPr>
              <a:xfrm>
                <a:off x="1601399" y="2288295"/>
                <a:ext cx="601248" cy="337049"/>
                <a:chOff x="3523102" y="1791568"/>
                <a:chExt cx="6746733" cy="3782104"/>
              </a:xfrm>
              <a:solidFill>
                <a:srgbClr val="002060"/>
              </a:solidFill>
            </p:grpSpPr>
            <p:sp>
              <p:nvSpPr>
                <p:cNvPr id="177" name="Rectangle 1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78"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79"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76" name="Hexagon 17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80" name="Group 179"/>
            <p:cNvGrpSpPr/>
            <p:nvPr/>
          </p:nvGrpSpPr>
          <p:grpSpPr>
            <a:xfrm>
              <a:off x="5920701" y="4009060"/>
              <a:ext cx="601248" cy="337049"/>
              <a:chOff x="2886562" y="2288295"/>
              <a:chExt cx="601248" cy="337049"/>
            </a:xfrm>
          </p:grpSpPr>
          <p:grpSp>
            <p:nvGrpSpPr>
              <p:cNvPr id="181" name="Group 180"/>
              <p:cNvGrpSpPr/>
              <p:nvPr/>
            </p:nvGrpSpPr>
            <p:grpSpPr>
              <a:xfrm>
                <a:off x="2886562" y="2288295"/>
                <a:ext cx="601248" cy="337049"/>
                <a:chOff x="3523102" y="1791568"/>
                <a:chExt cx="6746733" cy="3782104"/>
              </a:xfrm>
              <a:solidFill>
                <a:srgbClr val="7030A0"/>
              </a:solidFill>
            </p:grpSpPr>
            <p:sp>
              <p:nvSpPr>
                <p:cNvPr id="183" name="Rectangle 18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84"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85"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82" name="Hexagon 18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86" name="Group 185"/>
            <p:cNvGrpSpPr/>
            <p:nvPr/>
          </p:nvGrpSpPr>
          <p:grpSpPr>
            <a:xfrm>
              <a:off x="6582557" y="3649757"/>
              <a:ext cx="601248" cy="337049"/>
              <a:chOff x="2240670" y="2657736"/>
              <a:chExt cx="601248" cy="337049"/>
            </a:xfrm>
          </p:grpSpPr>
          <p:grpSp>
            <p:nvGrpSpPr>
              <p:cNvPr id="187" name="Group 186"/>
              <p:cNvGrpSpPr/>
              <p:nvPr/>
            </p:nvGrpSpPr>
            <p:grpSpPr>
              <a:xfrm>
                <a:off x="2240670" y="2657736"/>
                <a:ext cx="601248" cy="337049"/>
                <a:chOff x="3523102" y="1791568"/>
                <a:chExt cx="6746733" cy="3782104"/>
              </a:xfrm>
              <a:solidFill>
                <a:srgbClr val="FFC000"/>
              </a:solidFill>
            </p:grpSpPr>
            <p:sp>
              <p:nvSpPr>
                <p:cNvPr id="189" name="Rectangle 1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9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9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88" name="Hexagon 18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92" name="Group 191"/>
            <p:cNvGrpSpPr/>
            <p:nvPr/>
          </p:nvGrpSpPr>
          <p:grpSpPr>
            <a:xfrm>
              <a:off x="6578192" y="4004520"/>
              <a:ext cx="601248" cy="337049"/>
              <a:chOff x="1596268" y="2657736"/>
              <a:chExt cx="601248" cy="337049"/>
            </a:xfrm>
          </p:grpSpPr>
          <p:grpSp>
            <p:nvGrpSpPr>
              <p:cNvPr id="193" name="Group 192"/>
              <p:cNvGrpSpPr/>
              <p:nvPr/>
            </p:nvGrpSpPr>
            <p:grpSpPr>
              <a:xfrm>
                <a:off x="1596268" y="2657736"/>
                <a:ext cx="601248" cy="337049"/>
                <a:chOff x="3523102" y="1791568"/>
                <a:chExt cx="6746733" cy="3782104"/>
              </a:xfrm>
              <a:solidFill>
                <a:srgbClr val="00B050"/>
              </a:solidFill>
            </p:grpSpPr>
            <p:sp>
              <p:nvSpPr>
                <p:cNvPr id="195" name="Rectangle 19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96"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97"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94" name="Hexagon 19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70" name="Group 69"/>
          <p:cNvGrpSpPr/>
          <p:nvPr/>
        </p:nvGrpSpPr>
        <p:grpSpPr>
          <a:xfrm>
            <a:off x="5800535" y="4596073"/>
            <a:ext cx="1229849" cy="672161"/>
            <a:chOff x="5916784" y="4687983"/>
            <a:chExt cx="1254769" cy="685781"/>
          </a:xfrm>
        </p:grpSpPr>
        <p:grpSp>
          <p:nvGrpSpPr>
            <p:cNvPr id="198" name="Group 197"/>
            <p:cNvGrpSpPr/>
            <p:nvPr/>
          </p:nvGrpSpPr>
          <p:grpSpPr>
            <a:xfrm>
              <a:off x="5916784" y="4687983"/>
              <a:ext cx="601248" cy="337049"/>
              <a:chOff x="1601399" y="2288295"/>
              <a:chExt cx="601248" cy="337049"/>
            </a:xfrm>
          </p:grpSpPr>
          <p:grpSp>
            <p:nvGrpSpPr>
              <p:cNvPr id="199" name="Group 198"/>
              <p:cNvGrpSpPr/>
              <p:nvPr/>
            </p:nvGrpSpPr>
            <p:grpSpPr>
              <a:xfrm>
                <a:off x="1601399" y="2288295"/>
                <a:ext cx="601248" cy="337049"/>
                <a:chOff x="3523102" y="1791568"/>
                <a:chExt cx="6746733" cy="3782104"/>
              </a:xfrm>
              <a:solidFill>
                <a:srgbClr val="002060"/>
              </a:solidFill>
            </p:grpSpPr>
            <p:sp>
              <p:nvSpPr>
                <p:cNvPr id="201" name="Rectangle 2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02"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03"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00" name="Hexagon 19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04" name="Group 203"/>
            <p:cNvGrpSpPr/>
            <p:nvPr/>
          </p:nvGrpSpPr>
          <p:grpSpPr>
            <a:xfrm>
              <a:off x="6566896" y="4687983"/>
              <a:ext cx="601248" cy="337049"/>
              <a:chOff x="2886562" y="2288295"/>
              <a:chExt cx="601248" cy="337049"/>
            </a:xfrm>
          </p:grpSpPr>
          <p:grpSp>
            <p:nvGrpSpPr>
              <p:cNvPr id="205" name="Group 204"/>
              <p:cNvGrpSpPr/>
              <p:nvPr/>
            </p:nvGrpSpPr>
            <p:grpSpPr>
              <a:xfrm>
                <a:off x="2886562" y="2288295"/>
                <a:ext cx="601248" cy="337049"/>
                <a:chOff x="3523102" y="1791568"/>
                <a:chExt cx="6746733" cy="3782104"/>
              </a:xfrm>
              <a:solidFill>
                <a:srgbClr val="7030A0"/>
              </a:solidFill>
            </p:grpSpPr>
            <p:sp>
              <p:nvSpPr>
                <p:cNvPr id="207" name="Rectangle 20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08"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09"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06" name="Hexagon 205"/>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10" name="Group 209"/>
            <p:cNvGrpSpPr/>
            <p:nvPr/>
          </p:nvGrpSpPr>
          <p:grpSpPr>
            <a:xfrm>
              <a:off x="5916793" y="5036715"/>
              <a:ext cx="601248" cy="337049"/>
              <a:chOff x="2240670" y="2657736"/>
              <a:chExt cx="601248" cy="337049"/>
            </a:xfrm>
          </p:grpSpPr>
          <p:grpSp>
            <p:nvGrpSpPr>
              <p:cNvPr id="211" name="Group 210"/>
              <p:cNvGrpSpPr/>
              <p:nvPr/>
            </p:nvGrpSpPr>
            <p:grpSpPr>
              <a:xfrm>
                <a:off x="2240670" y="2657736"/>
                <a:ext cx="601248" cy="337049"/>
                <a:chOff x="3523102" y="1791568"/>
                <a:chExt cx="6746733" cy="3782104"/>
              </a:xfrm>
              <a:solidFill>
                <a:srgbClr val="FFC000"/>
              </a:solidFill>
            </p:grpSpPr>
            <p:sp>
              <p:nvSpPr>
                <p:cNvPr id="213" name="Rectangle 2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14"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15"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12" name="Hexagon 21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16" name="Group 215"/>
            <p:cNvGrpSpPr/>
            <p:nvPr/>
          </p:nvGrpSpPr>
          <p:grpSpPr>
            <a:xfrm>
              <a:off x="6570305" y="5036715"/>
              <a:ext cx="601248" cy="337049"/>
              <a:chOff x="1596268" y="2657736"/>
              <a:chExt cx="601248" cy="337049"/>
            </a:xfrm>
          </p:grpSpPr>
          <p:grpSp>
            <p:nvGrpSpPr>
              <p:cNvPr id="217" name="Group 216"/>
              <p:cNvGrpSpPr/>
              <p:nvPr/>
            </p:nvGrpSpPr>
            <p:grpSpPr>
              <a:xfrm>
                <a:off x="1596268" y="2657736"/>
                <a:ext cx="601248" cy="337049"/>
                <a:chOff x="3523102" y="1791568"/>
                <a:chExt cx="6746733" cy="3782104"/>
              </a:xfrm>
              <a:solidFill>
                <a:srgbClr val="00B05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20"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21"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18" name="Hexagon 21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67" name="Group 66"/>
          <p:cNvGrpSpPr/>
          <p:nvPr/>
        </p:nvGrpSpPr>
        <p:grpSpPr>
          <a:xfrm>
            <a:off x="2652029" y="3584961"/>
            <a:ext cx="1219970" cy="678415"/>
            <a:chOff x="2704478" y="3656382"/>
            <a:chExt cx="1244691" cy="692161"/>
          </a:xfrm>
        </p:grpSpPr>
        <p:grpSp>
          <p:nvGrpSpPr>
            <p:cNvPr id="252" name="Group 251"/>
            <p:cNvGrpSpPr/>
            <p:nvPr/>
          </p:nvGrpSpPr>
          <p:grpSpPr>
            <a:xfrm>
              <a:off x="2711483" y="3656382"/>
              <a:ext cx="601248" cy="337049"/>
              <a:chOff x="2886562" y="2288295"/>
              <a:chExt cx="601248" cy="337049"/>
            </a:xfrm>
          </p:grpSpPr>
          <p:grpSp>
            <p:nvGrpSpPr>
              <p:cNvPr id="253" name="Group 252"/>
              <p:cNvGrpSpPr/>
              <p:nvPr/>
            </p:nvGrpSpPr>
            <p:grpSpPr>
              <a:xfrm>
                <a:off x="2886562" y="2288295"/>
                <a:ext cx="601248" cy="337049"/>
                <a:chOff x="3523102" y="1791568"/>
                <a:chExt cx="6746733" cy="3782104"/>
              </a:xfrm>
              <a:solidFill>
                <a:srgbClr val="7030A0"/>
              </a:solidFill>
            </p:grpSpPr>
            <p:sp>
              <p:nvSpPr>
                <p:cNvPr id="255" name="Rectangle 2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56"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57"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54" name="Hexagon 2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82" name="Group 281"/>
            <p:cNvGrpSpPr/>
            <p:nvPr/>
          </p:nvGrpSpPr>
          <p:grpSpPr>
            <a:xfrm>
              <a:off x="2704478" y="4008867"/>
              <a:ext cx="601248" cy="337049"/>
              <a:chOff x="2240670" y="2657736"/>
              <a:chExt cx="601248" cy="337049"/>
            </a:xfrm>
          </p:grpSpPr>
          <p:grpSp>
            <p:nvGrpSpPr>
              <p:cNvPr id="283" name="Group 282"/>
              <p:cNvGrpSpPr/>
              <p:nvPr/>
            </p:nvGrpSpPr>
            <p:grpSpPr>
              <a:xfrm>
                <a:off x="2240670" y="2657736"/>
                <a:ext cx="601248" cy="337049"/>
                <a:chOff x="3523102" y="1791568"/>
                <a:chExt cx="6746733" cy="3782104"/>
              </a:xfrm>
              <a:solidFill>
                <a:srgbClr val="FFC000"/>
              </a:solidFill>
            </p:grpSpPr>
            <p:sp>
              <p:nvSpPr>
                <p:cNvPr id="285" name="Rectangle 2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86"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87"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84" name="Hexagon 28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88" name="Group 287"/>
            <p:cNvGrpSpPr/>
            <p:nvPr/>
          </p:nvGrpSpPr>
          <p:grpSpPr>
            <a:xfrm>
              <a:off x="3347921" y="3660280"/>
              <a:ext cx="601248" cy="337049"/>
              <a:chOff x="1596268" y="2657736"/>
              <a:chExt cx="601248" cy="337049"/>
            </a:xfrm>
          </p:grpSpPr>
          <p:grpSp>
            <p:nvGrpSpPr>
              <p:cNvPr id="289" name="Group 288"/>
              <p:cNvGrpSpPr/>
              <p:nvPr/>
            </p:nvGrpSpPr>
            <p:grpSpPr>
              <a:xfrm>
                <a:off x="1596268" y="2657736"/>
                <a:ext cx="601248" cy="337049"/>
                <a:chOff x="3523102" y="1791568"/>
                <a:chExt cx="6746733" cy="3782104"/>
              </a:xfrm>
              <a:solidFill>
                <a:srgbClr val="00B050"/>
              </a:solidFill>
            </p:grpSpPr>
            <p:sp>
              <p:nvSpPr>
                <p:cNvPr id="291" name="Rectangle 2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92"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93"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90" name="Hexagon 28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94" name="Group 293"/>
            <p:cNvGrpSpPr/>
            <p:nvPr/>
          </p:nvGrpSpPr>
          <p:grpSpPr>
            <a:xfrm>
              <a:off x="3344923" y="4011494"/>
              <a:ext cx="601248" cy="337049"/>
              <a:chOff x="1601399" y="2288295"/>
              <a:chExt cx="601248" cy="337049"/>
            </a:xfrm>
          </p:grpSpPr>
          <p:grpSp>
            <p:nvGrpSpPr>
              <p:cNvPr id="295" name="Group 294"/>
              <p:cNvGrpSpPr/>
              <p:nvPr/>
            </p:nvGrpSpPr>
            <p:grpSpPr>
              <a:xfrm>
                <a:off x="1601399" y="2288295"/>
                <a:ext cx="601248" cy="337049"/>
                <a:chOff x="3523102" y="1791568"/>
                <a:chExt cx="6746733" cy="3782104"/>
              </a:xfrm>
              <a:solidFill>
                <a:srgbClr val="002060"/>
              </a:solidFill>
            </p:grpSpPr>
            <p:sp>
              <p:nvSpPr>
                <p:cNvPr id="297" name="Rectangle 2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98"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99"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96" name="Hexagon 29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69" name="Group 68"/>
          <p:cNvGrpSpPr/>
          <p:nvPr/>
        </p:nvGrpSpPr>
        <p:grpSpPr>
          <a:xfrm>
            <a:off x="4206351" y="5444766"/>
            <a:ext cx="1235162" cy="680836"/>
            <a:chOff x="4290296" y="5553872"/>
            <a:chExt cx="1260190" cy="694632"/>
          </a:xfrm>
        </p:grpSpPr>
        <p:grpSp>
          <p:nvGrpSpPr>
            <p:cNvPr id="228" name="Group 227"/>
            <p:cNvGrpSpPr/>
            <p:nvPr/>
          </p:nvGrpSpPr>
          <p:grpSpPr>
            <a:xfrm>
              <a:off x="4290296" y="5554695"/>
              <a:ext cx="601248" cy="337049"/>
              <a:chOff x="2886562" y="2288295"/>
              <a:chExt cx="601248" cy="337049"/>
            </a:xfrm>
          </p:grpSpPr>
          <p:grpSp>
            <p:nvGrpSpPr>
              <p:cNvPr id="229" name="Group 228"/>
              <p:cNvGrpSpPr/>
              <p:nvPr/>
            </p:nvGrpSpPr>
            <p:grpSpPr>
              <a:xfrm>
                <a:off x="2886562" y="2288295"/>
                <a:ext cx="601248" cy="337049"/>
                <a:chOff x="3523102" y="1791568"/>
                <a:chExt cx="6746733" cy="3782104"/>
              </a:xfrm>
              <a:solidFill>
                <a:srgbClr val="7030A0"/>
              </a:solidFill>
            </p:grpSpPr>
            <p:sp>
              <p:nvSpPr>
                <p:cNvPr id="231" name="Rectangle 2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32"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33"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30" name="Hexagon 229"/>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34" name="Group 233"/>
            <p:cNvGrpSpPr/>
            <p:nvPr/>
          </p:nvGrpSpPr>
          <p:grpSpPr>
            <a:xfrm>
              <a:off x="4295726" y="5911455"/>
              <a:ext cx="601248" cy="337049"/>
              <a:chOff x="2240670" y="2657736"/>
              <a:chExt cx="601248" cy="337049"/>
            </a:xfrm>
          </p:grpSpPr>
          <p:grpSp>
            <p:nvGrpSpPr>
              <p:cNvPr id="235" name="Group 234"/>
              <p:cNvGrpSpPr/>
              <p:nvPr/>
            </p:nvGrpSpPr>
            <p:grpSpPr>
              <a:xfrm>
                <a:off x="2240670" y="2657736"/>
                <a:ext cx="601248" cy="337049"/>
                <a:chOff x="3523102" y="1791568"/>
                <a:chExt cx="6746733" cy="3782104"/>
              </a:xfrm>
              <a:solidFill>
                <a:srgbClr val="FFC000"/>
              </a:solidFill>
            </p:grpSpPr>
            <p:sp>
              <p:nvSpPr>
                <p:cNvPr id="237" name="Rectangle 2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38"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39"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36" name="Hexagon 23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1" name="Group 240"/>
              <p:cNvGrpSpPr/>
              <p:nvPr/>
            </p:nvGrpSpPr>
            <p:grpSpPr>
              <a:xfrm>
                <a:off x="1596268" y="2657736"/>
                <a:ext cx="601248" cy="337049"/>
                <a:chOff x="3523102" y="1791568"/>
                <a:chExt cx="6746733" cy="3782104"/>
              </a:xfrm>
              <a:solidFill>
                <a:srgbClr val="00B050"/>
              </a:solidFill>
            </p:grpSpPr>
            <p:sp>
              <p:nvSpPr>
                <p:cNvPr id="243" name="Rectangle 2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44"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45"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42" name="Hexagon 241"/>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00" name="Group 299"/>
            <p:cNvGrpSpPr/>
            <p:nvPr/>
          </p:nvGrpSpPr>
          <p:grpSpPr>
            <a:xfrm>
              <a:off x="4946351" y="5553872"/>
              <a:ext cx="601248" cy="337049"/>
              <a:chOff x="1601399" y="2288295"/>
              <a:chExt cx="601248" cy="337049"/>
            </a:xfrm>
          </p:grpSpPr>
          <p:grpSp>
            <p:nvGrpSpPr>
              <p:cNvPr id="301" name="Group 300"/>
              <p:cNvGrpSpPr/>
              <p:nvPr/>
            </p:nvGrpSpPr>
            <p:grpSpPr>
              <a:xfrm>
                <a:off x="1601399" y="2288295"/>
                <a:ext cx="601248" cy="337049"/>
                <a:chOff x="3523102" y="1791568"/>
                <a:chExt cx="6746733" cy="3782104"/>
              </a:xfrm>
              <a:solidFill>
                <a:srgbClr val="002060"/>
              </a:solidFill>
            </p:grpSpPr>
            <p:sp>
              <p:nvSpPr>
                <p:cNvPr id="303" name="Rectangle 30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04"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05"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02" name="Hexagon 301"/>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68" name="Group 67"/>
          <p:cNvGrpSpPr/>
          <p:nvPr/>
        </p:nvGrpSpPr>
        <p:grpSpPr>
          <a:xfrm>
            <a:off x="2643090" y="4628908"/>
            <a:ext cx="1228941" cy="678548"/>
            <a:chOff x="2695358" y="4721483"/>
            <a:chExt cx="1253843" cy="692297"/>
          </a:xfrm>
        </p:grpSpPr>
        <p:grpSp>
          <p:nvGrpSpPr>
            <p:cNvPr id="258" name="Group 257"/>
            <p:cNvGrpSpPr/>
            <p:nvPr/>
          </p:nvGrpSpPr>
          <p:grpSpPr>
            <a:xfrm>
              <a:off x="2701658" y="4721483"/>
              <a:ext cx="601248" cy="337049"/>
              <a:chOff x="2240670" y="2657736"/>
              <a:chExt cx="601248" cy="337049"/>
            </a:xfrm>
          </p:grpSpPr>
          <p:grpSp>
            <p:nvGrpSpPr>
              <p:cNvPr id="259" name="Group 258"/>
              <p:cNvGrpSpPr/>
              <p:nvPr/>
            </p:nvGrpSpPr>
            <p:grpSpPr>
              <a:xfrm>
                <a:off x="2240670" y="2657736"/>
                <a:ext cx="601248" cy="337049"/>
                <a:chOff x="3523102" y="1791568"/>
                <a:chExt cx="6746733" cy="3782104"/>
              </a:xfrm>
              <a:solidFill>
                <a:srgbClr val="FFC000"/>
              </a:solidFill>
            </p:grpSpPr>
            <p:sp>
              <p:nvSpPr>
                <p:cNvPr id="261" name="Rectangle 2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62"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63"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60" name="Hexagon 25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65" name="Group 264"/>
              <p:cNvGrpSpPr/>
              <p:nvPr/>
            </p:nvGrpSpPr>
            <p:grpSpPr>
              <a:xfrm>
                <a:off x="1596268" y="2657736"/>
                <a:ext cx="601248" cy="337049"/>
                <a:chOff x="3523102" y="1791568"/>
                <a:chExt cx="6746733" cy="3782104"/>
              </a:xfrm>
              <a:solidFill>
                <a:srgbClr val="00B050"/>
              </a:solidFill>
            </p:grpSpPr>
            <p:sp>
              <p:nvSpPr>
                <p:cNvPr id="267" name="Rectangle 26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68"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69"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66" name="Hexagon 265"/>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276" name="Group 275"/>
            <p:cNvGrpSpPr/>
            <p:nvPr/>
          </p:nvGrpSpPr>
          <p:grpSpPr>
            <a:xfrm>
              <a:off x="3347953" y="4728091"/>
              <a:ext cx="601248" cy="337049"/>
              <a:chOff x="2886562" y="2288295"/>
              <a:chExt cx="601248" cy="337049"/>
            </a:xfrm>
          </p:grpSpPr>
          <p:grpSp>
            <p:nvGrpSpPr>
              <p:cNvPr id="277" name="Group 276"/>
              <p:cNvGrpSpPr/>
              <p:nvPr/>
            </p:nvGrpSpPr>
            <p:grpSpPr>
              <a:xfrm>
                <a:off x="2886562" y="2288295"/>
                <a:ext cx="601248" cy="337049"/>
                <a:chOff x="3523102" y="1791568"/>
                <a:chExt cx="6746733" cy="3782104"/>
              </a:xfrm>
              <a:solidFill>
                <a:srgbClr val="7030A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80"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281"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278" name="Hexagon 2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06" name="Group 305"/>
            <p:cNvGrpSpPr/>
            <p:nvPr/>
          </p:nvGrpSpPr>
          <p:grpSpPr>
            <a:xfrm>
              <a:off x="3344923" y="5076729"/>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1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1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51" name="Group 50"/>
          <p:cNvGrpSpPr/>
          <p:nvPr/>
        </p:nvGrpSpPr>
        <p:grpSpPr>
          <a:xfrm>
            <a:off x="4126797" y="3715256"/>
            <a:ext cx="421858" cy="421858"/>
            <a:chOff x="4209130" y="3789317"/>
            <a:chExt cx="430406" cy="430406"/>
          </a:xfrm>
        </p:grpSpPr>
        <p:sp>
          <p:nvSpPr>
            <p:cNvPr id="49" name="Rectangle 48"/>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12" name="Picture 311"/>
            <p:cNvPicPr>
              <a:picLocks noChangeAspect="1"/>
            </p:cNvPicPr>
            <p:nvPr/>
          </p:nvPicPr>
          <p:blipFill>
            <a:blip r:embed="rId9"/>
            <a:stretch>
              <a:fillRect/>
            </a:stretch>
          </p:blipFill>
          <p:spPr>
            <a:xfrm>
              <a:off x="4209130" y="3789317"/>
              <a:ext cx="430406" cy="430406"/>
            </a:xfrm>
            <a:prstGeom prst="rect">
              <a:avLst/>
            </a:prstGeom>
          </p:spPr>
        </p:pic>
      </p:grpSp>
      <p:grpSp>
        <p:nvGrpSpPr>
          <p:cNvPr id="313" name="Group 312"/>
          <p:cNvGrpSpPr/>
          <p:nvPr/>
        </p:nvGrpSpPr>
        <p:grpSpPr>
          <a:xfrm>
            <a:off x="4117496" y="4754876"/>
            <a:ext cx="421858" cy="421858"/>
            <a:chOff x="4209130" y="3789317"/>
            <a:chExt cx="430406" cy="430406"/>
          </a:xfrm>
        </p:grpSpPr>
        <p:sp>
          <p:nvSpPr>
            <p:cNvPr id="314" name="Rectangle 31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15" name="Picture 314"/>
            <p:cNvPicPr>
              <a:picLocks noChangeAspect="1"/>
            </p:cNvPicPr>
            <p:nvPr/>
          </p:nvPicPr>
          <p:blipFill>
            <a:blip r:embed="rId9"/>
            <a:stretch>
              <a:fillRect/>
            </a:stretch>
          </p:blipFill>
          <p:spPr>
            <a:xfrm>
              <a:off x="4209130" y="3789317"/>
              <a:ext cx="430406" cy="430406"/>
            </a:xfrm>
            <a:prstGeom prst="rect">
              <a:avLst/>
            </a:prstGeom>
          </p:spPr>
        </p:pic>
      </p:grpSp>
      <p:grpSp>
        <p:nvGrpSpPr>
          <p:cNvPr id="316" name="Group 315"/>
          <p:cNvGrpSpPr/>
          <p:nvPr/>
        </p:nvGrpSpPr>
        <p:grpSpPr>
          <a:xfrm>
            <a:off x="5697077" y="5583944"/>
            <a:ext cx="421858" cy="421858"/>
            <a:chOff x="4209130" y="3789317"/>
            <a:chExt cx="430406" cy="430406"/>
          </a:xfrm>
        </p:grpSpPr>
        <p:sp>
          <p:nvSpPr>
            <p:cNvPr id="317" name="Rectangle 31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18" name="Picture 317"/>
            <p:cNvPicPr>
              <a:picLocks noChangeAspect="1"/>
            </p:cNvPicPr>
            <p:nvPr/>
          </p:nvPicPr>
          <p:blipFill>
            <a:blip r:embed="rId9"/>
            <a:stretch>
              <a:fillRect/>
            </a:stretch>
          </p:blipFill>
          <p:spPr>
            <a:xfrm>
              <a:off x="4209130" y="3789317"/>
              <a:ext cx="430406" cy="430406"/>
            </a:xfrm>
            <a:prstGeom prst="rect">
              <a:avLst/>
            </a:prstGeom>
          </p:spPr>
        </p:pic>
      </p:grpSp>
      <p:grpSp>
        <p:nvGrpSpPr>
          <p:cNvPr id="319" name="Group 318"/>
          <p:cNvGrpSpPr/>
          <p:nvPr/>
        </p:nvGrpSpPr>
        <p:grpSpPr>
          <a:xfrm>
            <a:off x="7253937" y="4708542"/>
            <a:ext cx="421858" cy="421858"/>
            <a:chOff x="4209130" y="3789317"/>
            <a:chExt cx="430406" cy="430406"/>
          </a:xfrm>
        </p:grpSpPr>
        <p:sp>
          <p:nvSpPr>
            <p:cNvPr id="320" name="Rectangle 31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21" name="Picture 320"/>
            <p:cNvPicPr>
              <a:picLocks noChangeAspect="1"/>
            </p:cNvPicPr>
            <p:nvPr/>
          </p:nvPicPr>
          <p:blipFill>
            <a:blip r:embed="rId9"/>
            <a:stretch>
              <a:fillRect/>
            </a:stretch>
          </p:blipFill>
          <p:spPr>
            <a:xfrm>
              <a:off x="4209130" y="3789317"/>
              <a:ext cx="430406" cy="430406"/>
            </a:xfrm>
            <a:prstGeom prst="rect">
              <a:avLst/>
            </a:prstGeom>
          </p:spPr>
        </p:pic>
      </p:grpSp>
      <p:grpSp>
        <p:nvGrpSpPr>
          <p:cNvPr id="322" name="Group 321"/>
          <p:cNvGrpSpPr/>
          <p:nvPr/>
        </p:nvGrpSpPr>
        <p:grpSpPr>
          <a:xfrm>
            <a:off x="7277323" y="3697893"/>
            <a:ext cx="421858" cy="421858"/>
            <a:chOff x="4209130" y="3789317"/>
            <a:chExt cx="430406" cy="430406"/>
          </a:xfrm>
        </p:grpSpPr>
        <p:sp>
          <p:nvSpPr>
            <p:cNvPr id="323" name="Rectangle 32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24" name="Picture 323"/>
            <p:cNvPicPr>
              <a:picLocks noChangeAspect="1"/>
            </p:cNvPicPr>
            <p:nvPr/>
          </p:nvPicPr>
          <p:blipFill>
            <a:blip r:embed="rId9"/>
            <a:stretch>
              <a:fillRect/>
            </a:stretch>
          </p:blipFill>
          <p:spPr>
            <a:xfrm>
              <a:off x="4209130" y="3789317"/>
              <a:ext cx="430406" cy="430406"/>
            </a:xfrm>
            <a:prstGeom prst="rect">
              <a:avLst/>
            </a:prstGeom>
          </p:spPr>
        </p:pic>
      </p:grpSp>
      <p:grpSp>
        <p:nvGrpSpPr>
          <p:cNvPr id="325" name="Group 324"/>
          <p:cNvGrpSpPr/>
          <p:nvPr/>
        </p:nvGrpSpPr>
        <p:grpSpPr>
          <a:xfrm>
            <a:off x="5677170" y="2857770"/>
            <a:ext cx="421858" cy="421858"/>
            <a:chOff x="4209130" y="3789317"/>
            <a:chExt cx="430406" cy="430406"/>
          </a:xfrm>
        </p:grpSpPr>
        <p:sp>
          <p:nvSpPr>
            <p:cNvPr id="326" name="Rectangle 32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27" name="Picture 326"/>
            <p:cNvPicPr>
              <a:picLocks noChangeAspect="1"/>
            </p:cNvPicPr>
            <p:nvPr/>
          </p:nvPicPr>
          <p:blipFill>
            <a:blip r:embed="rId9"/>
            <a:stretch>
              <a:fillRect/>
            </a:stretch>
          </p:blipFill>
          <p:spPr>
            <a:xfrm>
              <a:off x="4209130" y="3789317"/>
              <a:ext cx="430406" cy="430406"/>
            </a:xfrm>
            <a:prstGeom prst="rect">
              <a:avLst/>
            </a:prstGeom>
          </p:spPr>
        </p:pic>
      </p:grpSp>
      <p:grpSp>
        <p:nvGrpSpPr>
          <p:cNvPr id="48" name="Group 47"/>
          <p:cNvGrpSpPr/>
          <p:nvPr/>
        </p:nvGrpSpPr>
        <p:grpSpPr>
          <a:xfrm>
            <a:off x="9155582" y="2759504"/>
            <a:ext cx="2428870" cy="1346343"/>
            <a:chOff x="9339373" y="2814296"/>
            <a:chExt cx="2477735" cy="1373429"/>
          </a:xfrm>
        </p:grpSpPr>
        <p:grpSp>
          <p:nvGrpSpPr>
            <p:cNvPr id="133" name="Group 132"/>
            <p:cNvGrpSpPr/>
            <p:nvPr/>
          </p:nvGrpSpPr>
          <p:grpSpPr>
            <a:xfrm>
              <a:off x="9908512" y="3441897"/>
              <a:ext cx="601163" cy="337001"/>
              <a:chOff x="10393630" y="3075193"/>
              <a:chExt cx="601248" cy="337049"/>
            </a:xfrm>
          </p:grpSpPr>
          <p:sp>
            <p:nvSpPr>
              <p:cNvPr id="119" name="Rectangle 118"/>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20"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21"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grpSp>
          <p:nvGrpSpPr>
            <p:cNvPr id="123" name="Group 122"/>
            <p:cNvGrpSpPr/>
            <p:nvPr/>
          </p:nvGrpSpPr>
          <p:grpSpPr>
            <a:xfrm>
              <a:off x="10607320" y="3442663"/>
              <a:ext cx="601163" cy="337001"/>
              <a:chOff x="3523102" y="1791568"/>
              <a:chExt cx="6746733" cy="3782104"/>
            </a:xfrm>
            <a:solidFill>
              <a:schemeClr val="tx1">
                <a:lumMod val="50000"/>
              </a:schemeClr>
            </a:solidFill>
          </p:grpSpPr>
          <p:sp>
            <p:nvSpPr>
              <p:cNvPr id="125" name="Rectangle 124"/>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26"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27"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34" name="Rectangle 133"/>
            <p:cNvSpPr/>
            <p:nvPr/>
          </p:nvSpPr>
          <p:spPr>
            <a:xfrm>
              <a:off x="9339373" y="2814296"/>
              <a:ext cx="2477735" cy="371268"/>
            </a:xfrm>
            <a:prstGeom prst="rect">
              <a:avLst/>
            </a:prstGeom>
          </p:spPr>
          <p:txBody>
            <a:bodyPr wrap="none">
              <a:spAutoFit/>
            </a:bodyPr>
            <a:lstStyle/>
            <a:p>
              <a:pPr defTabSz="896214">
                <a:defRPr/>
              </a:pPr>
              <a:r>
                <a:rPr lang="en-US" kern="0" dirty="0">
                  <a:gradFill>
                    <a:gsLst>
                      <a:gs pos="0">
                        <a:schemeClr val="tx1"/>
                      </a:gs>
                      <a:gs pos="100000">
                        <a:schemeClr val="tx1"/>
                      </a:gs>
                    </a:gsLst>
                    <a:lin ang="5400000" scaled="0"/>
                  </a:gradFill>
                  <a:latin typeface="Segoe UI"/>
                </a:rPr>
                <a:t>Official Docker Images</a:t>
              </a:r>
            </a:p>
          </p:txBody>
        </p:sp>
        <p:grpSp>
          <p:nvGrpSpPr>
            <p:cNvPr id="135" name="Group 134"/>
            <p:cNvGrpSpPr/>
            <p:nvPr/>
          </p:nvGrpSpPr>
          <p:grpSpPr>
            <a:xfrm>
              <a:off x="9908512" y="3849958"/>
              <a:ext cx="601163" cy="337001"/>
              <a:chOff x="10393630" y="3075193"/>
              <a:chExt cx="601248" cy="337049"/>
            </a:xfrm>
          </p:grpSpPr>
          <p:sp>
            <p:nvSpPr>
              <p:cNvPr id="136" name="Rectangle 135"/>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37"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38"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grpSp>
          <p:nvGrpSpPr>
            <p:cNvPr id="139" name="Group 138"/>
            <p:cNvGrpSpPr/>
            <p:nvPr/>
          </p:nvGrpSpPr>
          <p:grpSpPr>
            <a:xfrm>
              <a:off x="10607320" y="3850724"/>
              <a:ext cx="601163" cy="337001"/>
              <a:chOff x="3523102" y="1791568"/>
              <a:chExt cx="6746733" cy="3782104"/>
            </a:xfrm>
            <a:solidFill>
              <a:schemeClr val="tx1">
                <a:lumMod val="50000"/>
              </a:schemeClr>
            </a:solidFill>
          </p:grpSpPr>
          <p:sp>
            <p:nvSpPr>
              <p:cNvPr id="140" name="Rectangle 139"/>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41"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42"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pic>
          <p:nvPicPr>
            <p:cNvPr id="147"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9971181"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2917" y="3468973"/>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10683363"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6668" y="3878002"/>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61389" y="3940292"/>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61"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84788" y="3943106"/>
              <a:ext cx="254909" cy="156330"/>
            </a:xfrm>
            <a:prstGeom prst="rect">
              <a:avLst/>
            </a:prstGeom>
            <a:extLst>
              <a:ext uri="{909E8E84-426E-40DD-AFC4-6F175D3DCCD1}">
                <a14:hiddenFill xmlns:a14="http://schemas.microsoft.com/office/drawing/2010/main">
                  <a:solidFill>
                    <a:srgbClr val="FFFFFF"/>
                  </a:solidFill>
                </a14:hiddenFill>
              </a:ext>
            </a:extLst>
          </p:spPr>
        </p:pic>
        <p:sp>
          <p:nvSpPr>
            <p:cNvPr id="30" name="Rectangle 29"/>
            <p:cNvSpPr/>
            <p:nvPr/>
          </p:nvSpPr>
          <p:spPr>
            <a:xfrm>
              <a:off x="9526357" y="3081651"/>
              <a:ext cx="2142509" cy="309586"/>
            </a:xfrm>
            <a:prstGeom prst="rect">
              <a:avLst/>
            </a:prstGeom>
          </p:spPr>
          <p:txBody>
            <a:bodyPr wrap="none">
              <a:spAutoFit/>
            </a:bodyPr>
            <a:lstStyle/>
            <a:p>
              <a:pPr defTabSz="896214">
                <a:defRPr/>
              </a:pPr>
              <a:r>
                <a:rPr lang="en-US" sz="1372" kern="0" dirty="0">
                  <a:gradFill>
                    <a:gsLst>
                      <a:gs pos="0">
                        <a:schemeClr val="tx1"/>
                      </a:gs>
                      <a:gs pos="100000">
                        <a:schemeClr val="tx1"/>
                      </a:gs>
                    </a:gsLst>
                    <a:lin ang="5400000" scaled="0"/>
                  </a:gradFill>
                  <a:latin typeface="Segoe UI"/>
                  <a:hlinkClick r:id="rId13"/>
                </a:rPr>
                <a:t>https://hub.docker.com</a:t>
              </a:r>
              <a:r>
                <a:rPr lang="en-US" sz="1372" kern="0" dirty="0">
                  <a:gradFill>
                    <a:gsLst>
                      <a:gs pos="0">
                        <a:schemeClr val="tx1"/>
                      </a:gs>
                      <a:gs pos="100000">
                        <a:schemeClr val="tx1"/>
                      </a:gs>
                    </a:gsLst>
                    <a:lin ang="5400000" scaled="0"/>
                  </a:gradFill>
                  <a:latin typeface="Segoe UI"/>
                </a:rPr>
                <a:t>  </a:t>
              </a:r>
            </a:p>
          </p:txBody>
        </p:sp>
        <p:pic>
          <p:nvPicPr>
            <p:cNvPr id="328"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1464" y="3508650"/>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7809" y="3913522"/>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8" name="Group 337"/>
          <p:cNvGrpSpPr>
            <a:grpSpLocks noChangeAspect="1"/>
          </p:cNvGrpSpPr>
          <p:nvPr/>
        </p:nvGrpSpPr>
        <p:grpSpPr>
          <a:xfrm>
            <a:off x="410294" y="5248925"/>
            <a:ext cx="686392" cy="686392"/>
            <a:chOff x="4209130" y="3789317"/>
            <a:chExt cx="430406" cy="430406"/>
          </a:xfrm>
        </p:grpSpPr>
        <p:sp>
          <p:nvSpPr>
            <p:cNvPr id="342" name="Rectangle 34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43" name="Picture 342"/>
            <p:cNvPicPr>
              <a:picLocks noChangeAspect="1"/>
            </p:cNvPicPr>
            <p:nvPr/>
          </p:nvPicPr>
          <p:blipFill>
            <a:blip r:embed="rId9"/>
            <a:stretch>
              <a:fillRect/>
            </a:stretch>
          </p:blipFill>
          <p:spPr>
            <a:xfrm>
              <a:off x="4209130" y="3789317"/>
              <a:ext cx="430406" cy="430406"/>
            </a:xfrm>
            <a:prstGeom prst="rect">
              <a:avLst/>
            </a:prstGeom>
          </p:spPr>
        </p:pic>
      </p:grpSp>
      <p:pic>
        <p:nvPicPr>
          <p:cNvPr id="344"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611" y="2460803"/>
            <a:ext cx="963426" cy="963426"/>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0569" y="5083976"/>
            <a:ext cx="381082" cy="447455"/>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6900" y="5669331"/>
            <a:ext cx="524988" cy="524988"/>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flipV="1">
            <a:off x="1096687" y="5276214"/>
            <a:ext cx="403078" cy="272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343" idx="3"/>
            <a:endCxn id="356" idx="1"/>
          </p:cNvCxnSpPr>
          <p:nvPr/>
        </p:nvCxnSpPr>
        <p:spPr>
          <a:xfrm>
            <a:off x="1096687" y="5592121"/>
            <a:ext cx="370215" cy="3397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231814" y="5419382"/>
            <a:ext cx="386644" cy="363946"/>
          </a:xfrm>
          <a:prstGeom prst="rect">
            <a:avLst/>
          </a:prstGeom>
        </p:spPr>
        <p:txBody>
          <a:bodyPr wrap="none">
            <a:spAutoFit/>
          </a:bodyPr>
          <a:lstStyle/>
          <a:p>
            <a:pPr defTabSz="896214">
              <a:defRPr/>
            </a:pPr>
            <a:r>
              <a:rPr lang="en-US" kern="0" dirty="0">
                <a:gradFill>
                  <a:gsLst>
                    <a:gs pos="0">
                      <a:schemeClr val="tx1"/>
                    </a:gs>
                    <a:gs pos="100000">
                      <a:schemeClr val="tx1"/>
                    </a:gs>
                  </a:gsLst>
                  <a:lin ang="5400000" scaled="0"/>
                </a:gradFill>
                <a:latin typeface="Segoe UI Light" pitchFamily="34" charset="0"/>
              </a:rPr>
              <a:t>or</a:t>
            </a:r>
            <a:endParaRPr lang="en-US" kern="0" dirty="0">
              <a:gradFill>
                <a:gsLst>
                  <a:gs pos="0">
                    <a:schemeClr val="tx1"/>
                  </a:gs>
                  <a:gs pos="100000">
                    <a:schemeClr val="tx1"/>
                  </a:gs>
                </a:gsLst>
                <a:lin ang="5400000" scaled="0"/>
              </a:gradFill>
              <a:latin typeface="Segoe UI"/>
            </a:endParaRPr>
          </a:p>
        </p:txBody>
      </p:sp>
      <p:pic>
        <p:nvPicPr>
          <p:cNvPr id="358"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43300" y="4815447"/>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66784" y="3774741"/>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71503" y="2931936"/>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96072" y="3779469"/>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90707" y="4840727"/>
            <a:ext cx="201907" cy="237072"/>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78251" y="5644515"/>
            <a:ext cx="201907" cy="237072"/>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4450496" y="4180660"/>
            <a:ext cx="1255472" cy="514628"/>
          </a:xfrm>
          <a:prstGeom prst="rect">
            <a:avLst/>
          </a:prstGeom>
        </p:spPr>
        <p:txBody>
          <a:bodyPr wrap="none">
            <a:spAutoFit/>
          </a:bodyPr>
          <a:lstStyle/>
          <a:p>
            <a:pPr algn="ctr" defTabSz="896214">
              <a:defRPr/>
            </a:pPr>
            <a:r>
              <a:rPr lang="en-US" sz="1372" b="1" kern="0" dirty="0">
                <a:gradFill>
                  <a:gsLst>
                    <a:gs pos="0">
                      <a:schemeClr val="tx1"/>
                    </a:gs>
                    <a:gs pos="100000">
                      <a:schemeClr val="tx1"/>
                    </a:gs>
                  </a:gsLst>
                  <a:lin ang="5400000" scaled="0"/>
                </a:gradFill>
                <a:latin typeface="Segoe UI"/>
              </a:rPr>
              <a:t>Cluster of </a:t>
            </a:r>
          </a:p>
          <a:p>
            <a:pPr algn="ctr" defTabSz="896214">
              <a:defRPr/>
            </a:pPr>
            <a:r>
              <a:rPr lang="en-US" sz="1372" b="1" kern="0" dirty="0">
                <a:gradFill>
                  <a:gsLst>
                    <a:gs pos="0">
                      <a:schemeClr val="tx1"/>
                    </a:gs>
                    <a:gs pos="100000">
                      <a:schemeClr val="tx1"/>
                    </a:gs>
                  </a:gsLst>
                  <a:lin ang="5400000" scaled="0"/>
                </a:gradFill>
                <a:latin typeface="Segoe UI"/>
              </a:rPr>
              <a:t>Nodes/Hosts</a:t>
            </a:r>
          </a:p>
        </p:txBody>
      </p:sp>
      <p:sp>
        <p:nvSpPr>
          <p:cNvPr id="424" name="Rectangle 423"/>
          <p:cNvSpPr/>
          <p:nvPr/>
        </p:nvSpPr>
        <p:spPr>
          <a:xfrm>
            <a:off x="532605" y="4955094"/>
            <a:ext cx="510076" cy="363946"/>
          </a:xfrm>
          <a:prstGeom prst="rect">
            <a:avLst/>
          </a:prstGeom>
        </p:spPr>
        <p:txBody>
          <a:bodyPr wrap="none">
            <a:spAutoFit/>
          </a:bodyPr>
          <a:lstStyle/>
          <a:p>
            <a:pPr defTabSz="896214">
              <a:defRPr/>
            </a:pPr>
            <a:r>
              <a:rPr lang="en-US" kern="0" dirty="0">
                <a:gradFill>
                  <a:gsLst>
                    <a:gs pos="0">
                      <a:schemeClr val="tx1"/>
                    </a:gs>
                    <a:gs pos="100000">
                      <a:schemeClr val="tx1"/>
                    </a:gs>
                  </a:gsLst>
                  <a:lin ang="5400000" scaled="0"/>
                </a:gradFill>
                <a:latin typeface="Segoe UI Light" pitchFamily="34" charset="0"/>
              </a:rPr>
              <a:t>VM</a:t>
            </a:r>
            <a:endParaRPr lang="en-US" kern="0" dirty="0">
              <a:gradFill>
                <a:gsLst>
                  <a:gs pos="0">
                    <a:schemeClr val="tx1"/>
                  </a:gs>
                  <a:gs pos="100000">
                    <a:schemeClr val="tx1"/>
                  </a:gs>
                </a:gsLst>
                <a:lin ang="5400000" scaled="0"/>
              </a:gradFill>
              <a:latin typeface="Segoe UI"/>
            </a:endParaRPr>
          </a:p>
        </p:txBody>
      </p:sp>
      <p:grpSp>
        <p:nvGrpSpPr>
          <p:cNvPr id="72" name="Group 71"/>
          <p:cNvGrpSpPr/>
          <p:nvPr/>
        </p:nvGrpSpPr>
        <p:grpSpPr>
          <a:xfrm>
            <a:off x="6205293" y="862397"/>
            <a:ext cx="2509020" cy="1705258"/>
            <a:chOff x="6329729" y="879022"/>
            <a:chExt cx="2559498" cy="1739565"/>
          </a:xfrm>
        </p:grpSpPr>
        <p:grpSp>
          <p:nvGrpSpPr>
            <p:cNvPr id="2" name="Group 1"/>
            <p:cNvGrpSpPr/>
            <p:nvPr/>
          </p:nvGrpSpPr>
          <p:grpSpPr>
            <a:xfrm>
              <a:off x="6435096" y="893253"/>
              <a:ext cx="1043641" cy="1394623"/>
              <a:chOff x="6408519" y="912065"/>
              <a:chExt cx="1043789" cy="1394821"/>
            </a:xfrm>
          </p:grpSpPr>
          <p:sp>
            <p:nvSpPr>
              <p:cNvPr id="32" name="Hexagon 31"/>
              <p:cNvSpPr/>
              <p:nvPr/>
            </p:nvSpPr>
            <p:spPr bwMode="auto">
              <a:xfrm>
                <a:off x="6614545" y="1346247"/>
                <a:ext cx="373863" cy="315996"/>
              </a:xfrm>
              <a:prstGeom prst="hexagon">
                <a:avLst/>
              </a:prstGeom>
              <a:solidFill>
                <a:srgbClr val="FF0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5" name="Rounded Rectangle 34"/>
              <p:cNvSpPr/>
              <p:nvPr/>
            </p:nvSpPr>
            <p:spPr bwMode="auto">
              <a:xfrm>
                <a:off x="6408519" y="126730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6" name="Rectangle 35"/>
              <p:cNvSpPr/>
              <p:nvPr/>
            </p:nvSpPr>
            <p:spPr>
              <a:xfrm>
                <a:off x="6572713" y="912065"/>
                <a:ext cx="749379" cy="376816"/>
              </a:xfrm>
              <a:prstGeom prst="rect">
                <a:avLst/>
              </a:prstGeom>
              <a:ln>
                <a:noFill/>
              </a:ln>
            </p:spPr>
            <p:txBody>
              <a:bodyPr wrap="none">
                <a:spAutoFit/>
              </a:bodyPr>
              <a:lstStyle/>
              <a:p>
                <a:pPr defTabSz="913873">
                  <a:defRPr/>
                </a:pPr>
                <a:r>
                  <a:rPr lang="en-US" sz="1800" kern="0" dirty="0">
                    <a:gradFill>
                      <a:gsLst>
                        <a:gs pos="0">
                          <a:schemeClr val="tx1"/>
                        </a:gs>
                        <a:gs pos="100000">
                          <a:schemeClr val="tx1"/>
                        </a:gs>
                      </a:gsLst>
                      <a:lin ang="5400000" scaled="0"/>
                    </a:gradFill>
                    <a:latin typeface="Segoe UI Light"/>
                  </a:rPr>
                  <a:t>App 1</a:t>
                </a:r>
              </a:p>
            </p:txBody>
          </p:sp>
          <p:sp>
            <p:nvSpPr>
              <p:cNvPr id="33" name="Hexagon 32"/>
              <p:cNvSpPr/>
              <p:nvPr/>
            </p:nvSpPr>
            <p:spPr bwMode="auto">
              <a:xfrm>
                <a:off x="6614545" y="1921660"/>
                <a:ext cx="373863" cy="315996"/>
              </a:xfrm>
              <a:prstGeom prst="hexagon">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4" name="Hexagon 33"/>
              <p:cNvSpPr/>
              <p:nvPr/>
            </p:nvSpPr>
            <p:spPr bwMode="auto">
              <a:xfrm>
                <a:off x="7040212" y="1640859"/>
                <a:ext cx="373863" cy="315996"/>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 name="Group 2"/>
            <p:cNvGrpSpPr/>
            <p:nvPr/>
          </p:nvGrpSpPr>
          <p:grpSpPr>
            <a:xfrm>
              <a:off x="7680811" y="879022"/>
              <a:ext cx="1043641" cy="1408081"/>
              <a:chOff x="7668006" y="898606"/>
              <a:chExt cx="1043789" cy="1408281"/>
            </a:xfrm>
          </p:grpSpPr>
          <p:sp>
            <p:nvSpPr>
              <p:cNvPr id="26" name="Rounded Rectangle 25"/>
              <p:cNvSpPr/>
              <p:nvPr/>
            </p:nvSpPr>
            <p:spPr bwMode="auto">
              <a:xfrm>
                <a:off x="7668006" y="126730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7" name="Rectangle 36"/>
              <p:cNvSpPr/>
              <p:nvPr/>
            </p:nvSpPr>
            <p:spPr>
              <a:xfrm>
                <a:off x="7817030" y="898606"/>
                <a:ext cx="786995" cy="376816"/>
              </a:xfrm>
              <a:prstGeom prst="rect">
                <a:avLst/>
              </a:prstGeom>
            </p:spPr>
            <p:txBody>
              <a:bodyPr wrap="none">
                <a:spAutoFit/>
              </a:bodyPr>
              <a:lstStyle/>
              <a:p>
                <a:pPr defTabSz="913873">
                  <a:defRPr/>
                </a:pPr>
                <a:r>
                  <a:rPr lang="en-US" sz="1800" kern="0" dirty="0">
                    <a:gradFill>
                      <a:gsLst>
                        <a:gs pos="0">
                          <a:schemeClr val="tx1"/>
                        </a:gs>
                        <a:gs pos="100000">
                          <a:schemeClr val="tx1"/>
                        </a:gs>
                      </a:gsLst>
                      <a:lin ang="5400000" scaled="0"/>
                    </a:gradFill>
                    <a:latin typeface="Segoe UI Light"/>
                  </a:rPr>
                  <a:t>App 2</a:t>
                </a:r>
              </a:p>
            </p:txBody>
          </p:sp>
          <p:sp>
            <p:nvSpPr>
              <p:cNvPr id="23" name="Hexagon 22"/>
              <p:cNvSpPr/>
              <p:nvPr/>
            </p:nvSpPr>
            <p:spPr bwMode="auto">
              <a:xfrm>
                <a:off x="7836759" y="1338396"/>
                <a:ext cx="373863" cy="315996"/>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5" name="Hexagon 24"/>
              <p:cNvSpPr/>
              <p:nvPr/>
            </p:nvSpPr>
            <p:spPr bwMode="auto">
              <a:xfrm>
                <a:off x="8262426" y="1633009"/>
                <a:ext cx="373863" cy="315996"/>
              </a:xfrm>
              <a:prstGeom prst="hexagon">
                <a:avLst/>
              </a:prstGeom>
              <a:solidFill>
                <a:srgbClr val="7030A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4" name="Hexagon 23"/>
              <p:cNvSpPr/>
              <p:nvPr/>
            </p:nvSpPr>
            <p:spPr bwMode="auto">
              <a:xfrm>
                <a:off x="7836759" y="191381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12" name="Hexagon 11"/>
            <p:cNvSpPr/>
            <p:nvPr/>
          </p:nvSpPr>
          <p:spPr bwMode="auto">
            <a:xfrm>
              <a:off x="6700434" y="1367147"/>
              <a:ext cx="278203" cy="248890"/>
            </a:xfrm>
            <a:prstGeom prst="hexagon">
              <a:avLst/>
            </a:prstGeom>
            <a:solidFill>
              <a:srgbClr val="FF0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3" name="Hexagon 12"/>
            <p:cNvSpPr/>
            <p:nvPr/>
          </p:nvSpPr>
          <p:spPr bwMode="auto">
            <a:xfrm>
              <a:off x="7903597" y="1905507"/>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4" name="Hexagon 13"/>
            <p:cNvSpPr/>
            <p:nvPr/>
          </p:nvSpPr>
          <p:spPr bwMode="auto">
            <a:xfrm>
              <a:off x="8345031" y="1658389"/>
              <a:ext cx="278203" cy="248890"/>
            </a:xfrm>
            <a:prstGeom prst="hexagon">
              <a:avLst/>
            </a:prstGeom>
            <a:solidFill>
              <a:srgbClr val="7030A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5" name="Hexagon 14"/>
            <p:cNvSpPr/>
            <p:nvPr/>
          </p:nvSpPr>
          <p:spPr bwMode="auto">
            <a:xfrm>
              <a:off x="6679037" y="1389862"/>
              <a:ext cx="278203" cy="248890"/>
            </a:xfrm>
            <a:prstGeom prst="hexagon">
              <a:avLst/>
            </a:prstGeom>
            <a:solidFill>
              <a:srgbClr val="FF0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7" name="Hexagon 16"/>
            <p:cNvSpPr/>
            <p:nvPr/>
          </p:nvSpPr>
          <p:spPr bwMode="auto">
            <a:xfrm>
              <a:off x="6700013" y="1934026"/>
              <a:ext cx="278203" cy="248890"/>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8" name="Hexagon 17"/>
            <p:cNvSpPr/>
            <p:nvPr/>
          </p:nvSpPr>
          <p:spPr bwMode="auto">
            <a:xfrm>
              <a:off x="6668821" y="1905507"/>
              <a:ext cx="278203" cy="248890"/>
            </a:xfrm>
            <a:prstGeom prst="hexagon">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19" name="Hexagon 18"/>
            <p:cNvSpPr/>
            <p:nvPr/>
          </p:nvSpPr>
          <p:spPr bwMode="auto">
            <a:xfrm>
              <a:off x="6686385" y="1952750"/>
              <a:ext cx="278203" cy="248890"/>
            </a:xfrm>
            <a:prstGeom prst="hexagon">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0" name="Hexagon 19"/>
            <p:cNvSpPr/>
            <p:nvPr/>
          </p:nvSpPr>
          <p:spPr bwMode="auto">
            <a:xfrm>
              <a:off x="7107466" y="1692115"/>
              <a:ext cx="278203" cy="248890"/>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1" name="Hexagon 20"/>
            <p:cNvSpPr/>
            <p:nvPr/>
          </p:nvSpPr>
          <p:spPr bwMode="auto">
            <a:xfrm>
              <a:off x="7149599" y="1642095"/>
              <a:ext cx="278203" cy="248890"/>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22" name="Hexagon 21"/>
            <p:cNvSpPr/>
            <p:nvPr/>
          </p:nvSpPr>
          <p:spPr bwMode="auto">
            <a:xfrm>
              <a:off x="7105556" y="1656980"/>
              <a:ext cx="278203" cy="248890"/>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8" name="Hexagon 37"/>
            <p:cNvSpPr/>
            <p:nvPr/>
          </p:nvSpPr>
          <p:spPr bwMode="auto">
            <a:xfrm>
              <a:off x="7896943" y="1376520"/>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9" name="Hexagon 38"/>
            <p:cNvSpPr/>
            <p:nvPr/>
          </p:nvSpPr>
          <p:spPr bwMode="auto">
            <a:xfrm>
              <a:off x="7896943" y="1367147"/>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40" name="Hexagon 39"/>
            <p:cNvSpPr/>
            <p:nvPr/>
          </p:nvSpPr>
          <p:spPr bwMode="auto">
            <a:xfrm>
              <a:off x="7912227" y="1323136"/>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41" name="Hexagon 40"/>
            <p:cNvSpPr/>
            <p:nvPr/>
          </p:nvSpPr>
          <p:spPr bwMode="auto">
            <a:xfrm>
              <a:off x="7856896" y="1918729"/>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42" name="Hexagon 41"/>
            <p:cNvSpPr/>
            <p:nvPr/>
          </p:nvSpPr>
          <p:spPr bwMode="auto">
            <a:xfrm>
              <a:off x="8358533" y="1635276"/>
              <a:ext cx="278203" cy="248890"/>
            </a:xfrm>
            <a:prstGeom prst="hexagon">
              <a:avLst/>
            </a:prstGeom>
            <a:solidFill>
              <a:srgbClr val="7030A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44" name="Hexagon 43"/>
            <p:cNvSpPr/>
            <p:nvPr/>
          </p:nvSpPr>
          <p:spPr bwMode="auto">
            <a:xfrm>
              <a:off x="7941345" y="1915082"/>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52" name="Hexagon 51"/>
            <p:cNvSpPr/>
            <p:nvPr/>
          </p:nvSpPr>
          <p:spPr bwMode="auto">
            <a:xfrm>
              <a:off x="6668227" y="1943600"/>
              <a:ext cx="278203" cy="248890"/>
            </a:xfrm>
            <a:prstGeom prst="hexagon">
              <a:avLst/>
            </a:prstGeom>
            <a:solidFill>
              <a:srgbClr val="FFC00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54" name="Hexagon 53"/>
            <p:cNvSpPr/>
            <p:nvPr/>
          </p:nvSpPr>
          <p:spPr bwMode="auto">
            <a:xfrm>
              <a:off x="7891123" y="1359493"/>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55" name="Hexagon 54"/>
            <p:cNvSpPr/>
            <p:nvPr/>
          </p:nvSpPr>
          <p:spPr bwMode="auto">
            <a:xfrm>
              <a:off x="7896991" y="1372583"/>
              <a:ext cx="278203" cy="248890"/>
            </a:xfrm>
            <a:prstGeom prst="hexagon">
              <a:avLst/>
            </a:prstGeom>
            <a:solidFill>
              <a:srgbClr val="00206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57" name="Hexagon 56"/>
            <p:cNvSpPr/>
            <p:nvPr/>
          </p:nvSpPr>
          <p:spPr bwMode="auto">
            <a:xfrm>
              <a:off x="7102754" y="1677613"/>
              <a:ext cx="278203" cy="248890"/>
            </a:xfrm>
            <a:prstGeom prst="hexagon">
              <a:avLst/>
            </a:prstGeom>
            <a:solidFill>
              <a:srgbClr val="92D050"/>
            </a:solidFill>
            <a:ln w="9525" cap="flat" cmpd="sng" algn="ctr">
              <a:no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sp>
          <p:nvSpPr>
            <p:cNvPr id="331" name="Rectangle 330"/>
            <p:cNvSpPr/>
            <p:nvPr/>
          </p:nvSpPr>
          <p:spPr>
            <a:xfrm>
              <a:off x="6329729" y="2278062"/>
              <a:ext cx="2559498" cy="340525"/>
            </a:xfrm>
            <a:prstGeom prst="rect">
              <a:avLst/>
            </a:prstGeom>
          </p:spPr>
          <p:txBody>
            <a:bodyPr wrap="none">
              <a:spAutoFit/>
            </a:bodyPr>
            <a:lstStyle/>
            <a:p>
              <a:pPr defTabSz="896214">
                <a:defRPr/>
              </a:pPr>
              <a:r>
                <a:rPr lang="en-US" sz="1569" kern="0" dirty="0">
                  <a:gradFill>
                    <a:gsLst>
                      <a:gs pos="0">
                        <a:schemeClr val="tx1"/>
                      </a:gs>
                      <a:gs pos="100000">
                        <a:schemeClr val="tx1"/>
                      </a:gs>
                    </a:gsLst>
                    <a:lin ang="5400000" scaled="0"/>
                  </a:gradFill>
                  <a:latin typeface="Segoe UI"/>
                </a:rPr>
                <a:t>My ASP.NET Core Services</a:t>
              </a:r>
            </a:p>
          </p:txBody>
        </p:sp>
      </p:grpSp>
      <p:sp>
        <p:nvSpPr>
          <p:cNvPr id="45" name="Arrow: Down 44"/>
          <p:cNvSpPr/>
          <p:nvPr/>
        </p:nvSpPr>
        <p:spPr bwMode="auto">
          <a:xfrm rot="3178732">
            <a:off x="7932533" y="2422516"/>
            <a:ext cx="760178" cy="1144069"/>
          </a:xfrm>
          <a:prstGeom prst="downArrow">
            <a:avLst/>
          </a:prstGeom>
          <a:solidFill>
            <a:srgbClr val="3A8B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7" rIns="0" bIns="46627"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chemeClr val="tx1"/>
                  </a:gs>
                  <a:gs pos="100000">
                    <a:schemeClr val="tx1"/>
                  </a:gs>
                </a:gsLst>
                <a:lin ang="5400000" scaled="0"/>
              </a:gradFill>
              <a:latin typeface="Segoe UI"/>
            </a:endParaRPr>
          </a:p>
        </p:txBody>
      </p:sp>
      <p:grpSp>
        <p:nvGrpSpPr>
          <p:cNvPr id="76" name="Group 75"/>
          <p:cNvGrpSpPr/>
          <p:nvPr/>
        </p:nvGrpSpPr>
        <p:grpSpPr>
          <a:xfrm>
            <a:off x="8760027" y="1002739"/>
            <a:ext cx="2526581" cy="1705519"/>
            <a:chOff x="8935859" y="1022188"/>
            <a:chExt cx="2577412" cy="1739831"/>
          </a:xfrm>
        </p:grpSpPr>
        <p:grpSp>
          <p:nvGrpSpPr>
            <p:cNvPr id="74" name="Group 73"/>
            <p:cNvGrpSpPr/>
            <p:nvPr/>
          </p:nvGrpSpPr>
          <p:grpSpPr>
            <a:xfrm>
              <a:off x="8935859" y="1022188"/>
              <a:ext cx="2577412" cy="1739831"/>
              <a:chOff x="8935859" y="1022188"/>
              <a:chExt cx="2577412" cy="1739831"/>
            </a:xfrm>
          </p:grpSpPr>
          <p:grpSp>
            <p:nvGrpSpPr>
              <p:cNvPr id="6" name="Group 5"/>
              <p:cNvGrpSpPr/>
              <p:nvPr/>
            </p:nvGrpSpPr>
            <p:grpSpPr>
              <a:xfrm>
                <a:off x="10270555" y="1441460"/>
                <a:ext cx="601163" cy="337001"/>
                <a:chOff x="2244917" y="2288296"/>
                <a:chExt cx="601248" cy="337049"/>
              </a:xfrm>
            </p:grpSpPr>
            <p:grpSp>
              <p:nvGrpSpPr>
                <p:cNvPr id="99" name="Group 98"/>
                <p:cNvGrpSpPr/>
                <p:nvPr/>
              </p:nvGrpSpPr>
              <p:grpSpPr>
                <a:xfrm>
                  <a:off x="2244917" y="2288296"/>
                  <a:ext cx="601248" cy="337049"/>
                  <a:chOff x="3523102" y="1791568"/>
                  <a:chExt cx="6746733" cy="3782104"/>
                </a:xfrm>
                <a:solidFill>
                  <a:srgbClr val="C00000"/>
                </a:solidFill>
              </p:grpSpPr>
              <p:sp>
                <p:nvSpPr>
                  <p:cNvPr id="100" name="Rectangle 9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1"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2"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6" name="Hexagon 15"/>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11" name="Group 10"/>
              <p:cNvGrpSpPr/>
              <p:nvPr/>
            </p:nvGrpSpPr>
            <p:grpSpPr>
              <a:xfrm>
                <a:off x="10912108" y="1441459"/>
                <a:ext cx="601163" cy="337001"/>
                <a:chOff x="2886562" y="2288295"/>
                <a:chExt cx="601248" cy="337049"/>
              </a:xfrm>
            </p:grpSpPr>
            <p:grpSp>
              <p:nvGrpSpPr>
                <p:cNvPr id="107" name="Group 106"/>
                <p:cNvGrpSpPr/>
                <p:nvPr/>
              </p:nvGrpSpPr>
              <p:grpSpPr>
                <a:xfrm>
                  <a:off x="2886562" y="2288295"/>
                  <a:ext cx="601248" cy="337049"/>
                  <a:chOff x="3523102" y="1791568"/>
                  <a:chExt cx="6746733" cy="3782104"/>
                </a:xfrm>
                <a:solidFill>
                  <a:srgbClr val="7030A0"/>
                </a:solidFill>
              </p:grpSpPr>
              <p:sp>
                <p:nvSpPr>
                  <p:cNvPr id="108" name="Rectangle 10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9"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10"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43" name="Hexagon 4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7" name="Group 6"/>
              <p:cNvGrpSpPr/>
              <p:nvPr/>
            </p:nvGrpSpPr>
            <p:grpSpPr>
              <a:xfrm>
                <a:off x="10266308" y="1810848"/>
                <a:ext cx="601163" cy="337001"/>
                <a:chOff x="2240670" y="2657736"/>
                <a:chExt cx="601248" cy="337049"/>
              </a:xfrm>
            </p:grpSpPr>
            <p:grpSp>
              <p:nvGrpSpPr>
                <p:cNvPr id="103" name="Group 102"/>
                <p:cNvGrpSpPr/>
                <p:nvPr/>
              </p:nvGrpSpPr>
              <p:grpSpPr>
                <a:xfrm>
                  <a:off x="2240670" y="2657736"/>
                  <a:ext cx="601248" cy="337049"/>
                  <a:chOff x="3523102" y="1791568"/>
                  <a:chExt cx="6746733" cy="3782104"/>
                </a:xfrm>
                <a:solidFill>
                  <a:srgbClr val="FFC000"/>
                </a:solidFill>
              </p:grpSpPr>
              <p:sp>
                <p:nvSpPr>
                  <p:cNvPr id="104" name="Rectangle 1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5"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06"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53" name="Hexagon 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4" name="Group 3"/>
              <p:cNvGrpSpPr/>
              <p:nvPr/>
            </p:nvGrpSpPr>
            <p:grpSpPr>
              <a:xfrm>
                <a:off x="9627128" y="1441459"/>
                <a:ext cx="601163" cy="337001"/>
                <a:chOff x="1601399" y="2288295"/>
                <a:chExt cx="601248" cy="337049"/>
              </a:xfrm>
            </p:grpSpPr>
            <p:grpSp>
              <p:nvGrpSpPr>
                <p:cNvPr id="95" name="Group 94"/>
                <p:cNvGrpSpPr/>
                <p:nvPr/>
              </p:nvGrpSpPr>
              <p:grpSpPr>
                <a:xfrm>
                  <a:off x="1601399" y="2288295"/>
                  <a:ext cx="601248" cy="337049"/>
                  <a:chOff x="3523102" y="1791568"/>
                  <a:chExt cx="6746733" cy="3782104"/>
                </a:xfrm>
                <a:solidFill>
                  <a:srgbClr val="002060"/>
                </a:solidFill>
              </p:grpSpPr>
              <p:sp>
                <p:nvSpPr>
                  <p:cNvPr id="96" name="Rectangle 95"/>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7"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8"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56" name="Hexagon 5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5" name="Group 4"/>
              <p:cNvGrpSpPr/>
              <p:nvPr/>
            </p:nvGrpSpPr>
            <p:grpSpPr>
              <a:xfrm>
                <a:off x="9621998" y="1810848"/>
                <a:ext cx="601163" cy="337001"/>
                <a:chOff x="1596268" y="2657736"/>
                <a:chExt cx="601248" cy="337049"/>
              </a:xfrm>
            </p:grpSpPr>
            <p:grpSp>
              <p:nvGrpSpPr>
                <p:cNvPr id="91" name="Group 90"/>
                <p:cNvGrpSpPr/>
                <p:nvPr/>
              </p:nvGrpSpPr>
              <p:grpSpPr>
                <a:xfrm>
                  <a:off x="1596268" y="2657736"/>
                  <a:ext cx="601248" cy="337049"/>
                  <a:chOff x="3523102" y="1791568"/>
                  <a:chExt cx="6746733" cy="3782104"/>
                </a:xfrm>
                <a:solidFill>
                  <a:srgbClr val="00B050"/>
                </a:solidFill>
              </p:grpSpPr>
              <p:sp>
                <p:nvSpPr>
                  <p:cNvPr id="92" name="Rectangle 9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93"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94"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58" name="Hexagon 5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nvGrpSpPr>
              <p:cNvPr id="31" name="Group 30"/>
              <p:cNvGrpSpPr/>
              <p:nvPr/>
            </p:nvGrpSpPr>
            <p:grpSpPr>
              <a:xfrm>
                <a:off x="10912108" y="1804237"/>
                <a:ext cx="601163" cy="337001"/>
                <a:chOff x="2886562" y="2651124"/>
                <a:chExt cx="601248" cy="337049"/>
              </a:xfrm>
            </p:grpSpPr>
            <p:grpSp>
              <p:nvGrpSpPr>
                <p:cNvPr id="111" name="Group 110"/>
                <p:cNvGrpSpPr/>
                <p:nvPr/>
              </p:nvGrpSpPr>
              <p:grpSpPr>
                <a:xfrm>
                  <a:off x="2886562" y="2651124"/>
                  <a:ext cx="601248" cy="337049"/>
                  <a:chOff x="3523102" y="1791568"/>
                  <a:chExt cx="6746733" cy="3782104"/>
                </a:xfrm>
                <a:solidFill>
                  <a:schemeClr val="bg1">
                    <a:lumMod val="50000"/>
                  </a:schemeClr>
                </a:solidFill>
              </p:grpSpPr>
              <p:sp>
                <p:nvSpPr>
                  <p:cNvPr id="112" name="Rectangle 11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13" name="Freeform 11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14" name="Freeform 11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15" name="Hexagon 114"/>
                <p:cNvSpPr/>
                <p:nvPr/>
              </p:nvSpPr>
              <p:spPr bwMode="auto">
                <a:xfrm>
                  <a:off x="3051589" y="2695497"/>
                  <a:ext cx="278243" cy="248925"/>
                </a:xfrm>
                <a:prstGeom prst="hexagon">
                  <a:avLst/>
                </a:prstGeom>
                <a:solidFill>
                  <a:srgbClr val="7F7F7F"/>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sp>
            <p:nvSpPr>
              <p:cNvPr id="81" name="Rectangle 80"/>
              <p:cNvSpPr/>
              <p:nvPr/>
            </p:nvSpPr>
            <p:spPr>
              <a:xfrm>
                <a:off x="9571037" y="1022188"/>
                <a:ext cx="1875962" cy="340525"/>
              </a:xfrm>
              <a:prstGeom prst="rect">
                <a:avLst/>
              </a:prstGeom>
            </p:spPr>
            <p:txBody>
              <a:bodyPr wrap="none">
                <a:spAutoFit/>
              </a:bodyPr>
              <a:lstStyle/>
              <a:p>
                <a:pPr defTabSz="896214">
                  <a:defRPr/>
                </a:pPr>
                <a:r>
                  <a:rPr lang="en-US" sz="1569" kern="0" dirty="0">
                    <a:gradFill>
                      <a:gsLst>
                        <a:gs pos="0">
                          <a:schemeClr val="tx1"/>
                        </a:gs>
                        <a:gs pos="100000">
                          <a:schemeClr val="tx1"/>
                        </a:gs>
                      </a:gsLst>
                      <a:lin ang="5400000" scaled="0"/>
                    </a:gradFill>
                    <a:latin typeface="Segoe UI"/>
                  </a:rPr>
                  <a:t>My Docker Images</a:t>
                </a:r>
              </a:p>
            </p:txBody>
          </p:sp>
          <p:sp>
            <p:nvSpPr>
              <p:cNvPr id="73" name="Arrow: Right 72"/>
              <p:cNvSpPr/>
              <p:nvPr/>
            </p:nvSpPr>
            <p:spPr bwMode="auto">
              <a:xfrm>
                <a:off x="8935859" y="1591666"/>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sp>
            <p:nvSpPr>
              <p:cNvPr id="330" name="Arrow: Right 329"/>
              <p:cNvSpPr/>
              <p:nvPr/>
            </p:nvSpPr>
            <p:spPr bwMode="auto">
              <a:xfrm rot="16200000">
                <a:off x="10292268" y="2328835"/>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grpSp>
        <p:grpSp>
          <p:nvGrpSpPr>
            <p:cNvPr id="75" name="Group 74"/>
            <p:cNvGrpSpPr/>
            <p:nvPr/>
          </p:nvGrpSpPr>
          <p:grpSpPr>
            <a:xfrm>
              <a:off x="10737582" y="2403125"/>
              <a:ext cx="601163" cy="337001"/>
              <a:chOff x="8411793" y="6096911"/>
              <a:chExt cx="601163" cy="337001"/>
            </a:xfrm>
          </p:grpSpPr>
          <p:grpSp>
            <p:nvGrpSpPr>
              <p:cNvPr id="334" name="Group 333"/>
              <p:cNvGrpSpPr/>
              <p:nvPr/>
            </p:nvGrpSpPr>
            <p:grpSpPr>
              <a:xfrm>
                <a:off x="8411793" y="6096911"/>
                <a:ext cx="601163" cy="337001"/>
                <a:chOff x="3523102" y="1791568"/>
                <a:chExt cx="6746733" cy="3782104"/>
              </a:xfrm>
              <a:solidFill>
                <a:schemeClr val="tx1">
                  <a:lumMod val="50000"/>
                </a:schemeClr>
              </a:solidFill>
            </p:grpSpPr>
            <p:sp>
              <p:nvSpPr>
                <p:cNvPr id="366" name="Rectangle 365"/>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7"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368"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pic>
            <p:nvPicPr>
              <p:cNvPr id="341"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8487836" y="615365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5937" y="6162898"/>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9" name="Title 28"/>
          <p:cNvSpPr>
            <a:spLocks noGrp="1"/>
          </p:cNvSpPr>
          <p:nvPr>
            <p:ph type="title"/>
          </p:nvPr>
        </p:nvSpPr>
        <p:spPr>
          <a:xfrm>
            <a:off x="588263" y="457200"/>
            <a:ext cx="11018520" cy="430887"/>
          </a:xfrm>
        </p:spPr>
        <p:txBody>
          <a:bodyPr/>
          <a:lstStyle/>
          <a:p>
            <a:r>
              <a:rPr lang="zh-CN" altLang="en-US" sz="2800" dirty="0"/>
              <a:t>管理微服务容器的业务流程器群集</a:t>
            </a:r>
            <a:endParaRPr lang="en-US" sz="2800" dirty="0"/>
          </a:p>
        </p:txBody>
      </p:sp>
      <p:grpSp>
        <p:nvGrpSpPr>
          <p:cNvPr id="9" name="Group 8">
            <a:extLst>
              <a:ext uri="{FF2B5EF4-FFF2-40B4-BE49-F238E27FC236}">
                <a16:creationId xmlns:a16="http://schemas.microsoft.com/office/drawing/2014/main" id="{92BA833B-1AAE-49ED-B1A1-DEA1204CB260}"/>
              </a:ext>
            </a:extLst>
          </p:cNvPr>
          <p:cNvGrpSpPr/>
          <p:nvPr/>
        </p:nvGrpSpPr>
        <p:grpSpPr>
          <a:xfrm>
            <a:off x="161759" y="2443321"/>
            <a:ext cx="2035481" cy="1611409"/>
            <a:chOff x="161759" y="2443321"/>
            <a:chExt cx="2035481" cy="1611409"/>
          </a:xfrm>
        </p:grpSpPr>
        <p:sp>
          <p:nvSpPr>
            <p:cNvPr id="339" name="Rounded Rectangle 27">
              <a:extLst>
                <a:ext uri="{FF2B5EF4-FFF2-40B4-BE49-F238E27FC236}">
                  <a16:creationId xmlns:a16="http://schemas.microsoft.com/office/drawing/2014/main" id="{890D46FF-1A01-4E5B-B0D0-A82B609DAE1B}"/>
                </a:ext>
              </a:extLst>
            </p:cNvPr>
            <p:cNvSpPr/>
            <p:nvPr/>
          </p:nvSpPr>
          <p:spPr bwMode="auto">
            <a:xfrm>
              <a:off x="288217" y="2737591"/>
              <a:ext cx="1867166" cy="1317139"/>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1" rIns="0" bIns="45711"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chemeClr val="tx1"/>
                    </a:gs>
                    <a:gs pos="100000">
                      <a:schemeClr val="tx1"/>
                    </a:gs>
                  </a:gsLst>
                  <a:lin ang="5400000" scaled="0"/>
                </a:gradFill>
                <a:latin typeface="Segoe UI"/>
              </a:endParaRPr>
            </a:p>
          </p:txBody>
        </p:sp>
        <p:pic>
          <p:nvPicPr>
            <p:cNvPr id="332" name="Picture 331" descr="https://azure.microsoft.com/svghandler/service-fabric?width=600&amp;height=315">
              <a:extLst>
                <a:ext uri="{FF2B5EF4-FFF2-40B4-BE49-F238E27FC236}">
                  <a16:creationId xmlns:a16="http://schemas.microsoft.com/office/drawing/2014/main" id="{F7E6169E-28C2-495D-A3D1-629E0A4569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759" y="3402819"/>
              <a:ext cx="896239" cy="47665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Image result for Kubernetes logo">
              <a:extLst>
                <a:ext uri="{FF2B5EF4-FFF2-40B4-BE49-F238E27FC236}">
                  <a16:creationId xmlns:a16="http://schemas.microsoft.com/office/drawing/2014/main" id="{D4CA8664-D7D0-47C3-A2A9-05094842493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0294" y="2861120"/>
              <a:ext cx="429240" cy="418508"/>
            </a:xfrm>
            <a:prstGeom prst="rect">
              <a:avLst/>
            </a:prstGeom>
            <a:noFill/>
            <a:extLst>
              <a:ext uri="{909E8E84-426E-40DD-AFC4-6F175D3DCCD1}">
                <a14:hiddenFill xmlns:a14="http://schemas.microsoft.com/office/drawing/2010/main">
                  <a:solidFill>
                    <a:srgbClr val="FFFFFF"/>
                  </a:solidFill>
                </a14:hiddenFill>
              </a:ext>
            </a:extLst>
          </p:spPr>
        </p:pic>
        <p:sp>
          <p:nvSpPr>
            <p:cNvPr id="335" name="Rectangle 334">
              <a:extLst>
                <a:ext uri="{FF2B5EF4-FFF2-40B4-BE49-F238E27FC236}">
                  <a16:creationId xmlns:a16="http://schemas.microsoft.com/office/drawing/2014/main" id="{ACF45B23-08F1-402C-AB6D-ED92B8BEA4D9}"/>
                </a:ext>
              </a:extLst>
            </p:cNvPr>
            <p:cNvSpPr/>
            <p:nvPr/>
          </p:nvSpPr>
          <p:spPr>
            <a:xfrm>
              <a:off x="324051" y="2443321"/>
              <a:ext cx="1352479" cy="338554"/>
            </a:xfrm>
            <a:prstGeom prst="rect">
              <a:avLst/>
            </a:prstGeom>
          </p:spPr>
          <p:txBody>
            <a:bodyPr wrap="square">
              <a:spAutoFit/>
            </a:bodyPr>
            <a:lstStyle/>
            <a:p>
              <a:pPr defTabSz="913873">
                <a:defRPr/>
              </a:pPr>
              <a:r>
                <a:rPr lang="en-US" sz="1600" i="1" kern="0" dirty="0">
                  <a:gradFill>
                    <a:gsLst>
                      <a:gs pos="0">
                        <a:schemeClr val="tx1"/>
                      </a:gs>
                      <a:gs pos="100000">
                        <a:schemeClr val="tx1"/>
                      </a:gs>
                    </a:gsLst>
                    <a:lin ang="5400000" scaled="0"/>
                  </a:gradFill>
                  <a:latin typeface="Segoe UI"/>
                </a:rPr>
                <a:t>For example:</a:t>
              </a:r>
            </a:p>
          </p:txBody>
        </p:sp>
        <p:sp>
          <p:nvSpPr>
            <p:cNvPr id="336" name="Rectangle 335">
              <a:extLst>
                <a:ext uri="{FF2B5EF4-FFF2-40B4-BE49-F238E27FC236}">
                  <a16:creationId xmlns:a16="http://schemas.microsoft.com/office/drawing/2014/main" id="{1A9AD774-4103-4E50-AF71-6277F7CBAB04}"/>
                </a:ext>
              </a:extLst>
            </p:cNvPr>
            <p:cNvSpPr/>
            <p:nvPr/>
          </p:nvSpPr>
          <p:spPr>
            <a:xfrm>
              <a:off x="838105" y="2906429"/>
              <a:ext cx="1352479" cy="338554"/>
            </a:xfrm>
            <a:prstGeom prst="rect">
              <a:avLst/>
            </a:prstGeom>
          </p:spPr>
          <p:txBody>
            <a:bodyPr wrap="square">
              <a:spAutoFit/>
            </a:bodyPr>
            <a:lstStyle/>
            <a:p>
              <a:pPr defTabSz="913873">
                <a:defRPr/>
              </a:pPr>
              <a:r>
                <a:rPr lang="en-US" sz="1600" b="1" kern="0" dirty="0">
                  <a:gradFill>
                    <a:gsLst>
                      <a:gs pos="0">
                        <a:schemeClr val="tx1"/>
                      </a:gs>
                      <a:gs pos="100000">
                        <a:schemeClr val="tx1"/>
                      </a:gs>
                    </a:gsLst>
                    <a:lin ang="5400000" scaled="0"/>
                  </a:gradFill>
                  <a:latin typeface="Segoe UI"/>
                </a:rPr>
                <a:t>Kubernetes</a:t>
              </a:r>
            </a:p>
          </p:txBody>
        </p:sp>
        <p:sp>
          <p:nvSpPr>
            <p:cNvPr id="337" name="Rectangle 336">
              <a:extLst>
                <a:ext uri="{FF2B5EF4-FFF2-40B4-BE49-F238E27FC236}">
                  <a16:creationId xmlns:a16="http://schemas.microsoft.com/office/drawing/2014/main" id="{DB930ABF-26F6-4BD6-A557-1754CAB27A50}"/>
                </a:ext>
              </a:extLst>
            </p:cNvPr>
            <p:cNvSpPr/>
            <p:nvPr/>
          </p:nvSpPr>
          <p:spPr>
            <a:xfrm>
              <a:off x="844761" y="3388856"/>
              <a:ext cx="1352479" cy="584775"/>
            </a:xfrm>
            <a:prstGeom prst="rect">
              <a:avLst/>
            </a:prstGeom>
          </p:spPr>
          <p:txBody>
            <a:bodyPr wrap="square">
              <a:spAutoFit/>
            </a:bodyPr>
            <a:lstStyle/>
            <a:p>
              <a:pPr defTabSz="913873">
                <a:defRPr/>
              </a:pPr>
              <a:r>
                <a:rPr lang="en-US" sz="1600" b="1" kern="0" dirty="0">
                  <a:gradFill>
                    <a:gsLst>
                      <a:gs pos="0">
                        <a:schemeClr val="tx1"/>
                      </a:gs>
                      <a:gs pos="100000">
                        <a:schemeClr val="tx1"/>
                      </a:gs>
                    </a:gsLst>
                    <a:lin ang="5400000" scaled="0"/>
                  </a:gradFill>
                  <a:latin typeface="Segoe UI"/>
                </a:rPr>
                <a:t>Service Fabric</a:t>
              </a:r>
            </a:p>
          </p:txBody>
        </p:sp>
      </p:grpSp>
    </p:spTree>
    <p:extLst>
      <p:ext uri="{BB962C8B-B14F-4D97-AF65-F5344CB8AC3E}">
        <p14:creationId xmlns:p14="http://schemas.microsoft.com/office/powerpoint/2010/main" val="46563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down)">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0"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2178-4605-4E8F-AC38-D3B63D907342}"/>
              </a:ext>
            </a:extLst>
          </p:cNvPr>
          <p:cNvSpPr>
            <a:spLocks noGrp="1"/>
          </p:cNvSpPr>
          <p:nvPr>
            <p:ph type="title"/>
          </p:nvPr>
        </p:nvSpPr>
        <p:spPr>
          <a:xfrm>
            <a:off x="358723" y="170308"/>
            <a:ext cx="11018520" cy="553998"/>
          </a:xfrm>
        </p:spPr>
        <p:txBody>
          <a:bodyPr/>
          <a:lstStyle/>
          <a:p>
            <a:r>
              <a:rPr lang="en-US" dirty="0"/>
              <a:t>Kubernetes </a:t>
            </a:r>
            <a:r>
              <a:rPr lang="zh-CN" altLang="en-US" dirty="0"/>
              <a:t>和</a:t>
            </a:r>
            <a:r>
              <a:rPr lang="en-US" dirty="0"/>
              <a:t> Helm</a:t>
            </a:r>
          </a:p>
        </p:txBody>
      </p:sp>
      <p:pic>
        <p:nvPicPr>
          <p:cNvPr id="1026" name="Picture 2" descr="Image result for kubernetes helm">
            <a:extLst>
              <a:ext uri="{FF2B5EF4-FFF2-40B4-BE49-F238E27FC236}">
                <a16:creationId xmlns:a16="http://schemas.microsoft.com/office/drawing/2014/main" id="{63D4C70C-BAC9-40CB-B7EF-3DE884F6D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76"/>
          <a:stretch/>
        </p:blipFill>
        <p:spPr bwMode="auto">
          <a:xfrm>
            <a:off x="2997316" y="651634"/>
            <a:ext cx="5388431" cy="17419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460CDF-AABC-442D-B38C-2575AAE72CCF}"/>
              </a:ext>
            </a:extLst>
          </p:cNvPr>
          <p:cNvSpPr/>
          <p:nvPr/>
        </p:nvSpPr>
        <p:spPr>
          <a:xfrm>
            <a:off x="2997316" y="2169379"/>
            <a:ext cx="1429789"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Container</a:t>
            </a:r>
          </a:p>
          <a:p>
            <a:r>
              <a:rPr lang="en-US" sz="2000" dirty="0">
                <a:latin typeface="Segoe UI Light" panose="020B0502040204020203" pitchFamily="34" charset="0"/>
                <a:cs typeface="Segoe UI Light" panose="020B0502040204020203" pitchFamily="34" charset="0"/>
              </a:rPr>
              <a:t>Images</a:t>
            </a:r>
          </a:p>
        </p:txBody>
      </p:sp>
      <p:sp>
        <p:nvSpPr>
          <p:cNvPr id="6" name="Rectangle 5">
            <a:extLst>
              <a:ext uri="{FF2B5EF4-FFF2-40B4-BE49-F238E27FC236}">
                <a16:creationId xmlns:a16="http://schemas.microsoft.com/office/drawing/2014/main" id="{323A75F2-4099-41E8-A91E-C39B161CC732}"/>
              </a:ext>
            </a:extLst>
          </p:cNvPr>
          <p:cNvSpPr/>
          <p:nvPr/>
        </p:nvSpPr>
        <p:spPr>
          <a:xfrm>
            <a:off x="5122603" y="2171705"/>
            <a:ext cx="1429789"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Deploy</a:t>
            </a:r>
          </a:p>
          <a:p>
            <a:r>
              <a:rPr lang="en-US" sz="2000" dirty="0">
                <a:latin typeface="Segoe UI Light" panose="020B0502040204020203" pitchFamily="34" charset="0"/>
                <a:cs typeface="Segoe UI Light" panose="020B0502040204020203" pitchFamily="34" charset="0"/>
              </a:rPr>
              <a:t>with</a:t>
            </a:r>
          </a:p>
        </p:txBody>
      </p:sp>
      <p:sp>
        <p:nvSpPr>
          <p:cNvPr id="7" name="Rectangle 6">
            <a:extLst>
              <a:ext uri="{FF2B5EF4-FFF2-40B4-BE49-F238E27FC236}">
                <a16:creationId xmlns:a16="http://schemas.microsoft.com/office/drawing/2014/main" id="{3BCCD766-58D8-4B86-8C2A-64B6B0329851}"/>
              </a:ext>
            </a:extLst>
          </p:cNvPr>
          <p:cNvSpPr/>
          <p:nvPr/>
        </p:nvSpPr>
        <p:spPr>
          <a:xfrm>
            <a:off x="6422160" y="2169379"/>
            <a:ext cx="2039387" cy="707886"/>
          </a:xfrm>
          <a:prstGeom prst="rect">
            <a:avLst/>
          </a:prstGeom>
        </p:spPr>
        <p:txBody>
          <a:bodyPr wrap="square">
            <a:spAutoFit/>
          </a:bodyPr>
          <a:lstStyle/>
          <a:p>
            <a:pPr algn="ctr"/>
            <a:r>
              <a:rPr lang="en-US" sz="2000" dirty="0">
                <a:latin typeface="Segoe UI Light" panose="020B0502040204020203" pitchFamily="34" charset="0"/>
                <a:cs typeface="Segoe UI Light" panose="020B0502040204020203" pitchFamily="34" charset="0"/>
              </a:rPr>
              <a:t>Orchestrator’s</a:t>
            </a:r>
          </a:p>
          <a:p>
            <a:pPr algn="ctr"/>
            <a:r>
              <a:rPr lang="en-US" sz="2000" dirty="0">
                <a:latin typeface="Segoe UI Light" panose="020B0502040204020203" pitchFamily="34" charset="0"/>
                <a:cs typeface="Segoe UI Light" panose="020B0502040204020203" pitchFamily="34" charset="0"/>
              </a:rPr>
              <a:t>cluster</a:t>
            </a:r>
          </a:p>
        </p:txBody>
      </p:sp>
      <p:sp>
        <p:nvSpPr>
          <p:cNvPr id="8" name="Text Placeholder 5">
            <a:extLst>
              <a:ext uri="{FF2B5EF4-FFF2-40B4-BE49-F238E27FC236}">
                <a16:creationId xmlns:a16="http://schemas.microsoft.com/office/drawing/2014/main" id="{D3A03815-4C30-4F5D-BB2C-625064A45802}"/>
              </a:ext>
            </a:extLst>
          </p:cNvPr>
          <p:cNvSpPr txBox="1">
            <a:spLocks/>
          </p:cNvSpPr>
          <p:nvPr/>
        </p:nvSpPr>
        <p:spPr>
          <a:xfrm>
            <a:off x="922497" y="3185111"/>
            <a:ext cx="10618124" cy="31955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Helm </a:t>
            </a:r>
            <a:r>
              <a:rPr lang="zh-CN" altLang="en-US" b="1"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是 </a:t>
            </a:r>
            <a:r>
              <a:rPr lang="en-US" b="1"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Kubernetes </a:t>
            </a:r>
            <a:r>
              <a:rPr lang="zh-CN" altLang="en-US" b="1"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的包管理器 </a:t>
            </a:r>
            <a:r>
              <a:rPr lang="en-US" b="1" dirty="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a:t>
            </a:r>
            <a:endParaRPr lang="en-US" b="1" dirty="0">
              <a:latin typeface="Segoe UI" panose="020B0502040204020203" pitchFamily="34" charset="0"/>
              <a:cs typeface="Segoe UI" panose="020B0502040204020203" pitchFamily="34" charset="0"/>
            </a:endParaRPr>
          </a:p>
          <a:p>
            <a:pPr marL="0" indent="0">
              <a:buNone/>
            </a:pPr>
            <a:r>
              <a:rPr lang="en-US" sz="1800" dirty="0">
                <a:gradFill>
                  <a:gsLst>
                    <a:gs pos="0">
                      <a:srgbClr val="1A1A1A"/>
                    </a:gs>
                    <a:gs pos="100000">
                      <a:srgbClr val="1A1A1A"/>
                    </a:gs>
                  </a:gsLst>
                  <a:lin ang="5400000" scaled="0"/>
                </a:gradFill>
                <a:cs typeface="Segoe UI Light" panose="020B0502040204020203" pitchFamily="34" charset="0"/>
              </a:rPr>
              <a:t>…</a:t>
            </a:r>
            <a:r>
              <a:rPr lang="zh-CN" altLang="en-US" sz="1800" dirty="0">
                <a:gradFill>
                  <a:gsLst>
                    <a:gs pos="0">
                      <a:srgbClr val="1A1A1A"/>
                    </a:gs>
                    <a:gs pos="100000">
                      <a:srgbClr val="1A1A1A"/>
                    </a:gs>
                  </a:gsLst>
                  <a:lin ang="5400000" scaled="0"/>
                </a:gradFill>
                <a:cs typeface="Segoe UI Light" panose="020B0502040204020203" pitchFamily="34" charset="0"/>
              </a:rPr>
              <a:t>只有 </a:t>
            </a:r>
            <a:r>
              <a:rPr lang="en-US" sz="1800" dirty="0" err="1">
                <a:gradFill>
                  <a:gsLst>
                    <a:gs pos="0">
                      <a:srgbClr val="1A1A1A"/>
                    </a:gs>
                    <a:gs pos="100000">
                      <a:srgbClr val="1A1A1A"/>
                    </a:gs>
                  </a:gsLst>
                  <a:lin ang="5400000" scaled="0"/>
                </a:gradFill>
                <a:cs typeface="Segoe UI Light" panose="020B0502040204020203" pitchFamily="34" charset="0"/>
              </a:rPr>
              <a:t>kubectlt</a:t>
            </a:r>
            <a:r>
              <a:rPr lang="en-US" sz="1800" dirty="0">
                <a:gradFill>
                  <a:gsLst>
                    <a:gs pos="0">
                      <a:srgbClr val="1A1A1A"/>
                    </a:gs>
                    <a:gs pos="100000">
                      <a:srgbClr val="1A1A1A"/>
                    </a:gs>
                  </a:gsLst>
                  <a:lin ang="5400000" scaled="0"/>
                </a:gradFill>
                <a:cs typeface="Segoe UI Light" panose="020B0502040204020203" pitchFamily="34" charset="0"/>
              </a:rPr>
              <a:t>. exe </a:t>
            </a:r>
            <a:r>
              <a:rPr lang="zh-CN" altLang="en-US" sz="1800" dirty="0">
                <a:gradFill>
                  <a:gsLst>
                    <a:gs pos="0">
                      <a:srgbClr val="1A1A1A"/>
                    </a:gs>
                    <a:gs pos="100000">
                      <a:srgbClr val="1A1A1A"/>
                    </a:gs>
                  </a:gsLst>
                  <a:lin ang="5400000" scaled="0"/>
                </a:gradFill>
                <a:cs typeface="Segoe UI Light" panose="020B0502040204020203" pitchFamily="34" charset="0"/>
              </a:rPr>
              <a:t>和</a:t>
            </a:r>
            <a:r>
              <a:rPr lang="en-US" altLang="zh-CN" sz="1800" dirty="0">
                <a:gradFill>
                  <a:gsLst>
                    <a:gs pos="0">
                      <a:srgbClr val="1A1A1A"/>
                    </a:gs>
                    <a:gs pos="100000">
                      <a:srgbClr val="1A1A1A"/>
                    </a:gs>
                  </a:gsLst>
                  <a:lin ang="5400000" scaled="0"/>
                </a:gradFill>
                <a:cs typeface="Segoe UI Light" panose="020B0502040204020203" pitchFamily="34" charset="0"/>
              </a:rPr>
              <a:t>. </a:t>
            </a:r>
            <a:r>
              <a:rPr lang="en-US" sz="1800" dirty="0" err="1">
                <a:gradFill>
                  <a:gsLst>
                    <a:gs pos="0">
                      <a:srgbClr val="1A1A1A"/>
                    </a:gs>
                    <a:gs pos="100000">
                      <a:srgbClr val="1A1A1A"/>
                    </a:gs>
                  </a:gsLst>
                  <a:lin ang="5400000" scaled="0"/>
                </a:gradFill>
                <a:cs typeface="Segoe UI Light" panose="020B0502040204020203" pitchFamily="34" charset="0"/>
              </a:rPr>
              <a:t>yml</a:t>
            </a:r>
            <a:r>
              <a:rPr lang="en-US" sz="1800" dirty="0">
                <a:gradFill>
                  <a:gsLst>
                    <a:gs pos="0">
                      <a:srgbClr val="1A1A1A"/>
                    </a:gs>
                    <a:gs pos="100000">
                      <a:srgbClr val="1A1A1A"/>
                    </a:gs>
                  </a:gsLst>
                  <a:lin ang="5400000" scaled="0"/>
                </a:gradFill>
                <a:cs typeface="Segoe UI Light" panose="020B0502040204020203" pitchFamily="34" charset="0"/>
              </a:rPr>
              <a:t> </a:t>
            </a:r>
            <a:r>
              <a:rPr lang="zh-CN" altLang="en-US" sz="1800" dirty="0">
                <a:gradFill>
                  <a:gsLst>
                    <a:gs pos="0">
                      <a:srgbClr val="1A1A1A"/>
                    </a:gs>
                    <a:gs pos="100000">
                      <a:srgbClr val="1A1A1A"/>
                    </a:gs>
                  </a:gsLst>
                  <a:lin ang="5400000" scaled="0"/>
                </a:gradFill>
                <a:cs typeface="Segoe UI Light" panose="020B0502040204020203" pitchFamily="34" charset="0"/>
              </a:rPr>
              <a:t>文件的 </a:t>
            </a:r>
            <a:r>
              <a:rPr lang="en-US" sz="1800" dirty="0" err="1">
                <a:gradFill>
                  <a:gsLst>
                    <a:gs pos="0">
                      <a:srgbClr val="1A1A1A"/>
                    </a:gs>
                    <a:gs pos="100000">
                      <a:srgbClr val="1A1A1A"/>
                    </a:gs>
                  </a:gsLst>
                  <a:lin ang="5400000" scaled="0"/>
                </a:gradFill>
                <a:cs typeface="Segoe UI Light" panose="020B0502040204020203" pitchFamily="34" charset="0"/>
              </a:rPr>
              <a:t>kubernetes</a:t>
            </a:r>
            <a:r>
              <a:rPr lang="en-US" sz="1800" dirty="0">
                <a:gradFill>
                  <a:gsLst>
                    <a:gs pos="0">
                      <a:srgbClr val="1A1A1A"/>
                    </a:gs>
                    <a:gs pos="100000">
                      <a:srgbClr val="1A1A1A"/>
                    </a:gs>
                  </a:gsLst>
                  <a:lin ang="5400000" scaled="0"/>
                </a:gradFill>
                <a:cs typeface="Segoe UI Light" panose="020B0502040204020203" pitchFamily="34" charset="0"/>
              </a:rPr>
              <a:t> </a:t>
            </a:r>
            <a:r>
              <a:rPr lang="zh-CN" altLang="en-US" sz="1800" dirty="0">
                <a:gradFill>
                  <a:gsLst>
                    <a:gs pos="0">
                      <a:srgbClr val="1A1A1A"/>
                    </a:gs>
                    <a:gs pos="100000">
                      <a:srgbClr val="1A1A1A"/>
                    </a:gs>
                  </a:gsLst>
                  <a:lin ang="5400000" scaled="0"/>
                </a:gradFill>
                <a:cs typeface="Segoe UI Light" panose="020B0502040204020203" pitchFamily="34" charset="0"/>
              </a:rPr>
              <a:t>部署不是标准的</a:t>
            </a:r>
            <a:r>
              <a:rPr lang="en-US" altLang="zh-CN" sz="1800" dirty="0">
                <a:gradFill>
                  <a:gsLst>
                    <a:gs pos="0">
                      <a:srgbClr val="1A1A1A"/>
                    </a:gs>
                    <a:gs pos="100000">
                      <a:srgbClr val="1A1A1A"/>
                    </a:gs>
                  </a:gsLst>
                  <a:lin ang="5400000" scaled="0"/>
                </a:gradFill>
                <a:cs typeface="Segoe UI Light" panose="020B0502040204020203" pitchFamily="34" charset="0"/>
              </a:rPr>
              <a:t>, </a:t>
            </a:r>
            <a:r>
              <a:rPr lang="zh-CN" altLang="en-US" sz="1800" dirty="0">
                <a:gradFill>
                  <a:gsLst>
                    <a:gs pos="0">
                      <a:srgbClr val="1A1A1A"/>
                    </a:gs>
                    <a:gs pos="100000">
                      <a:srgbClr val="1A1A1A"/>
                    </a:gs>
                  </a:gsLst>
                  <a:lin ang="5400000" scaled="0"/>
                </a:gradFill>
                <a:cs typeface="Segoe UI Light" panose="020B0502040204020203" pitchFamily="34" charset="0"/>
              </a:rPr>
              <a:t>而是自定义的 </a:t>
            </a:r>
            <a:r>
              <a:rPr lang="en-US" altLang="zh-CN" sz="1800" dirty="0">
                <a:gradFill>
                  <a:gsLst>
                    <a:gs pos="0">
                      <a:srgbClr val="1A1A1A"/>
                    </a:gs>
                    <a:gs pos="100000">
                      <a:srgbClr val="1A1A1A"/>
                    </a:gs>
                  </a:gsLst>
                  <a:lin ang="5400000" scaled="0"/>
                </a:gradFill>
                <a:cs typeface="Segoe UI Light" panose="020B0502040204020203" pitchFamily="34" charset="0"/>
              </a:rPr>
              <a:t>&amp; </a:t>
            </a:r>
            <a:r>
              <a:rPr lang="zh-CN" altLang="en-US" sz="1800" dirty="0">
                <a:gradFill>
                  <a:gsLst>
                    <a:gs pos="0">
                      <a:srgbClr val="1A1A1A"/>
                    </a:gs>
                    <a:gs pos="100000">
                      <a:srgbClr val="1A1A1A"/>
                    </a:gs>
                  </a:gsLst>
                  <a:lin ang="5400000" scaled="0"/>
                </a:gradFill>
                <a:cs typeface="Segoe UI Light" panose="020B0502040204020203" pitchFamily="34" charset="0"/>
              </a:rPr>
              <a:t>复杂的</a:t>
            </a:r>
            <a:r>
              <a:rPr lang="en-US" sz="1800" dirty="0">
                <a:gradFill>
                  <a:gsLst>
                    <a:gs pos="0">
                      <a:srgbClr val="1A1A1A"/>
                    </a:gs>
                    <a:gs pos="100000">
                      <a:srgbClr val="1A1A1A"/>
                    </a:gs>
                  </a:gsLst>
                  <a:lin ang="5400000" scaled="0"/>
                </a:gradFill>
                <a:cs typeface="Segoe UI Light" panose="020B0502040204020203" pitchFamily="34" charset="0"/>
              </a:rPr>
              <a:t>…</a:t>
            </a:r>
          </a:p>
          <a:p>
            <a:pPr marL="0" indent="0">
              <a:buNone/>
            </a:pPr>
            <a:r>
              <a:rPr lang="en-US" dirty="0"/>
              <a:t>Helm </a:t>
            </a:r>
            <a:r>
              <a:rPr lang="zh-CN" altLang="en-US" dirty="0"/>
              <a:t>改进了</a:t>
            </a:r>
            <a:r>
              <a:rPr lang="en-US" dirty="0"/>
              <a:t>:</a:t>
            </a:r>
            <a:endParaRPr lang="en-US" sz="1800" dirty="0">
              <a:gradFill>
                <a:gsLst>
                  <a:gs pos="0">
                    <a:srgbClr val="1A1A1A"/>
                  </a:gs>
                  <a:gs pos="100000">
                    <a:srgbClr val="1A1A1A"/>
                  </a:gs>
                </a:gsLst>
                <a:lin ang="5400000" scaled="0"/>
              </a:gradFill>
              <a:cs typeface="Segoe UI Light" panose="020B0502040204020203" pitchFamily="34" charset="0"/>
            </a:endParaRPr>
          </a:p>
          <a:p>
            <a:pPr marL="342900" indent="-342900" defTabSz="914367">
              <a:buSzTx/>
              <a:buFont typeface="Arial" panose="020B0604020202020204" pitchFamily="34" charset="0"/>
              <a:buChar char="•"/>
              <a:defRPr/>
            </a:pPr>
            <a:r>
              <a:rPr lang="zh-CN" altLang="en-US" sz="1800" dirty="0">
                <a:gradFill>
                  <a:gsLst>
                    <a:gs pos="0">
                      <a:srgbClr val="1A1A1A"/>
                    </a:gs>
                    <a:gs pos="100000">
                      <a:srgbClr val="1A1A1A"/>
                    </a:gs>
                  </a:gsLst>
                  <a:lin ang="5400000" scaled="0"/>
                </a:gradFill>
                <a:cs typeface="Segoe UI Light" panose="020B0502040204020203" pitchFamily="34" charset="0"/>
              </a:rPr>
              <a:t>使应用程序部署变得简单、标准和可重用</a:t>
            </a:r>
            <a:endParaRPr lang="en-US" altLang="zh-CN" sz="1800" dirty="0">
              <a:gradFill>
                <a:gsLst>
                  <a:gs pos="0">
                    <a:srgbClr val="1A1A1A"/>
                  </a:gs>
                  <a:gs pos="100000">
                    <a:srgbClr val="1A1A1A"/>
                  </a:gs>
                </a:gsLst>
                <a:lin ang="5400000" scaled="0"/>
              </a:gradFill>
              <a:cs typeface="Segoe UI Light" panose="020B0502040204020203" pitchFamily="34" charset="0"/>
            </a:endParaRPr>
          </a:p>
          <a:p>
            <a:pPr marL="342900" indent="-342900" defTabSz="914367">
              <a:buSzTx/>
              <a:buFont typeface="Arial" panose="020B0604020202020204" pitchFamily="34" charset="0"/>
              <a:buChar char="•"/>
              <a:defRPr/>
            </a:pPr>
            <a:r>
              <a:rPr lang="zh-CN" altLang="en-US" sz="1800" dirty="0">
                <a:gradFill>
                  <a:gsLst>
                    <a:gs pos="0">
                      <a:srgbClr val="1A1A1A"/>
                    </a:gs>
                    <a:gs pos="100000">
                      <a:srgbClr val="1A1A1A"/>
                    </a:gs>
                  </a:gsLst>
                  <a:lin ang="5400000" scaled="0"/>
                </a:gradFill>
                <a:cs typeface="Segoe UI Light" panose="020B0502040204020203" pitchFamily="34" charset="0"/>
              </a:rPr>
              <a:t>易于安装应用程序</a:t>
            </a:r>
            <a:r>
              <a:rPr lang="en-US" altLang="zh-CN" sz="1800" dirty="0">
                <a:gradFill>
                  <a:gsLst>
                    <a:gs pos="0">
                      <a:srgbClr val="1A1A1A"/>
                    </a:gs>
                    <a:gs pos="100000">
                      <a:srgbClr val="1A1A1A"/>
                    </a:gs>
                  </a:gsLst>
                  <a:lin ang="5400000" scaled="0"/>
                </a:gradFill>
                <a:cs typeface="Segoe UI Light" panose="020B0502040204020203" pitchFamily="34" charset="0"/>
              </a:rPr>
              <a:t>, </a:t>
            </a:r>
            <a:r>
              <a:rPr lang="zh-CN" altLang="en-US" sz="1800" dirty="0">
                <a:gradFill>
                  <a:gsLst>
                    <a:gs pos="0">
                      <a:srgbClr val="1A1A1A"/>
                    </a:gs>
                    <a:gs pos="100000">
                      <a:srgbClr val="1A1A1A"/>
                    </a:gs>
                  </a:gsLst>
                  <a:lin ang="5400000" scaled="0"/>
                </a:gradFill>
                <a:cs typeface="Segoe UI Light" panose="020B0502040204020203" pitchFamily="34" charset="0"/>
              </a:rPr>
              <a:t>更新</a:t>
            </a:r>
            <a:r>
              <a:rPr lang="en-US" altLang="zh-CN" sz="1800" dirty="0">
                <a:gradFill>
                  <a:gsLst>
                    <a:gs pos="0">
                      <a:srgbClr val="1A1A1A"/>
                    </a:gs>
                    <a:gs pos="100000">
                      <a:srgbClr val="1A1A1A"/>
                    </a:gs>
                  </a:gsLst>
                  <a:lin ang="5400000" scaled="0"/>
                </a:gradFill>
                <a:cs typeface="Segoe UI Light" panose="020B0502040204020203" pitchFamily="34" charset="0"/>
              </a:rPr>
              <a:t>, </a:t>
            </a:r>
            <a:r>
              <a:rPr lang="zh-CN" altLang="en-US" sz="1800" dirty="0">
                <a:gradFill>
                  <a:gsLst>
                    <a:gs pos="0">
                      <a:srgbClr val="1A1A1A"/>
                    </a:gs>
                    <a:gs pos="100000">
                      <a:srgbClr val="1A1A1A"/>
                    </a:gs>
                  </a:gsLst>
                  <a:lin ang="5400000" scaled="0"/>
                </a:gradFill>
                <a:cs typeface="Segoe UI Light" panose="020B0502040204020203" pitchFamily="34" charset="0"/>
              </a:rPr>
              <a:t>回滚和删除。包是声明定义在 </a:t>
            </a:r>
            <a:r>
              <a:rPr lang="en-US" sz="1800" i="1" dirty="0">
                <a:gradFill>
                  <a:gsLst>
                    <a:gs pos="0">
                      <a:srgbClr val="1A1A1A"/>
                    </a:gs>
                    <a:gs pos="100000">
                      <a:srgbClr val="1A1A1A"/>
                    </a:gs>
                  </a:gsLst>
                  <a:lin ang="5400000" scaled="0"/>
                </a:gradFill>
                <a:cs typeface="Segoe UI Light" panose="020B0502040204020203" pitchFamily="34" charset="0"/>
              </a:rPr>
              <a:t>Helm Charts</a:t>
            </a:r>
          </a:p>
          <a:p>
            <a:pPr marL="34290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Charts </a:t>
            </a:r>
            <a:r>
              <a:rPr lang="zh-CN" altLang="en-US" sz="1800" dirty="0">
                <a:gradFill>
                  <a:gsLst>
                    <a:gs pos="0">
                      <a:srgbClr val="1A1A1A"/>
                    </a:gs>
                    <a:gs pos="100000">
                      <a:srgbClr val="1A1A1A"/>
                    </a:gs>
                  </a:gsLst>
                  <a:lin ang="5400000" scaled="0"/>
                </a:gradFill>
                <a:cs typeface="Segoe UI Light" panose="020B0502040204020203" pitchFamily="34" charset="0"/>
              </a:rPr>
              <a:t>是可以共享和公开发布的</a:t>
            </a:r>
            <a:r>
              <a:rPr lang="en-US" sz="1800" dirty="0">
                <a:gradFill>
                  <a:gsLst>
                    <a:gs pos="0">
                      <a:srgbClr val="1A1A1A"/>
                    </a:gs>
                    <a:gs pos="100000">
                      <a:srgbClr val="1A1A1A"/>
                    </a:gs>
                  </a:gsLst>
                  <a:lin ang="5400000" scaled="0"/>
                </a:gradFill>
                <a:cs typeface="Segoe UI Light" panose="020B0502040204020203" pitchFamily="34" charset="0"/>
              </a:rPr>
              <a:t> (</a:t>
            </a:r>
            <a:r>
              <a:rPr lang="en-US" sz="1800" dirty="0">
                <a:gradFill>
                  <a:gsLst>
                    <a:gs pos="0">
                      <a:srgbClr val="1A1A1A"/>
                    </a:gs>
                    <a:gs pos="100000">
                      <a:srgbClr val="1A1A1A"/>
                    </a:gs>
                  </a:gsLst>
                  <a:lin ang="5400000" scaled="0"/>
                </a:gradFill>
                <a:cs typeface="Segoe UI Light" panose="020B0502040204020203" pitchFamily="34" charset="0"/>
                <a:hlinkClick r:id="rId4"/>
              </a:rPr>
              <a:t>https://github.com/helm/charts/tree/master/stable</a:t>
            </a:r>
            <a:r>
              <a:rPr lang="en-US" sz="1800" dirty="0">
                <a:gradFill>
                  <a:gsLst>
                    <a:gs pos="0">
                      <a:srgbClr val="1A1A1A"/>
                    </a:gs>
                    <a:gs pos="100000">
                      <a:srgbClr val="1A1A1A"/>
                    </a:gs>
                  </a:gsLst>
                  <a:lin ang="5400000" scaled="0"/>
                </a:gradFill>
                <a:cs typeface="Segoe UI Light" panose="020B0502040204020203" pitchFamily="34" charset="0"/>
              </a:rPr>
              <a:t>)</a:t>
            </a:r>
          </a:p>
          <a:p>
            <a:pPr marL="342900" indent="-342900" defTabSz="914367">
              <a:buSzTx/>
              <a:buFont typeface="Arial" panose="020B0604020202020204" pitchFamily="34" charset="0"/>
              <a:buChar char="•"/>
              <a:defRPr/>
            </a:pPr>
            <a:r>
              <a:rPr lang="zh-CN" altLang="en-US" sz="1800" dirty="0">
                <a:gradFill>
                  <a:gsLst>
                    <a:gs pos="0">
                      <a:srgbClr val="1A1A1A"/>
                    </a:gs>
                    <a:gs pos="100000">
                      <a:srgbClr val="1A1A1A"/>
                    </a:gs>
                  </a:gsLst>
                  <a:lin ang="5400000" scaled="0"/>
                </a:gradFill>
                <a:cs typeface="Segoe UI Light" panose="020B0502040204020203" pitchFamily="34" charset="0"/>
              </a:rPr>
              <a:t>设计时就考虑到了包的版本控制</a:t>
            </a:r>
            <a:endParaRPr lang="en-US" sz="1800" dirty="0">
              <a:gradFill>
                <a:gsLst>
                  <a:gs pos="0">
                    <a:srgbClr val="1A1A1A"/>
                  </a:gs>
                  <a:gs pos="100000">
                    <a:srgbClr val="1A1A1A"/>
                  </a:gs>
                </a:gsLst>
                <a:lin ang="5400000" scaled="0"/>
              </a:gradFill>
              <a:cs typeface="Segoe UI Light" panose="020B0502040204020203" pitchFamily="34" charset="0"/>
            </a:endParaRPr>
          </a:p>
          <a:p>
            <a:pPr marL="34290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 </a:t>
            </a:r>
            <a:r>
              <a:rPr lang="zh-CN" altLang="en-US" sz="1800" dirty="0">
                <a:gradFill>
                  <a:gsLst>
                    <a:gs pos="0">
                      <a:srgbClr val="1A1A1A"/>
                    </a:gs>
                    <a:gs pos="100000">
                      <a:srgbClr val="1A1A1A"/>
                    </a:gs>
                  </a:gsLst>
                  <a:lin ang="5400000" scaled="0"/>
                </a:gradFill>
                <a:cs typeface="Segoe UI Light" panose="020B0502040204020203" pitchFamily="34" charset="0"/>
              </a:rPr>
              <a:t>如果你想使用 </a:t>
            </a:r>
            <a:r>
              <a:rPr lang="en-US" sz="1800" i="1" dirty="0">
                <a:gradFill>
                  <a:gsLst>
                    <a:gs pos="0">
                      <a:srgbClr val="1A1A1A"/>
                    </a:gs>
                    <a:gs pos="100000">
                      <a:srgbClr val="1A1A1A"/>
                    </a:gs>
                  </a:gsLst>
                  <a:lin ang="5400000" scaled="0"/>
                </a:gradFill>
                <a:cs typeface="Segoe UI Light" panose="020B0502040204020203" pitchFamily="34" charset="0"/>
              </a:rPr>
              <a:t>Azure DevSpaces</a:t>
            </a:r>
            <a:r>
              <a:rPr lang="en-US" sz="1800" dirty="0">
                <a:gradFill>
                  <a:gsLst>
                    <a:gs pos="0">
                      <a:srgbClr val="1A1A1A"/>
                    </a:gs>
                    <a:gs pos="100000">
                      <a:srgbClr val="1A1A1A"/>
                    </a:gs>
                  </a:gsLst>
                  <a:lin ang="5400000" scaled="0"/>
                </a:gradFill>
                <a:cs typeface="Segoe UI Light" panose="020B0502040204020203" pitchFamily="34" charset="0"/>
              </a:rPr>
              <a:t>! :) </a:t>
            </a:r>
            <a:r>
              <a:rPr lang="zh-CN" altLang="en-US" sz="1800" dirty="0">
                <a:gradFill>
                  <a:gsLst>
                    <a:gs pos="0">
                      <a:srgbClr val="1A1A1A"/>
                    </a:gs>
                    <a:gs pos="100000">
                      <a:srgbClr val="1A1A1A"/>
                    </a:gs>
                  </a:gsLst>
                  <a:lin ang="5400000" scaled="0"/>
                </a:gradFill>
                <a:cs typeface="Segoe UI Light" panose="020B0502040204020203" pitchFamily="34" charset="0"/>
              </a:rPr>
              <a:t>，</a:t>
            </a:r>
            <a:r>
              <a:rPr lang="en-US" altLang="zh-CN" sz="1800" dirty="0">
                <a:gradFill>
                  <a:gsLst>
                    <a:gs pos="0">
                      <a:srgbClr val="1A1A1A"/>
                    </a:gs>
                    <a:gs pos="100000">
                      <a:srgbClr val="1A1A1A"/>
                    </a:gs>
                  </a:gsLst>
                  <a:lin ang="5400000" scaled="0"/>
                </a:gradFill>
                <a:cs typeface="Segoe UI Light" panose="020B0502040204020203" pitchFamily="34" charset="0"/>
              </a:rPr>
              <a:t>Helm </a:t>
            </a:r>
            <a:r>
              <a:rPr lang="zh-CN" altLang="en-US" sz="1800" dirty="0">
                <a:gradFill>
                  <a:gsLst>
                    <a:gs pos="0">
                      <a:srgbClr val="1A1A1A"/>
                    </a:gs>
                    <a:gs pos="100000">
                      <a:srgbClr val="1A1A1A"/>
                    </a:gs>
                  </a:gsLst>
                  <a:lin ang="5400000" scaled="0"/>
                </a:gradFill>
                <a:cs typeface="Segoe UI Light" panose="020B0502040204020203" pitchFamily="34" charset="0"/>
              </a:rPr>
              <a:t>会帮助到你</a:t>
            </a:r>
            <a:endParaRPr lang="en-US" sz="1800" dirty="0">
              <a:gradFill>
                <a:gsLst>
                  <a:gs pos="0">
                    <a:srgbClr val="1A1A1A"/>
                  </a:gs>
                  <a:gs pos="100000">
                    <a:srgbClr val="1A1A1A"/>
                  </a:gs>
                </a:gsLst>
                <a:lin ang="5400000" scaled="0"/>
              </a:gradFill>
              <a:cs typeface="Segoe UI Light" panose="020B0502040204020203" pitchFamily="34" charset="0"/>
            </a:endParaRPr>
          </a:p>
          <a:p>
            <a:pPr marL="342900" indent="-342900" defTabSz="914367">
              <a:buSzTx/>
              <a:buFont typeface="Arial" panose="020B0604020202020204" pitchFamily="34" charset="0"/>
              <a:buChar char="•"/>
              <a:defRPr/>
            </a:pPr>
            <a:endParaRPr lang="en-US" sz="1800" dirty="0">
              <a:gradFill>
                <a:gsLst>
                  <a:gs pos="0">
                    <a:srgbClr val="1A1A1A"/>
                  </a:gs>
                  <a:gs pos="100000">
                    <a:srgbClr val="1A1A1A"/>
                  </a:gs>
                </a:gsLst>
                <a:lin ang="5400000" scaled="0"/>
              </a:gradFill>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4EB253EF-7988-44BB-BEB7-EEE8B0DFE649}"/>
              </a:ext>
            </a:extLst>
          </p:cNvPr>
          <p:cNvCxnSpPr>
            <a:cxnSpLocks/>
          </p:cNvCxnSpPr>
          <p:nvPr/>
        </p:nvCxnSpPr>
        <p:spPr>
          <a:xfrm>
            <a:off x="4388311" y="2523322"/>
            <a:ext cx="511631" cy="0"/>
          </a:xfrm>
          <a:prstGeom prst="straightConnector1">
            <a:avLst/>
          </a:prstGeom>
          <a:ln>
            <a:solidFill>
              <a:srgbClr val="FFB57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9BC2CE-FF10-4224-84E2-AFCCFBE694AC}"/>
              </a:ext>
            </a:extLst>
          </p:cNvPr>
          <p:cNvCxnSpPr>
            <a:cxnSpLocks/>
          </p:cNvCxnSpPr>
          <p:nvPr/>
        </p:nvCxnSpPr>
        <p:spPr>
          <a:xfrm>
            <a:off x="6134972" y="2523322"/>
            <a:ext cx="511631" cy="0"/>
          </a:xfrm>
          <a:prstGeom prst="straightConnector1">
            <a:avLst/>
          </a:prstGeom>
          <a:ln>
            <a:solidFill>
              <a:srgbClr val="FFB57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29D6834-B4A1-4E53-A3C3-5AFDA42CD649}"/>
              </a:ext>
            </a:extLst>
          </p:cNvPr>
          <p:cNvPicPr>
            <a:picLocks noChangeAspect="1"/>
          </p:cNvPicPr>
          <p:nvPr/>
        </p:nvPicPr>
        <p:blipFill rotWithShape="1">
          <a:blip r:embed="rId5"/>
          <a:srcRect l="52018"/>
          <a:stretch/>
        </p:blipFill>
        <p:spPr>
          <a:xfrm>
            <a:off x="8941407" y="3185111"/>
            <a:ext cx="2599213" cy="403424"/>
          </a:xfrm>
          <a:prstGeom prst="rect">
            <a:avLst/>
          </a:prstGeom>
        </p:spPr>
      </p:pic>
      <p:pic>
        <p:nvPicPr>
          <p:cNvPr id="13" name="Picture 12">
            <a:extLst>
              <a:ext uri="{FF2B5EF4-FFF2-40B4-BE49-F238E27FC236}">
                <a16:creationId xmlns:a16="http://schemas.microsoft.com/office/drawing/2014/main" id="{12C49762-EE23-42EA-A35B-512FBBC16A0D}"/>
              </a:ext>
            </a:extLst>
          </p:cNvPr>
          <p:cNvPicPr>
            <a:picLocks noChangeAspect="1"/>
          </p:cNvPicPr>
          <p:nvPr/>
        </p:nvPicPr>
        <p:blipFill rotWithShape="1">
          <a:blip r:embed="rId5"/>
          <a:srcRect t="1" r="49091" b="1703"/>
          <a:stretch/>
        </p:blipFill>
        <p:spPr>
          <a:xfrm>
            <a:off x="8941408" y="2811355"/>
            <a:ext cx="2599213" cy="373756"/>
          </a:xfrm>
          <a:prstGeom prst="rect">
            <a:avLst/>
          </a:prstGeom>
        </p:spPr>
      </p:pic>
    </p:spTree>
    <p:extLst>
      <p:ext uri="{BB962C8B-B14F-4D97-AF65-F5344CB8AC3E}">
        <p14:creationId xmlns:p14="http://schemas.microsoft.com/office/powerpoint/2010/main" val="32882139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E905-ED28-4661-A5DF-87B856165272}"/>
              </a:ext>
            </a:extLst>
          </p:cNvPr>
          <p:cNvSpPr>
            <a:spLocks noGrp="1"/>
          </p:cNvSpPr>
          <p:nvPr>
            <p:ph type="title"/>
          </p:nvPr>
        </p:nvSpPr>
        <p:spPr>
          <a:xfrm>
            <a:off x="588622" y="457200"/>
            <a:ext cx="11017803" cy="3062377"/>
          </a:xfrm>
        </p:spPr>
        <p:txBody>
          <a:bodyPr/>
          <a:lstStyle/>
          <a:p>
            <a:r>
              <a:rPr lang="en-US" sz="9950" dirty="0"/>
              <a:t>Azure </a:t>
            </a:r>
            <a:r>
              <a:rPr lang="en-US" sz="9950" dirty="0" err="1"/>
              <a:t>Kubernets</a:t>
            </a:r>
            <a:r>
              <a:rPr lang="en-US" sz="9950" dirty="0"/>
              <a:t> Service (AKS)</a:t>
            </a:r>
          </a:p>
        </p:txBody>
      </p:sp>
    </p:spTree>
    <p:extLst>
      <p:ext uri="{BB962C8B-B14F-4D97-AF65-F5344CB8AC3E}">
        <p14:creationId xmlns:p14="http://schemas.microsoft.com/office/powerpoint/2010/main" val="336479485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00B6C-63C2-4990-A20F-B75CB0C049A1}"/>
              </a:ext>
            </a:extLst>
          </p:cNvPr>
          <p:cNvPicPr>
            <a:picLocks noChangeAspect="1"/>
          </p:cNvPicPr>
          <p:nvPr/>
        </p:nvPicPr>
        <p:blipFill>
          <a:blip r:embed="rId2"/>
          <a:stretch>
            <a:fillRect/>
          </a:stretch>
        </p:blipFill>
        <p:spPr>
          <a:xfrm>
            <a:off x="1083513" y="495300"/>
            <a:ext cx="9341454" cy="5467350"/>
          </a:xfrm>
          <a:prstGeom prst="rect">
            <a:avLst/>
          </a:prstGeom>
        </p:spPr>
      </p:pic>
    </p:spTree>
    <p:extLst>
      <p:ext uri="{BB962C8B-B14F-4D97-AF65-F5344CB8AC3E}">
        <p14:creationId xmlns:p14="http://schemas.microsoft.com/office/powerpoint/2010/main" val="11686148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6124A-9DC0-4A49-A181-57325172896D}"/>
              </a:ext>
            </a:extLst>
          </p:cNvPr>
          <p:cNvPicPr>
            <a:picLocks noChangeAspect="1"/>
          </p:cNvPicPr>
          <p:nvPr/>
        </p:nvPicPr>
        <p:blipFill>
          <a:blip r:embed="rId2"/>
          <a:stretch>
            <a:fillRect/>
          </a:stretch>
        </p:blipFill>
        <p:spPr>
          <a:xfrm>
            <a:off x="914797" y="281899"/>
            <a:ext cx="9948350" cy="6042701"/>
          </a:xfrm>
          <a:prstGeom prst="rect">
            <a:avLst/>
          </a:prstGeom>
        </p:spPr>
      </p:pic>
    </p:spTree>
    <p:extLst>
      <p:ext uri="{BB962C8B-B14F-4D97-AF65-F5344CB8AC3E}">
        <p14:creationId xmlns:p14="http://schemas.microsoft.com/office/powerpoint/2010/main" val="29648190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DCC0C5-0F55-4342-B3A7-457FDAEA1430}"/>
              </a:ext>
            </a:extLst>
          </p:cNvPr>
          <p:cNvPicPr>
            <a:picLocks noChangeAspect="1"/>
          </p:cNvPicPr>
          <p:nvPr/>
        </p:nvPicPr>
        <p:blipFill>
          <a:blip r:embed="rId2"/>
          <a:stretch>
            <a:fillRect/>
          </a:stretch>
        </p:blipFill>
        <p:spPr>
          <a:xfrm>
            <a:off x="1270397" y="188066"/>
            <a:ext cx="9146475" cy="6142884"/>
          </a:xfrm>
          <a:prstGeom prst="rect">
            <a:avLst/>
          </a:prstGeom>
        </p:spPr>
      </p:pic>
    </p:spTree>
    <p:extLst>
      <p:ext uri="{BB962C8B-B14F-4D97-AF65-F5344CB8AC3E}">
        <p14:creationId xmlns:p14="http://schemas.microsoft.com/office/powerpoint/2010/main" val="321234564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descr="https://github.com/dotnet-architecture/eShopOnContainers/wiki/img/kubernetes/kubernetes-admin-ui-01.png">
            <a:extLst>
              <a:ext uri="{FF2B5EF4-FFF2-40B4-BE49-F238E27FC236}">
                <a16:creationId xmlns:a16="http://schemas.microsoft.com/office/drawing/2014/main" id="{C78895B2-9D49-4F93-8A2D-F1CD3E1B8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6" y="3146425"/>
            <a:ext cx="4672584" cy="259157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7EDDC19-C12D-4D0B-8B30-82132FB95F33}"/>
              </a:ext>
            </a:extLst>
          </p:cNvPr>
          <p:cNvSpPr/>
          <p:nvPr/>
        </p:nvSpPr>
        <p:spPr>
          <a:xfrm>
            <a:off x="11757266" y="0"/>
            <a:ext cx="434734" cy="363946"/>
          </a:xfrm>
          <a:prstGeom prst="rect">
            <a:avLst/>
          </a:prstGeom>
        </p:spPr>
        <p:txBody>
          <a:bodyPr wrap="none">
            <a:spAutoFit/>
          </a:bodyPr>
          <a:lstStyle/>
          <a:p>
            <a:pPr defTabSz="896387">
              <a:defRPr/>
            </a:pPr>
            <a:r>
              <a:rPr lang="en-US" kern="0" dirty="0">
                <a:gradFill>
                  <a:gsLst>
                    <a:gs pos="0">
                      <a:schemeClr val="tx1"/>
                    </a:gs>
                    <a:gs pos="100000">
                      <a:schemeClr val="tx1"/>
                    </a:gs>
                  </a:gsLst>
                  <a:lin ang="5400000" scaled="0"/>
                </a:gradFill>
                <a:latin typeface="Segoe UI Semilight"/>
              </a:rPr>
              <a:t>(5)</a:t>
            </a:r>
          </a:p>
        </p:txBody>
      </p:sp>
      <p:sp>
        <p:nvSpPr>
          <p:cNvPr id="3" name="Title 2">
            <a:extLst>
              <a:ext uri="{FF2B5EF4-FFF2-40B4-BE49-F238E27FC236}">
                <a16:creationId xmlns:a16="http://schemas.microsoft.com/office/drawing/2014/main" id="{72EE60C3-9880-4646-8023-1602A5355026}"/>
              </a:ext>
            </a:extLst>
          </p:cNvPr>
          <p:cNvSpPr>
            <a:spLocks noGrp="1"/>
          </p:cNvSpPr>
          <p:nvPr>
            <p:ph type="title"/>
          </p:nvPr>
        </p:nvSpPr>
        <p:spPr>
          <a:xfrm>
            <a:off x="585216" y="585788"/>
            <a:ext cx="6400800" cy="498598"/>
          </a:xfrm>
        </p:spPr>
        <p:txBody>
          <a:bodyPr/>
          <a:lstStyle/>
          <a:p>
            <a:r>
              <a:rPr lang="en-US" dirty="0"/>
              <a:t>Demo 4</a:t>
            </a:r>
          </a:p>
        </p:txBody>
      </p:sp>
      <p:sp>
        <p:nvSpPr>
          <p:cNvPr id="6" name="Text Placeholder 5">
            <a:extLst>
              <a:ext uri="{FF2B5EF4-FFF2-40B4-BE49-F238E27FC236}">
                <a16:creationId xmlns:a16="http://schemas.microsoft.com/office/drawing/2014/main" id="{ED909240-4F24-4384-BFF7-DE6563AEEB49}"/>
              </a:ext>
            </a:extLst>
          </p:cNvPr>
          <p:cNvSpPr>
            <a:spLocks noGrp="1"/>
          </p:cNvSpPr>
          <p:nvPr>
            <p:ph type="body" sz="quarter" idx="12"/>
          </p:nvPr>
        </p:nvSpPr>
        <p:spPr>
          <a:xfrm>
            <a:off x="585216" y="1529884"/>
            <a:ext cx="4672584" cy="1477328"/>
          </a:xfrm>
        </p:spPr>
        <p:txBody>
          <a:bodyPr/>
          <a:lstStyle/>
          <a:p>
            <a:r>
              <a:rPr lang="zh-CN" altLang="en-US" dirty="0"/>
              <a:t>使用协调器 进行扩展</a:t>
            </a:r>
            <a:endParaRPr lang="en-US" altLang="zh-CN" dirty="0"/>
          </a:p>
          <a:p>
            <a:endParaRPr lang="en-US" dirty="0">
              <a:gradFill>
                <a:gsLst>
                  <a:gs pos="0">
                    <a:srgbClr val="1A1A1A"/>
                  </a:gs>
                  <a:gs pos="100000">
                    <a:srgbClr val="1A1A1A"/>
                  </a:gs>
                </a:gsLst>
                <a:lin ang="5400000" scaled="0"/>
              </a:gradFill>
              <a:cs typeface="Segoe UI" panose="020B0502040204020203" pitchFamily="34" charset="0"/>
            </a:endParaRPr>
          </a:p>
          <a:p>
            <a:pPr lvl="0" defTabSz="914367">
              <a:buSzTx/>
              <a:defRPr/>
            </a:pPr>
            <a:r>
              <a:rPr lang="en-US" dirty="0">
                <a:gradFill>
                  <a:gsLst>
                    <a:gs pos="0">
                      <a:srgbClr val="1A1A1A"/>
                    </a:gs>
                    <a:gs pos="100000">
                      <a:srgbClr val="1A1A1A"/>
                    </a:gs>
                  </a:gsLst>
                  <a:lin ang="5400000" scaled="0"/>
                </a:gradFill>
                <a:cs typeface="Segoe UI" panose="020B0502040204020203" pitchFamily="34" charset="0"/>
              </a:rPr>
              <a:t>AKS-Kubernetes</a:t>
            </a:r>
          </a:p>
          <a:p>
            <a:pPr marL="342900" lvl="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Overview</a:t>
            </a:r>
          </a:p>
          <a:p>
            <a:pPr marL="342900" lvl="0" indent="-342900" defTabSz="914367">
              <a:buSzTx/>
              <a:buFont typeface="Arial" panose="020B0604020202020204" pitchFamily="34" charset="0"/>
              <a:buChar char="•"/>
              <a:defRPr/>
            </a:pPr>
            <a:r>
              <a:rPr lang="en-US" sz="1800" dirty="0">
                <a:gradFill>
                  <a:gsLst>
                    <a:gs pos="0">
                      <a:srgbClr val="1A1A1A"/>
                    </a:gs>
                    <a:gs pos="100000">
                      <a:srgbClr val="1A1A1A"/>
                    </a:gs>
                  </a:gsLst>
                  <a:lin ang="5400000" scaled="0"/>
                </a:gradFill>
                <a:cs typeface="Segoe UI Light" panose="020B0502040204020203" pitchFamily="34" charset="0"/>
              </a:rPr>
              <a:t>Scaling out</a:t>
            </a:r>
          </a:p>
        </p:txBody>
      </p:sp>
      <p:sp>
        <p:nvSpPr>
          <p:cNvPr id="19" name="Text Placeholder 5">
            <a:extLst>
              <a:ext uri="{FF2B5EF4-FFF2-40B4-BE49-F238E27FC236}">
                <a16:creationId xmlns:a16="http://schemas.microsoft.com/office/drawing/2014/main" id="{CB46BBD3-7A0C-4466-BC8A-1301795E5D1B}"/>
              </a:ext>
            </a:extLst>
          </p:cNvPr>
          <p:cNvSpPr txBox="1">
            <a:spLocks/>
          </p:cNvSpPr>
          <p:nvPr/>
        </p:nvSpPr>
        <p:spPr>
          <a:xfrm>
            <a:off x="5448300" y="3146425"/>
            <a:ext cx="2819400" cy="172354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dirty="0"/>
              <a:t>AKS step-by-step</a:t>
            </a:r>
          </a:p>
          <a:p>
            <a:pPr>
              <a:defRPr/>
            </a:pPr>
            <a:r>
              <a:rPr lang="en-US" sz="1600" dirty="0"/>
              <a:t>Setup for </a:t>
            </a:r>
            <a:r>
              <a:rPr lang="en-US" sz="1600" dirty="0" err="1"/>
              <a:t>eShopOnContainers</a:t>
            </a:r>
            <a:r>
              <a:rPr lang="en-US" sz="1600" dirty="0"/>
              <a:t>:</a:t>
            </a:r>
          </a:p>
          <a:p>
            <a:pPr>
              <a:defRPr/>
            </a:pPr>
            <a:r>
              <a:rPr lang="en-US" sz="1600" dirty="0">
                <a:gradFill>
                  <a:gsLst>
                    <a:gs pos="0">
                      <a:schemeClr val="accent1"/>
                    </a:gs>
                    <a:gs pos="100000">
                      <a:schemeClr val="accent1"/>
                    </a:gs>
                  </a:gsLst>
                  <a:lin ang="5400000" scaled="0"/>
                </a:gradFill>
                <a:hlinkClick r:id="rId4"/>
              </a:rPr>
              <a:t>https://github.com/dotnet-architecture/eShopOnContainers/wiki/10.-Deploying-to-Kubernetes-(AKS-and-local)-using-Helm-Charts</a:t>
            </a:r>
            <a:r>
              <a:rPr lang="en-US" sz="1600" dirty="0">
                <a:gradFill>
                  <a:gsLst>
                    <a:gs pos="0">
                      <a:schemeClr val="accent1"/>
                    </a:gs>
                    <a:gs pos="100000">
                      <a:schemeClr val="accent1"/>
                    </a:gs>
                  </a:gsLst>
                  <a:lin ang="5400000" scaled="0"/>
                </a:gradFill>
              </a:rPr>
              <a:t> </a:t>
            </a:r>
          </a:p>
        </p:txBody>
      </p:sp>
    </p:spTree>
    <p:extLst>
      <p:ext uri="{BB962C8B-B14F-4D97-AF65-F5344CB8AC3E}">
        <p14:creationId xmlns:p14="http://schemas.microsoft.com/office/powerpoint/2010/main" val="244891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169406147"/>
              </p:ext>
            </p:extLst>
          </p:nvPr>
        </p:nvGraphicFramePr>
        <p:xfrm>
          <a:off x="2510534" y="2295265"/>
          <a:ext cx="9261140" cy="3373025"/>
        </p:xfrm>
        <a:graphic>
          <a:graphicData uri="http://schemas.openxmlformats.org/drawingml/2006/table">
            <a:tbl>
              <a:tblPr firstRow="1" bandRow="1">
                <a:tableStyleId>{073A0DAA-6AF3-43AB-8588-CEC1D06C72B9}</a:tableStyleId>
              </a:tblPr>
              <a:tblGrid>
                <a:gridCol w="1836920">
                  <a:extLst>
                    <a:ext uri="{9D8B030D-6E8A-4147-A177-3AD203B41FA5}">
                      <a16:colId xmlns:a16="http://schemas.microsoft.com/office/drawing/2014/main" val="1731072896"/>
                    </a:ext>
                  </a:extLst>
                </a:gridCol>
                <a:gridCol w="2793650">
                  <a:extLst>
                    <a:ext uri="{9D8B030D-6E8A-4147-A177-3AD203B41FA5}">
                      <a16:colId xmlns:a16="http://schemas.microsoft.com/office/drawing/2014/main" val="1384903516"/>
                    </a:ext>
                  </a:extLst>
                </a:gridCol>
                <a:gridCol w="2315285">
                  <a:extLst>
                    <a:ext uri="{9D8B030D-6E8A-4147-A177-3AD203B41FA5}">
                      <a16:colId xmlns:a16="http://schemas.microsoft.com/office/drawing/2014/main" val="4172087379"/>
                    </a:ext>
                  </a:extLst>
                </a:gridCol>
                <a:gridCol w="2315285">
                  <a:extLst>
                    <a:ext uri="{9D8B030D-6E8A-4147-A177-3AD203B41FA5}">
                      <a16:colId xmlns:a16="http://schemas.microsoft.com/office/drawing/2014/main" val="2438914358"/>
                    </a:ext>
                  </a:extLst>
                </a:gridCol>
              </a:tblGrid>
              <a:tr h="445345">
                <a:tc>
                  <a:txBody>
                    <a:bodyPr/>
                    <a:lstStyle/>
                    <a:p>
                      <a:pPr algn="ctr"/>
                      <a:r>
                        <a:rPr lang="zh-CN" altLang="en-US" sz="1250" dirty="0">
                          <a:gradFill>
                            <a:gsLst>
                              <a:gs pos="0">
                                <a:schemeClr val="bg1"/>
                              </a:gs>
                              <a:gs pos="100000">
                                <a:schemeClr val="bg1"/>
                              </a:gs>
                            </a:gsLst>
                            <a:lin ang="5400000" scaled="0"/>
                          </a:gradFill>
                        </a:rPr>
                        <a:t>协调器</a:t>
                      </a:r>
                      <a:r>
                        <a:rPr lang="en-US" sz="1250" dirty="0">
                          <a:gradFill>
                            <a:gsLst>
                              <a:gs pos="0">
                                <a:schemeClr val="bg1"/>
                              </a:gs>
                              <a:gs pos="100000">
                                <a:schemeClr val="bg1"/>
                              </a:gs>
                            </a:gsLst>
                            <a:lin ang="5400000" scaled="0"/>
                          </a:gradFill>
                        </a:rPr>
                        <a:t> / </a:t>
                      </a:r>
                      <a:r>
                        <a:rPr lang="zh-CN" altLang="en-US" sz="1250" dirty="0">
                          <a:gradFill>
                            <a:gsLst>
                              <a:gs pos="0">
                                <a:schemeClr val="bg1"/>
                              </a:gs>
                              <a:gs pos="100000">
                                <a:schemeClr val="bg1"/>
                              </a:gs>
                            </a:gsLst>
                            <a:lin ang="5400000" scaled="0"/>
                          </a:gradFill>
                        </a:rPr>
                        <a:t>引擎</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zh-CN" altLang="en-US" sz="1250" dirty="0">
                          <a:gradFill>
                            <a:gsLst>
                              <a:gs pos="0">
                                <a:schemeClr val="bg1"/>
                              </a:gs>
                              <a:gs pos="100000">
                                <a:schemeClr val="bg1"/>
                              </a:gs>
                            </a:gsLst>
                            <a:lin ang="5400000" scaled="0"/>
                          </a:gradFill>
                        </a:rPr>
                        <a:t>描述</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gradFill>
                            <a:gsLst>
                              <a:gs pos="0">
                                <a:schemeClr val="bg1"/>
                              </a:gs>
                              <a:gs pos="100000">
                                <a:schemeClr val="bg1"/>
                              </a:gs>
                            </a:gsLst>
                            <a:lin ang="5400000" scaled="0"/>
                          </a:gradFill>
                        </a:rPr>
                        <a:t>Good for</a:t>
                      </a:r>
                    </a:p>
                  </a:txBody>
                  <a:tcPr marL="89624" marR="89624" marT="44812" marB="44812"/>
                </a:tc>
                <a:tc>
                  <a:txBody>
                    <a:bodyPr/>
                    <a:lstStyle/>
                    <a:p>
                      <a:pPr algn="ctr"/>
                      <a:r>
                        <a:rPr lang="en-US" sz="1250" dirty="0">
                          <a:gradFill>
                            <a:gsLst>
                              <a:gs pos="0">
                                <a:schemeClr val="bg1"/>
                              </a:gs>
                              <a:gs pos="100000">
                                <a:schemeClr val="bg1"/>
                              </a:gs>
                            </a:gsLst>
                            <a:lin ang="5400000" scaled="0"/>
                          </a:gradFill>
                        </a:rPr>
                        <a:t>Common workloads</a:t>
                      </a:r>
                    </a:p>
                  </a:txBody>
                  <a:tcPr marL="89624" marR="89624" marT="44812" marB="44812"/>
                </a:tc>
                <a:extLst>
                  <a:ext uri="{0D108BD9-81ED-4DB2-BD59-A6C34878D82A}">
                    <a16:rowId xmlns:a16="http://schemas.microsoft.com/office/drawing/2014/main" val="276489895"/>
                  </a:ext>
                </a:extLst>
              </a:tr>
              <a:tr h="1575523">
                <a:tc>
                  <a:txBody>
                    <a:bodyPr/>
                    <a:lstStyle/>
                    <a:p>
                      <a:endParaRPr lang="en-US" sz="1400" b="1" dirty="0"/>
                    </a:p>
                  </a:txBody>
                  <a:tcPr marL="89624" marR="89624" marT="44812" marB="44812">
                    <a:solidFill>
                      <a:schemeClr val="bg1"/>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zh-CN" sz="1200" i="1" kern="1200" dirty="0">
                          <a:gradFill>
                            <a:gsLst>
                              <a:gs pos="0">
                                <a:schemeClr val="tx1"/>
                              </a:gs>
                              <a:gs pos="100000">
                                <a:schemeClr val="tx1"/>
                              </a:gs>
                            </a:gsLst>
                            <a:lin ang="5400000" scaled="0"/>
                          </a:gradFill>
                          <a:effectLst/>
                          <a:latin typeface="+mn-lt"/>
                          <a:ea typeface="+mn-ea"/>
                          <a:cs typeface="+mn-cs"/>
                        </a:rPr>
                        <a:t>Kubernetes </a:t>
                      </a:r>
                      <a:r>
                        <a:rPr lang="zh-CN" altLang="en-US" sz="1200" i="1" kern="1200" dirty="0">
                          <a:gradFill>
                            <a:gsLst>
                              <a:gs pos="0">
                                <a:schemeClr val="tx1"/>
                              </a:gs>
                              <a:gs pos="100000">
                                <a:schemeClr val="tx1"/>
                              </a:gs>
                            </a:gsLst>
                            <a:lin ang="5400000" scaled="0"/>
                          </a:gradFill>
                          <a:effectLst/>
                          <a:latin typeface="+mn-lt"/>
                          <a:ea typeface="+mn-ea"/>
                          <a:cs typeface="+mn-cs"/>
                        </a:rPr>
                        <a:t>是一个开源平台</a:t>
                      </a:r>
                      <a:r>
                        <a:rPr lang="en-US" altLang="zh-CN" sz="1200" i="1" kern="1200" dirty="0">
                          <a:gradFill>
                            <a:gsLst>
                              <a:gs pos="0">
                                <a:schemeClr val="tx1"/>
                              </a:gs>
                              <a:gs pos="100000">
                                <a:schemeClr val="tx1"/>
                              </a:gs>
                            </a:gsLst>
                            <a:lin ang="5400000" scaled="0"/>
                          </a:gradFill>
                          <a:effectLst/>
                          <a:latin typeface="+mn-lt"/>
                          <a:ea typeface="+mn-ea"/>
                          <a:cs typeface="+mn-cs"/>
                        </a:rPr>
                        <a:t>, </a:t>
                      </a:r>
                      <a:r>
                        <a:rPr lang="zh-CN" altLang="en-US" sz="1200" i="1" kern="1200" dirty="0">
                          <a:gradFill>
                            <a:gsLst>
                              <a:gs pos="0">
                                <a:schemeClr val="tx1"/>
                              </a:gs>
                              <a:gs pos="100000">
                                <a:schemeClr val="tx1"/>
                              </a:gs>
                            </a:gsLst>
                            <a:lin ang="5400000" scaled="0"/>
                          </a:gradFill>
                          <a:effectLst/>
                          <a:latin typeface="+mn-lt"/>
                          <a:ea typeface="+mn-ea"/>
                          <a:cs typeface="+mn-cs"/>
                        </a:rPr>
                        <a:t>用于跨主机群集自动化应用程序容器的部署、扩展和操作 </a:t>
                      </a:r>
                      <a:r>
                        <a:rPr lang="en-US" sz="1200" kern="1200" dirty="0">
                          <a:gradFill>
                            <a:gsLst>
                              <a:gs pos="0">
                                <a:schemeClr val="tx1"/>
                              </a:gs>
                              <a:gs pos="100000">
                                <a:schemeClr val="tx1"/>
                              </a:gs>
                            </a:gsLst>
                            <a:lin ang="5400000" scaled="0"/>
                          </a:gradFill>
                          <a:effectLst/>
                          <a:latin typeface="+mn-lt"/>
                          <a:ea typeface="+mn-ea"/>
                          <a:cs typeface="+mn-cs"/>
                        </a:rPr>
                        <a:t>.</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chemeClr val="tx1"/>
                              </a:gs>
                              <a:gs pos="100000">
                                <a:schemeClr val="tx1"/>
                              </a:gs>
                            </a:gsLst>
                            <a:lin ang="5400000" scaled="0"/>
                          </a:gradFill>
                          <a:effectLst/>
                        </a:rPr>
                        <a:t>AKS</a:t>
                      </a:r>
                      <a:r>
                        <a:rPr lang="en-US" sz="1200" b="1" kern="1200" dirty="0">
                          <a:gradFill>
                            <a:gsLst>
                              <a:gs pos="0">
                                <a:schemeClr val="tx1"/>
                              </a:gs>
                              <a:gs pos="100000">
                                <a:schemeClr val="tx1"/>
                              </a:gs>
                            </a:gsLst>
                            <a:lin ang="5400000" scaled="0"/>
                          </a:gradFill>
                          <a:effectLst/>
                        </a:rPr>
                        <a:t>: </a:t>
                      </a:r>
                      <a:r>
                        <a:rPr lang="zh-CN" altLang="en-US" sz="1200" b="1" kern="1200" dirty="0">
                          <a:gradFill>
                            <a:gsLst>
                              <a:gs pos="0">
                                <a:schemeClr val="tx1"/>
                              </a:gs>
                              <a:gs pos="100000">
                                <a:schemeClr val="tx1"/>
                              </a:gs>
                            </a:gsLst>
                            <a:lin ang="5400000" scaled="0"/>
                          </a:gradFill>
                          <a:effectLst/>
                        </a:rPr>
                        <a:t>也可以使用</a:t>
                      </a:r>
                      <a:r>
                        <a:rPr lang="en-US" altLang="zh-CN" sz="1200" b="1" kern="1200" dirty="0">
                          <a:gradFill>
                            <a:gsLst>
                              <a:gs pos="0">
                                <a:schemeClr val="tx1"/>
                              </a:gs>
                              <a:gs pos="100000">
                                <a:schemeClr val="tx1"/>
                              </a:gs>
                            </a:gsLst>
                            <a:lin ang="5400000" scaled="0"/>
                          </a:gradFill>
                          <a:effectLst/>
                        </a:rPr>
                        <a:t>Azure</a:t>
                      </a:r>
                      <a:r>
                        <a:rPr lang="zh-CN" altLang="en-US" sz="1200" b="1" kern="1200" dirty="0">
                          <a:gradFill>
                            <a:gsLst>
                              <a:gs pos="0">
                                <a:schemeClr val="tx1"/>
                              </a:gs>
                              <a:gs pos="100000">
                                <a:schemeClr val="tx1"/>
                              </a:gs>
                            </a:gsLst>
                            <a:lin ang="5400000" scaled="0"/>
                          </a:gradFill>
                          <a:effectLst/>
                        </a:rPr>
                        <a:t>的虚拟机自己搭建集群</a:t>
                      </a:r>
                      <a:endParaRPr lang="en-US" sz="1200" b="1" kern="1200" dirty="0">
                        <a:gradFill>
                          <a:gsLst>
                            <a:gs pos="0">
                              <a:schemeClr val="tx1"/>
                            </a:gs>
                            <a:gs pos="100000">
                              <a:schemeClr val="tx1"/>
                            </a:gs>
                          </a:gsLst>
                          <a:lin ang="5400000" scaled="0"/>
                        </a:gradFill>
                        <a:effectLst/>
                      </a:endParaRP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err="1">
                          <a:gradFill>
                            <a:gsLst>
                              <a:gs pos="0">
                                <a:schemeClr val="tx1"/>
                              </a:gs>
                              <a:gs pos="100000">
                                <a:schemeClr val="tx1"/>
                              </a:gs>
                            </a:gsLst>
                            <a:lin ang="5400000" scaled="0"/>
                          </a:gradFill>
                          <a:effectLst/>
                        </a:rPr>
                        <a:t>A</a:t>
                      </a:r>
                      <a:r>
                        <a:rPr lang="en-US" altLang="zh-CN" sz="1200" b="1" i="1" kern="1200" dirty="0" err="1">
                          <a:gradFill>
                            <a:gsLst>
                              <a:gs pos="0">
                                <a:schemeClr val="tx1"/>
                              </a:gs>
                              <a:gs pos="100000">
                                <a:schemeClr val="tx1"/>
                              </a:gs>
                            </a:gsLst>
                            <a:lin ang="5400000" scaled="0"/>
                          </a:gradFill>
                          <a:effectLst/>
                        </a:rPr>
                        <a:t>k</a:t>
                      </a:r>
                      <a:r>
                        <a:rPr lang="en-US" sz="1200" b="1" i="1" kern="1200" dirty="0" err="1">
                          <a:gradFill>
                            <a:gsLst>
                              <a:gs pos="0">
                                <a:schemeClr val="tx1"/>
                              </a:gs>
                              <a:gs pos="100000">
                                <a:schemeClr val="tx1"/>
                              </a:gs>
                            </a:gsLst>
                            <a:lin ang="5400000" scaled="0"/>
                          </a:gradFill>
                          <a:effectLst/>
                        </a:rPr>
                        <a:t>S</a:t>
                      </a:r>
                      <a:r>
                        <a:rPr lang="en-US" sz="1200" b="1" i="1" kern="1200" dirty="0">
                          <a:gradFill>
                            <a:gsLst>
                              <a:gs pos="0">
                                <a:schemeClr val="tx1"/>
                              </a:gs>
                              <a:gs pos="100000">
                                <a:schemeClr val="tx1"/>
                              </a:gs>
                            </a:gsLst>
                            <a:lin ang="5400000" scaled="0"/>
                          </a:gradFill>
                          <a:effectLst/>
                        </a:rPr>
                        <a:t> Engine</a:t>
                      </a:r>
                      <a:r>
                        <a:rPr lang="en-US" sz="1200" b="1" kern="1200" dirty="0">
                          <a:gradFill>
                            <a:gsLst>
                              <a:gs pos="0">
                                <a:schemeClr val="tx1"/>
                              </a:gs>
                              <a:gs pos="100000">
                                <a:schemeClr val="tx1"/>
                              </a:gs>
                            </a:gsLst>
                            <a:lin ang="5400000" scaled="0"/>
                          </a:gradFill>
                          <a:effectLst/>
                        </a:rPr>
                        <a:t>: IaaS container infrastructure </a:t>
                      </a:r>
                      <a:endParaRPr lang="en-US" sz="1400" b="1" dirty="0">
                        <a:gradFill>
                          <a:gsLst>
                            <a:gs pos="0">
                              <a:schemeClr val="tx1"/>
                            </a:gs>
                            <a:gs pos="100000">
                              <a:schemeClr val="tx1"/>
                            </a:gs>
                          </a:gsLst>
                          <a:lin ang="5400000" scaled="0"/>
                        </a:gradFill>
                      </a:endParaRPr>
                    </a:p>
                    <a:p>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pPr marL="0" marR="0" lvl="0" indent="0" algn="l" defTabSz="685845" rtl="0" eaLnBrk="1" fontAlgn="auto" latinLnBrk="0" hangingPunct="1">
                        <a:lnSpc>
                          <a:spcPct val="100000"/>
                        </a:lnSpc>
                        <a:spcBef>
                          <a:spcPts val="0"/>
                        </a:spcBef>
                        <a:spcAft>
                          <a:spcPts val="0"/>
                        </a:spcAft>
                        <a:buClrTx/>
                        <a:buSzTx/>
                        <a:buFont typeface="+mj-lt"/>
                        <a:buNone/>
                        <a:tabLst/>
                        <a:defRPr/>
                      </a:pPr>
                      <a:r>
                        <a:rPr lang="zh-CN" altLang="en-US" sz="1400" dirty="0">
                          <a:gradFill>
                            <a:gsLst>
                              <a:gs pos="0">
                                <a:schemeClr val="tx1"/>
                              </a:gs>
                              <a:gs pos="100000">
                                <a:schemeClr val="tx1"/>
                              </a:gs>
                            </a:gsLst>
                            <a:lin ang="5400000" scaled="0"/>
                          </a:gradFill>
                        </a:rPr>
                        <a:t>基于容器的微服务</a:t>
                      </a:r>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extLst>
                  <a:ext uri="{0D108BD9-81ED-4DB2-BD59-A6C34878D82A}">
                    <a16:rowId xmlns:a16="http://schemas.microsoft.com/office/drawing/2014/main" val="3911308282"/>
                  </a:ext>
                </a:extLst>
              </a:tr>
              <a:tr h="134453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marL="89624" marR="89624" marT="44812" marB="44812">
                    <a:solidFill>
                      <a:schemeClr val="bg1"/>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i="1" kern="1200" dirty="0">
                          <a:gradFill>
                            <a:gsLst>
                              <a:gs pos="0">
                                <a:schemeClr val="tx1"/>
                              </a:gs>
                              <a:gs pos="100000">
                                <a:schemeClr val="tx1"/>
                              </a:gs>
                            </a:gsLst>
                            <a:lin ang="5400000" scaled="0"/>
                          </a:gradFill>
                          <a:effectLst/>
                          <a:latin typeface="+mn-lt"/>
                          <a:ea typeface="+mn-ea"/>
                          <a:cs typeface="+mn-cs"/>
                        </a:rPr>
                        <a:t>Azure Service </a:t>
                      </a:r>
                      <a:r>
                        <a:rPr lang="en-US" sz="1200" i="1" kern="1200" dirty="0">
                          <a:gradFill>
                            <a:gsLst>
                              <a:gs pos="0">
                                <a:schemeClr val="tx1"/>
                              </a:gs>
                              <a:gs pos="100000">
                                <a:schemeClr val="tx1"/>
                              </a:gs>
                            </a:gsLst>
                            <a:lin ang="5400000" scaled="0"/>
                          </a:gradFill>
                          <a:effectLst/>
                        </a:rPr>
                        <a:t>Fabric</a:t>
                      </a:r>
                      <a:r>
                        <a:rPr lang="zh-CN" altLang="en-US" sz="1200" i="1" kern="1200" dirty="0">
                          <a:gradFill>
                            <a:gsLst>
                              <a:gs pos="0">
                                <a:schemeClr val="tx1"/>
                              </a:gs>
                              <a:gs pos="100000">
                                <a:schemeClr val="tx1"/>
                              </a:gs>
                            </a:gsLst>
                            <a:lin ang="5400000" scaled="0"/>
                          </a:gradFill>
                          <a:effectLst/>
                        </a:rPr>
                        <a:t>是一个分布式系统平台</a:t>
                      </a:r>
                      <a:r>
                        <a:rPr lang="en-US" altLang="zh-CN" sz="1200" i="1" kern="1200" dirty="0">
                          <a:gradFill>
                            <a:gsLst>
                              <a:gs pos="0">
                                <a:schemeClr val="tx1"/>
                              </a:gs>
                              <a:gs pos="100000">
                                <a:schemeClr val="tx1"/>
                              </a:gs>
                            </a:gsLst>
                            <a:lin ang="5400000" scaled="0"/>
                          </a:gradFill>
                          <a:effectLst/>
                        </a:rPr>
                        <a:t>, </a:t>
                      </a:r>
                      <a:r>
                        <a:rPr lang="zh-CN" altLang="en-US" sz="1200" i="1" kern="1200" dirty="0">
                          <a:gradFill>
                            <a:gsLst>
                              <a:gs pos="0">
                                <a:schemeClr val="tx1"/>
                              </a:gs>
                              <a:gs pos="100000">
                                <a:schemeClr val="tx1"/>
                              </a:gs>
                            </a:gsLst>
                            <a:lin ang="5400000" scaled="0"/>
                          </a:gradFill>
                          <a:effectLst/>
                        </a:rPr>
                        <a:t>可轻松打包、部署和管理可扩展、可靠的微服务。</a:t>
                      </a:r>
                      <a:r>
                        <a:rPr lang="en-US" sz="1200" kern="1200" dirty="0">
                          <a:gradFill>
                            <a:gsLst>
                              <a:gs pos="0">
                                <a:schemeClr val="tx1"/>
                              </a:gs>
                              <a:gs pos="100000">
                                <a:schemeClr val="tx1"/>
                              </a:gs>
                            </a:gsLst>
                            <a:lin ang="5400000" scaled="0"/>
                          </a:gradFill>
                          <a:effectLst/>
                        </a:rPr>
                        <a:t>.</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rgbClr val="00B050"/>
                              </a:gs>
                              <a:gs pos="100000">
                                <a:srgbClr val="00B050"/>
                              </a:gs>
                            </a:gsLst>
                            <a:lin ang="5400000" scaled="0"/>
                          </a:gradFill>
                          <a:effectLst/>
                        </a:rPr>
                        <a:t>Mesh</a:t>
                      </a:r>
                      <a:r>
                        <a:rPr lang="en-US" sz="1200" b="1" kern="1200" dirty="0">
                          <a:gradFill>
                            <a:gsLst>
                              <a:gs pos="0">
                                <a:srgbClr val="00B050"/>
                              </a:gs>
                              <a:gs pos="100000">
                                <a:srgbClr val="00B050"/>
                              </a:gs>
                            </a:gsLst>
                            <a:lin ang="5400000" scaled="0"/>
                          </a:gradFill>
                          <a:effectLst/>
                        </a:rPr>
                        <a:t>: PaaS/Serverless platform</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chemeClr val="tx1"/>
                              </a:gs>
                              <a:gs pos="100000">
                                <a:schemeClr val="tx1"/>
                              </a:gs>
                            </a:gsLst>
                            <a:lin ang="5400000" scaled="0"/>
                          </a:gradFill>
                          <a:effectLst/>
                        </a:rPr>
                        <a:t>Cluster</a:t>
                      </a:r>
                      <a:r>
                        <a:rPr lang="en-US" sz="1200" b="1" kern="1200" dirty="0">
                          <a:gradFill>
                            <a:gsLst>
                              <a:gs pos="0">
                                <a:schemeClr val="tx1"/>
                              </a:gs>
                              <a:gs pos="100000">
                                <a:schemeClr val="tx1"/>
                              </a:gs>
                            </a:gsLst>
                            <a:lin ang="5400000" scaled="0"/>
                          </a:gradFill>
                          <a:effectLst/>
                        </a:rPr>
                        <a:t>: You pay for VMs in cluster</a:t>
                      </a:r>
                      <a:endParaRPr lang="en-US" sz="1200" b="1"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zh-CN" altLang="en-US" sz="1400" dirty="0">
                          <a:gradFill>
                            <a:gsLst>
                              <a:gs pos="0">
                                <a:schemeClr val="tx1"/>
                              </a:gs>
                              <a:gs pos="100000">
                                <a:schemeClr val="tx1"/>
                              </a:gs>
                            </a:gsLst>
                            <a:lin ang="5400000" scaled="0"/>
                          </a:gradFill>
                        </a:rPr>
                        <a:t>基于容器的微服务</a:t>
                      </a:r>
                      <a:endParaRPr lang="en-US" altLang="zh-CN" sz="1400" dirty="0">
                        <a:gradFill>
                          <a:gsLst>
                            <a:gs pos="0">
                              <a:schemeClr val="tx1"/>
                            </a:gs>
                            <a:gs pos="100000">
                              <a:schemeClr val="tx1"/>
                            </a:gs>
                          </a:gsLst>
                          <a:lin ang="5400000" scaled="0"/>
                        </a:gradFill>
                      </a:endParaRP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zh-CN" altLang="en-US" sz="1400" dirty="0">
                          <a:gradFill>
                            <a:gsLst>
                              <a:gs pos="0">
                                <a:schemeClr val="tx1"/>
                              </a:gs>
                              <a:gs pos="100000">
                                <a:schemeClr val="tx1"/>
                              </a:gs>
                            </a:gsLst>
                            <a:lin ang="5400000" scaled="0"/>
                          </a:gradFill>
                        </a:rPr>
                        <a:t>基于纯进程的微服务</a:t>
                      </a:r>
                      <a:endParaRPr lang="en-US" altLang="zh-CN" sz="1400" dirty="0">
                        <a:gradFill>
                          <a:gsLst>
                            <a:gs pos="0">
                              <a:schemeClr val="tx1"/>
                            </a:gs>
                            <a:gs pos="100000">
                              <a:schemeClr val="tx1"/>
                            </a:gs>
                          </a:gsLst>
                          <a:lin ang="5400000" scaled="0"/>
                        </a:gradFill>
                      </a:endParaRP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zh-CN" altLang="en-US" sz="1400" i="1" kern="1200" dirty="0">
                          <a:gradFill>
                            <a:gsLst>
                              <a:gs pos="0">
                                <a:schemeClr val="tx1"/>
                              </a:gs>
                              <a:gs pos="100000">
                                <a:schemeClr val="tx1"/>
                              </a:gs>
                            </a:gsLst>
                            <a:lin ang="5400000" scaled="0"/>
                          </a:gradFill>
                          <a:latin typeface="+mn-lt"/>
                          <a:ea typeface="+mn-ea"/>
                          <a:cs typeface="+mn-cs"/>
                        </a:rPr>
                        <a:t>有状态服务</a:t>
                      </a:r>
                      <a:endParaRPr lang="en-US" sz="1400" i="1" kern="1200" dirty="0">
                        <a:gradFill>
                          <a:gsLst>
                            <a:gs pos="0">
                              <a:schemeClr val="tx1"/>
                            </a:gs>
                            <a:gs pos="100000">
                              <a:schemeClr val="tx1"/>
                            </a:gs>
                          </a:gsLst>
                          <a:lin ang="5400000" scaled="0"/>
                        </a:gradFill>
                        <a:latin typeface="+mn-lt"/>
                        <a:ea typeface="+mn-ea"/>
                        <a:cs typeface="+mn-cs"/>
                      </a:endParaRPr>
                    </a:p>
                    <a:p>
                      <a:endParaRPr lang="en-US" sz="1400" b="1" dirty="0">
                        <a:gradFill>
                          <a:gsLst>
                            <a:gs pos="0">
                              <a:schemeClr val="tx1"/>
                            </a:gs>
                            <a:gs pos="100000">
                              <a:schemeClr val="tx1"/>
                            </a:gs>
                          </a:gsLst>
                          <a:lin ang="5400000" scaled="0"/>
                        </a:gradFill>
                      </a:endParaRPr>
                    </a:p>
                  </a:txBody>
                  <a:tcPr marL="89624" marR="89624" marT="44812" marB="44812">
                    <a:solidFill>
                      <a:schemeClr val="bg1"/>
                    </a:solidFill>
                  </a:tcPr>
                </a:tc>
                <a:extLst>
                  <a:ext uri="{0D108BD9-81ED-4DB2-BD59-A6C34878D82A}">
                    <a16:rowId xmlns:a16="http://schemas.microsoft.com/office/drawing/2014/main" val="3683704449"/>
                  </a:ext>
                </a:extLst>
              </a:tr>
            </a:tbl>
          </a:graphicData>
        </a:graphic>
      </p:graphicFrame>
      <p:pic>
        <p:nvPicPr>
          <p:cNvPr id="8"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6708" y="5228909"/>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5881" y="4835423"/>
            <a:ext cx="334395" cy="3343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7075" y="3229060"/>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7954" y="3602988"/>
            <a:ext cx="334395" cy="33439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589223" y="3273780"/>
            <a:ext cx="668773" cy="273280"/>
          </a:xfrm>
          <a:prstGeom prst="rect">
            <a:avLst/>
          </a:prstGeom>
        </p:spPr>
        <p:txBody>
          <a:bodyPr wrap="none">
            <a:spAutoFit/>
          </a:bodyPr>
          <a:lstStyle/>
          <a:p>
            <a:pPr defTabSz="914192">
              <a:defRPr/>
            </a:pPr>
            <a:r>
              <a:rPr lang="zh-CN" altLang="en-US" sz="1176" dirty="0">
                <a:gradFill>
                  <a:gsLst>
                    <a:gs pos="0">
                      <a:schemeClr val="tx1"/>
                    </a:gs>
                    <a:gs pos="100000">
                      <a:schemeClr val="tx1"/>
                    </a:gs>
                  </a:gsLst>
                  <a:lin ang="5400000" scaled="0"/>
                </a:gradFill>
                <a:latin typeface="Segoe UI"/>
              </a:rPr>
              <a:t>更成熟</a:t>
            </a:r>
            <a:r>
              <a:rPr lang="en-US" sz="1176" dirty="0">
                <a:gradFill>
                  <a:gsLst>
                    <a:gs pos="0">
                      <a:schemeClr val="tx1"/>
                    </a:gs>
                    <a:gs pos="100000">
                      <a:schemeClr val="tx1"/>
                    </a:gs>
                  </a:gsLst>
                  <a:lin ang="5400000" scaled="0"/>
                </a:gradFill>
                <a:latin typeface="Segoe UI"/>
              </a:rPr>
              <a:t>:</a:t>
            </a:r>
          </a:p>
        </p:txBody>
      </p:sp>
      <p:sp>
        <p:nvSpPr>
          <p:cNvPr id="17" name="Rectangle 16"/>
          <p:cNvSpPr/>
          <p:nvPr/>
        </p:nvSpPr>
        <p:spPr>
          <a:xfrm>
            <a:off x="7589223" y="3654124"/>
            <a:ext cx="787395" cy="273280"/>
          </a:xfrm>
          <a:prstGeom prst="rect">
            <a:avLst/>
          </a:prstGeom>
        </p:spPr>
        <p:txBody>
          <a:bodyPr wrap="none">
            <a:spAutoFit/>
          </a:bodyPr>
          <a:lstStyle/>
          <a:p>
            <a:pPr defTabSz="914192">
              <a:defRPr/>
            </a:pPr>
            <a:r>
              <a:rPr lang="zh-CN" altLang="en-US" sz="1176" dirty="0">
                <a:gradFill>
                  <a:gsLst>
                    <a:gs pos="0">
                      <a:schemeClr val="tx1"/>
                    </a:gs>
                    <a:gs pos="100000">
                      <a:schemeClr val="tx1"/>
                    </a:gs>
                  </a:gsLst>
                  <a:lin ang="5400000" scaled="0"/>
                </a:gradFill>
                <a:latin typeface="Segoe UI"/>
              </a:rPr>
              <a:t>不太成熟</a:t>
            </a:r>
            <a:endParaRPr lang="en-US" sz="1176" dirty="0">
              <a:gradFill>
                <a:gsLst>
                  <a:gs pos="0">
                    <a:schemeClr val="tx1"/>
                  </a:gs>
                  <a:gs pos="100000">
                    <a:schemeClr val="tx1"/>
                  </a:gs>
                </a:gsLst>
                <a:lin ang="5400000" scaled="0"/>
              </a:gradFill>
              <a:latin typeface="Segoe UI"/>
            </a:endParaRPr>
          </a:p>
        </p:txBody>
      </p:sp>
      <p:sp>
        <p:nvSpPr>
          <p:cNvPr id="18" name="Rectangle 17"/>
          <p:cNvSpPr/>
          <p:nvPr/>
        </p:nvSpPr>
        <p:spPr>
          <a:xfrm>
            <a:off x="7589223" y="4864515"/>
            <a:ext cx="636713" cy="273280"/>
          </a:xfrm>
          <a:prstGeom prst="rect">
            <a:avLst/>
          </a:prstGeom>
        </p:spPr>
        <p:txBody>
          <a:bodyPr wrap="none">
            <a:spAutoFit/>
          </a:bodyPr>
          <a:lstStyle/>
          <a:p>
            <a:pPr defTabSz="914192">
              <a:defRPr/>
            </a:pPr>
            <a:r>
              <a:rPr lang="zh-CN" altLang="en-US" sz="1176" dirty="0">
                <a:gradFill>
                  <a:gsLst>
                    <a:gs pos="0">
                      <a:schemeClr val="tx1"/>
                    </a:gs>
                    <a:gs pos="100000">
                      <a:schemeClr val="tx1"/>
                    </a:gs>
                  </a:gsLst>
                  <a:lin ang="5400000" scaled="0"/>
                </a:gradFill>
                <a:latin typeface="Segoe UI"/>
              </a:rPr>
              <a:t>更成熟</a:t>
            </a:r>
            <a:endParaRPr lang="en-US" sz="1176" dirty="0">
              <a:gradFill>
                <a:gsLst>
                  <a:gs pos="0">
                    <a:schemeClr val="tx1"/>
                  </a:gs>
                  <a:gs pos="100000">
                    <a:schemeClr val="tx1"/>
                  </a:gs>
                </a:gsLst>
                <a:lin ang="5400000" scaled="0"/>
              </a:gradFill>
              <a:latin typeface="Segoe UI"/>
            </a:endParaRPr>
          </a:p>
        </p:txBody>
      </p:sp>
      <p:sp>
        <p:nvSpPr>
          <p:cNvPr id="19" name="Rectangle 18"/>
          <p:cNvSpPr/>
          <p:nvPr/>
        </p:nvSpPr>
        <p:spPr>
          <a:xfrm>
            <a:off x="7589223" y="5244859"/>
            <a:ext cx="787395" cy="273280"/>
          </a:xfrm>
          <a:prstGeom prst="rect">
            <a:avLst/>
          </a:prstGeom>
        </p:spPr>
        <p:txBody>
          <a:bodyPr wrap="none">
            <a:spAutoFit/>
          </a:bodyPr>
          <a:lstStyle/>
          <a:p>
            <a:pPr defTabSz="914192">
              <a:defRPr/>
            </a:pPr>
            <a:r>
              <a:rPr lang="zh-CN" altLang="en-US" sz="1176" dirty="0">
                <a:gradFill>
                  <a:gsLst>
                    <a:gs pos="0">
                      <a:schemeClr val="tx1"/>
                    </a:gs>
                    <a:gs pos="100000">
                      <a:schemeClr val="tx1"/>
                    </a:gs>
                  </a:gsLst>
                  <a:lin ang="5400000" scaled="0"/>
                </a:gradFill>
                <a:latin typeface="Segoe UI"/>
              </a:rPr>
              <a:t>不太成熟</a:t>
            </a:r>
            <a:endParaRPr lang="en-US" sz="1176" dirty="0">
              <a:gradFill>
                <a:gsLst>
                  <a:gs pos="0">
                    <a:schemeClr val="tx1"/>
                  </a:gs>
                  <a:gs pos="100000">
                    <a:schemeClr val="tx1"/>
                  </a:gs>
                </a:gsLst>
                <a:lin ang="5400000" scaled="0"/>
              </a:gradFill>
              <a:latin typeface="Segoe UI"/>
            </a:endParaRPr>
          </a:p>
        </p:txBody>
      </p:sp>
      <p:sp>
        <p:nvSpPr>
          <p:cNvPr id="24" name="Rectangle 23"/>
          <p:cNvSpPr/>
          <p:nvPr/>
        </p:nvSpPr>
        <p:spPr>
          <a:xfrm>
            <a:off x="362829" y="2295264"/>
            <a:ext cx="2091225" cy="43723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914050">
              <a:defRPr/>
            </a:pPr>
            <a:r>
              <a:rPr lang="en-US" b="1" dirty="0">
                <a:gradFill>
                  <a:gsLst>
                    <a:gs pos="0">
                      <a:schemeClr val="bg1"/>
                    </a:gs>
                    <a:gs pos="100000">
                      <a:schemeClr val="bg1"/>
                    </a:gs>
                  </a:gsLst>
                  <a:lin ang="5400000" scaled="0"/>
                </a:gradFill>
                <a:latin typeface="Segoe UI"/>
              </a:rPr>
              <a:t>Azure Product</a:t>
            </a:r>
          </a:p>
        </p:txBody>
      </p:sp>
      <p:sp>
        <p:nvSpPr>
          <p:cNvPr id="25" name="Rectangle 24"/>
          <p:cNvSpPr/>
          <p:nvPr/>
        </p:nvSpPr>
        <p:spPr>
          <a:xfrm>
            <a:off x="362829" y="2753175"/>
            <a:ext cx="2091225" cy="1259881"/>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914050">
              <a:defRPr/>
            </a:pPr>
            <a:endParaRPr lang="en-US" sz="2000" kern="0" dirty="0">
              <a:solidFill>
                <a:srgbClr val="FFFFFF"/>
              </a:solidFill>
              <a:latin typeface="Segoe UI"/>
            </a:endParaRPr>
          </a:p>
        </p:txBody>
      </p:sp>
      <p:sp>
        <p:nvSpPr>
          <p:cNvPr id="26" name="Rectangle 25"/>
          <p:cNvSpPr/>
          <p:nvPr/>
        </p:nvSpPr>
        <p:spPr>
          <a:xfrm>
            <a:off x="362829" y="4033737"/>
            <a:ext cx="2091225" cy="1659801"/>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914050">
              <a:defRPr/>
            </a:pPr>
            <a:endParaRPr lang="en-US" sz="2000" kern="0" dirty="0">
              <a:solidFill>
                <a:srgbClr val="FFFFFF"/>
              </a:solidFill>
              <a:latin typeface="Segoe UI"/>
            </a:endParaRPr>
          </a:p>
        </p:txBody>
      </p:sp>
      <p:sp>
        <p:nvSpPr>
          <p:cNvPr id="27" name="Rectangle 26"/>
          <p:cNvSpPr/>
          <p:nvPr/>
        </p:nvSpPr>
        <p:spPr>
          <a:xfrm>
            <a:off x="554881" y="4078003"/>
            <a:ext cx="1673856" cy="658257"/>
          </a:xfrm>
          <a:prstGeom prst="rect">
            <a:avLst/>
          </a:prstGeom>
        </p:spPr>
        <p:txBody>
          <a:bodyPr wrap="none">
            <a:spAutoFit/>
          </a:bodyPr>
          <a:lstStyle/>
          <a:p>
            <a:pPr algn="ctr" defTabSz="672205">
              <a:defRPr/>
            </a:pPr>
            <a:r>
              <a:rPr lang="en-US" sz="1226" b="1" dirty="0">
                <a:gradFill>
                  <a:gsLst>
                    <a:gs pos="0">
                      <a:schemeClr val="bg1"/>
                    </a:gs>
                    <a:gs pos="100000">
                      <a:schemeClr val="bg1"/>
                    </a:gs>
                  </a:gsLst>
                  <a:lin ang="5400000" scaled="0"/>
                </a:gradFill>
                <a:latin typeface="Segoe UI"/>
              </a:rPr>
              <a:t>Azure Service Fabric</a:t>
            </a:r>
          </a:p>
          <a:p>
            <a:pPr algn="ctr" defTabSz="672205">
              <a:defRPr/>
            </a:pPr>
            <a:r>
              <a:rPr lang="en-US" sz="1226" dirty="0">
                <a:gradFill>
                  <a:gsLst>
                    <a:gs pos="0">
                      <a:schemeClr val="bg1"/>
                    </a:gs>
                    <a:gs pos="100000">
                      <a:schemeClr val="bg1"/>
                    </a:gs>
                  </a:gsLst>
                  <a:lin ang="5400000" scaled="0"/>
                </a:gradFill>
                <a:latin typeface="Segoe UI Light"/>
              </a:rPr>
              <a:t>(Mesh and cluster)</a:t>
            </a:r>
          </a:p>
          <a:p>
            <a:pPr algn="ctr" defTabSz="672205">
              <a:defRPr/>
            </a:pPr>
            <a:endParaRPr lang="en-US" sz="1226" b="1" dirty="0">
              <a:gradFill>
                <a:gsLst>
                  <a:gs pos="0">
                    <a:schemeClr val="bg1"/>
                  </a:gs>
                  <a:gs pos="100000">
                    <a:schemeClr val="bg1"/>
                  </a:gs>
                </a:gsLst>
                <a:lin ang="5400000" scaled="0"/>
              </a:gradFill>
              <a:latin typeface="Segoe UI"/>
            </a:endParaRPr>
          </a:p>
        </p:txBody>
      </p:sp>
      <p:sp>
        <p:nvSpPr>
          <p:cNvPr id="33" name="Freeform 359"/>
          <p:cNvSpPr>
            <a:spLocks noChangeAspect="1"/>
          </p:cNvSpPr>
          <p:nvPr/>
        </p:nvSpPr>
        <p:spPr bwMode="auto">
          <a:xfrm>
            <a:off x="1536030" y="4586849"/>
            <a:ext cx="397560" cy="382109"/>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36" name="Rectangle 35"/>
          <p:cNvSpPr/>
          <p:nvPr/>
        </p:nvSpPr>
        <p:spPr bwMode="auto">
          <a:xfrm>
            <a:off x="2577263" y="2818072"/>
            <a:ext cx="1717793" cy="11483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29" descr="https://azure.microsoft.com/svghandler/service-fabric?width=600&amp;height=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9" y="4597584"/>
            <a:ext cx="896239" cy="47665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2761635" y="4260647"/>
            <a:ext cx="1323696" cy="303481"/>
          </a:xfrm>
          <a:prstGeom prst="rect">
            <a:avLst/>
          </a:prstGeom>
        </p:spPr>
        <p:txBody>
          <a:bodyPr wrap="none">
            <a:spAutoFit/>
          </a:bodyPr>
          <a:lstStyle/>
          <a:p>
            <a:pPr defTabSz="672205">
              <a:defRPr/>
            </a:pPr>
            <a:r>
              <a:rPr lang="en-US" sz="1372" b="1" dirty="0">
                <a:solidFill>
                  <a:srgbClr val="505050"/>
                </a:solidFill>
                <a:latin typeface="Segoe UI"/>
              </a:rPr>
              <a:t>Service Fabric</a:t>
            </a:r>
          </a:p>
        </p:txBody>
      </p:sp>
      <p:sp>
        <p:nvSpPr>
          <p:cNvPr id="45" name="Rectangle 44"/>
          <p:cNvSpPr/>
          <p:nvPr/>
        </p:nvSpPr>
        <p:spPr>
          <a:xfrm>
            <a:off x="7589223" y="2815171"/>
            <a:ext cx="1739579" cy="258212"/>
          </a:xfrm>
          <a:prstGeom prst="rect">
            <a:avLst/>
          </a:prstGeom>
        </p:spPr>
        <p:txBody>
          <a:bodyPr wrap="none">
            <a:spAutoFit/>
          </a:bodyPr>
          <a:lstStyle/>
          <a:p>
            <a:pPr defTabSz="914192">
              <a:defRPr/>
            </a:pPr>
            <a:r>
              <a:rPr lang="zh-CN" altLang="en-US" sz="1078" dirty="0">
                <a:gradFill>
                  <a:gsLst>
                    <a:gs pos="0">
                      <a:schemeClr val="tx1"/>
                    </a:gs>
                    <a:gs pos="100000">
                      <a:schemeClr val="tx1"/>
                    </a:gs>
                  </a:gsLst>
                  <a:lin ang="5400000" scaled="0"/>
                </a:gradFill>
                <a:latin typeface="Segoe UI"/>
              </a:rPr>
              <a:t>这是一个开源的 生态系统</a:t>
            </a:r>
            <a:endParaRPr lang="en-US" sz="1078" dirty="0">
              <a:gradFill>
                <a:gsLst>
                  <a:gs pos="0">
                    <a:schemeClr val="tx1"/>
                  </a:gs>
                  <a:gs pos="100000">
                    <a:schemeClr val="tx1"/>
                  </a:gs>
                </a:gsLst>
                <a:lin ang="5400000" scaled="0"/>
              </a:gradFill>
              <a:latin typeface="Segoe UI"/>
            </a:endParaRPr>
          </a:p>
        </p:txBody>
      </p:sp>
      <p:sp>
        <p:nvSpPr>
          <p:cNvPr id="56" name="Rectangle 55"/>
          <p:cNvSpPr/>
          <p:nvPr/>
        </p:nvSpPr>
        <p:spPr>
          <a:xfrm>
            <a:off x="7589223" y="4397952"/>
            <a:ext cx="2015295" cy="258212"/>
          </a:xfrm>
          <a:prstGeom prst="rect">
            <a:avLst/>
          </a:prstGeom>
        </p:spPr>
        <p:txBody>
          <a:bodyPr wrap="none">
            <a:spAutoFit/>
          </a:bodyPr>
          <a:lstStyle/>
          <a:p>
            <a:pPr defTabSz="914192">
              <a:defRPr/>
            </a:pPr>
            <a:r>
              <a:rPr lang="zh-CN" altLang="en-US" sz="1078" dirty="0">
                <a:gradFill>
                  <a:gsLst>
                    <a:gs pos="0">
                      <a:schemeClr val="tx1"/>
                    </a:gs>
                    <a:gs pos="100000">
                      <a:schemeClr val="tx1"/>
                    </a:gs>
                  </a:gsLst>
                  <a:lin ang="5400000" scaled="0"/>
                </a:gradFill>
                <a:latin typeface="Segoe UI"/>
              </a:rPr>
              <a:t>这是一个微软 开源的生态系统</a:t>
            </a:r>
            <a:endParaRPr lang="en-US" sz="1078" dirty="0">
              <a:gradFill>
                <a:gsLst>
                  <a:gs pos="0">
                    <a:schemeClr val="tx1"/>
                  </a:gs>
                  <a:gs pos="100000">
                    <a:schemeClr val="tx1"/>
                  </a:gs>
                </a:gsLst>
                <a:lin ang="5400000" scaled="0"/>
              </a:gradFill>
              <a:latin typeface="Segoe UI"/>
            </a:endParaRPr>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2554" y="6415171"/>
            <a:ext cx="986669" cy="362888"/>
          </a:xfrm>
          <a:prstGeom prst="rect">
            <a:avLst/>
          </a:prstGeom>
        </p:spPr>
      </p:pic>
      <p:sp>
        <p:nvSpPr>
          <p:cNvPr id="49" name="Rectangle 48"/>
          <p:cNvSpPr/>
          <p:nvPr/>
        </p:nvSpPr>
        <p:spPr>
          <a:xfrm>
            <a:off x="397" y="711"/>
            <a:ext cx="12191207" cy="1271052"/>
          </a:xfrm>
          <a:prstGeom prst="rect">
            <a:avLst/>
          </a:prstGeom>
          <a:solidFill>
            <a:schemeClr val="accent3"/>
          </a:solidFill>
          <a:ln w="10795" cap="flat" cmpd="sng" algn="ctr">
            <a:noFill/>
            <a:prstDash val="solid"/>
          </a:ln>
          <a:effectLst/>
        </p:spPr>
        <p:txBody>
          <a:bodyPr rtlCol="0" anchor="ctr"/>
          <a:lstStyle/>
          <a:p>
            <a:pPr algn="ctr" defTabSz="896387">
              <a:defRPr/>
            </a:pPr>
            <a:endParaRPr lang="en-US" kern="0">
              <a:solidFill>
                <a:srgbClr val="FFFFFF"/>
              </a:solidFill>
              <a:latin typeface="Segoe UI"/>
              <a:ea typeface=""/>
              <a:cs typeface=""/>
            </a:endParaRPr>
          </a:p>
        </p:txBody>
      </p:sp>
      <p:sp>
        <p:nvSpPr>
          <p:cNvPr id="29" name="Rectangle 28">
            <a:extLst>
              <a:ext uri="{FF2B5EF4-FFF2-40B4-BE49-F238E27FC236}">
                <a16:creationId xmlns:a16="http://schemas.microsoft.com/office/drawing/2014/main" id="{A905193C-8FF7-4D6C-83DB-0DFF6F7FA8FA}"/>
              </a:ext>
            </a:extLst>
          </p:cNvPr>
          <p:cNvSpPr/>
          <p:nvPr/>
        </p:nvSpPr>
        <p:spPr>
          <a:xfrm>
            <a:off x="399083" y="2785907"/>
            <a:ext cx="2067233" cy="469616"/>
          </a:xfrm>
          <a:prstGeom prst="rect">
            <a:avLst/>
          </a:prstGeom>
        </p:spPr>
        <p:txBody>
          <a:bodyPr wrap="none">
            <a:spAutoFit/>
          </a:bodyPr>
          <a:lstStyle/>
          <a:p>
            <a:pPr defTabSz="672205">
              <a:defRPr/>
            </a:pPr>
            <a:r>
              <a:rPr lang="en-US" sz="1226" b="1" dirty="0">
                <a:gradFill>
                  <a:gsLst>
                    <a:gs pos="0">
                      <a:schemeClr val="bg1"/>
                    </a:gs>
                    <a:gs pos="100000">
                      <a:schemeClr val="bg1"/>
                    </a:gs>
                  </a:gsLst>
                  <a:lin ang="5400000" scaled="0"/>
                </a:gradFill>
                <a:latin typeface="Segoe UI"/>
              </a:rPr>
              <a:t>Azure Kubernetes Service</a:t>
            </a:r>
          </a:p>
          <a:p>
            <a:pPr defTabSz="672205">
              <a:defRPr/>
            </a:pPr>
            <a:r>
              <a:rPr lang="en-US" sz="1226" b="1" dirty="0">
                <a:gradFill>
                  <a:gsLst>
                    <a:gs pos="0">
                      <a:schemeClr val="bg1"/>
                    </a:gs>
                    <a:gs pos="100000">
                      <a:schemeClr val="bg1"/>
                    </a:gs>
                  </a:gsLst>
                  <a:lin ang="5400000" scaled="0"/>
                </a:gradFill>
                <a:latin typeface="Segoe UI"/>
              </a:rPr>
              <a:t>	(AKS)</a:t>
            </a:r>
          </a:p>
        </p:txBody>
      </p:sp>
      <p:pic>
        <p:nvPicPr>
          <p:cNvPr id="31" name="Picture 30">
            <a:extLst>
              <a:ext uri="{FF2B5EF4-FFF2-40B4-BE49-F238E27FC236}">
                <a16:creationId xmlns:a16="http://schemas.microsoft.com/office/drawing/2014/main" id="{CD1C48C6-EAAE-455E-9563-F108C8EC2330}"/>
              </a:ext>
            </a:extLst>
          </p:cNvPr>
          <p:cNvPicPr>
            <a:picLocks noChangeAspect="1"/>
          </p:cNvPicPr>
          <p:nvPr/>
        </p:nvPicPr>
        <p:blipFill>
          <a:blip r:embed="rId7">
            <a:clrChange>
              <a:clrFrom>
                <a:srgbClr val="8E9CFF"/>
              </a:clrFrom>
              <a:clrTo>
                <a:srgbClr val="8E9CFF">
                  <a:alpha val="0"/>
                </a:srgbClr>
              </a:clrTo>
            </a:clrChange>
          </a:blip>
          <a:stretch>
            <a:fillRect/>
          </a:stretch>
        </p:blipFill>
        <p:spPr>
          <a:xfrm>
            <a:off x="1091288" y="3178960"/>
            <a:ext cx="555450" cy="544867"/>
          </a:xfrm>
          <a:prstGeom prst="rect">
            <a:avLst/>
          </a:prstGeom>
        </p:spPr>
      </p:pic>
      <p:pic>
        <p:nvPicPr>
          <p:cNvPr id="32" name="Picture 2" descr="Image result for Kubernetes logo">
            <a:extLst>
              <a:ext uri="{FF2B5EF4-FFF2-40B4-BE49-F238E27FC236}">
                <a16:creationId xmlns:a16="http://schemas.microsoft.com/office/drawing/2014/main" id="{149D11D1-B673-414C-BDBE-CAAA7610BF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5531" y="3219746"/>
            <a:ext cx="429240" cy="41850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3EC48880-5EEE-4F3A-AA76-01DC2C521D3B}"/>
              </a:ext>
            </a:extLst>
          </p:cNvPr>
          <p:cNvSpPr/>
          <p:nvPr/>
        </p:nvSpPr>
        <p:spPr>
          <a:xfrm>
            <a:off x="2881706" y="2887531"/>
            <a:ext cx="1119024" cy="303481"/>
          </a:xfrm>
          <a:prstGeom prst="rect">
            <a:avLst/>
          </a:prstGeom>
        </p:spPr>
        <p:txBody>
          <a:bodyPr wrap="none">
            <a:spAutoFit/>
          </a:bodyPr>
          <a:lstStyle/>
          <a:p>
            <a:pPr defTabSz="672205">
              <a:defRPr/>
            </a:pPr>
            <a:r>
              <a:rPr lang="en-US" sz="1372" b="1" dirty="0">
                <a:solidFill>
                  <a:srgbClr val="505050"/>
                </a:solidFill>
                <a:latin typeface="Segoe UI"/>
              </a:rPr>
              <a:t>Kubernetes</a:t>
            </a:r>
          </a:p>
        </p:txBody>
      </p:sp>
      <p:pic>
        <p:nvPicPr>
          <p:cNvPr id="28" name="Picture 18">
            <a:extLst>
              <a:ext uri="{FF2B5EF4-FFF2-40B4-BE49-F238E27FC236}">
                <a16:creationId xmlns:a16="http://schemas.microsoft.com/office/drawing/2014/main" id="{8E95CC8C-89AB-4DA7-AAE8-93D24E186047}"/>
              </a:ext>
            </a:extLst>
          </p:cNvPr>
          <p:cNvPicPr>
            <a:picLocks noChangeAspect="1" noChangeArrowheads="1"/>
          </p:cNvPicPr>
          <p:nvPr/>
        </p:nvPicPr>
        <p:blipFill rotWithShape="1">
          <a:blip r:embed="rId9">
            <a:biLevel thresh="25000"/>
          </a:blip>
          <a:srcRect r="60799"/>
          <a:stretch/>
        </p:blipFill>
        <p:spPr bwMode="auto">
          <a:xfrm>
            <a:off x="825384" y="4541321"/>
            <a:ext cx="506409" cy="4745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zh-CN" altLang="en-US" dirty="0">
                <a:gradFill>
                  <a:gsLst>
                    <a:gs pos="0">
                      <a:schemeClr val="bg1"/>
                    </a:gs>
                    <a:gs pos="100000">
                      <a:schemeClr val="bg1"/>
                    </a:gs>
                  </a:gsLst>
                  <a:lin ang="5400000" scaled="0"/>
                </a:gradFill>
              </a:rPr>
              <a:t>在 </a:t>
            </a:r>
            <a:r>
              <a:rPr lang="en-US" dirty="0">
                <a:gradFill>
                  <a:gsLst>
                    <a:gs pos="0">
                      <a:schemeClr val="bg1"/>
                    </a:gs>
                    <a:gs pos="100000">
                      <a:schemeClr val="bg1"/>
                    </a:gs>
                  </a:gsLst>
                  <a:lin ang="5400000" scaled="0"/>
                </a:gradFill>
              </a:rPr>
              <a:t>Azure </a:t>
            </a:r>
            <a:r>
              <a:rPr lang="zh-CN" altLang="en-US" dirty="0">
                <a:gradFill>
                  <a:gsLst>
                    <a:gs pos="0">
                      <a:schemeClr val="bg1"/>
                    </a:gs>
                    <a:gs pos="100000">
                      <a:schemeClr val="bg1"/>
                    </a:gs>
                  </a:gsLst>
                  <a:lin ang="5400000" scaled="0"/>
                </a:gradFill>
              </a:rPr>
              <a:t>上选择协调器</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15902049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39471" y="3279606"/>
            <a:ext cx="2288271" cy="76173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1539471" y="4121995"/>
            <a:ext cx="2288271" cy="76173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1539471" y="4964382"/>
            <a:ext cx="2288271" cy="76173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p:cNvSpPr/>
          <p:nvPr/>
        </p:nvSpPr>
        <p:spPr bwMode="auto">
          <a:xfrm>
            <a:off x="7198313" y="3484863"/>
            <a:ext cx="3644914" cy="2832009"/>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3" tIns="146274" rIns="182843" bIns="14627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ounded Rectangle 58"/>
          <p:cNvSpPr/>
          <p:nvPr/>
        </p:nvSpPr>
        <p:spPr bwMode="auto">
          <a:xfrm>
            <a:off x="6507162" y="3964986"/>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ounded Rectangle 59"/>
          <p:cNvSpPr/>
          <p:nvPr/>
        </p:nvSpPr>
        <p:spPr bwMode="auto">
          <a:xfrm>
            <a:off x="8081910" y="3130212"/>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ounded Rectangle 60"/>
          <p:cNvSpPr/>
          <p:nvPr/>
        </p:nvSpPr>
        <p:spPr bwMode="auto">
          <a:xfrm>
            <a:off x="6507162" y="5013701"/>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ounded Rectangle 61"/>
          <p:cNvSpPr/>
          <p:nvPr/>
        </p:nvSpPr>
        <p:spPr bwMode="auto">
          <a:xfrm>
            <a:off x="9664227" y="3960625"/>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ounded Rectangle 62"/>
          <p:cNvSpPr/>
          <p:nvPr/>
        </p:nvSpPr>
        <p:spPr bwMode="auto">
          <a:xfrm>
            <a:off x="9653526" y="4979363"/>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63"/>
          <p:cNvSpPr/>
          <p:nvPr/>
        </p:nvSpPr>
        <p:spPr bwMode="auto">
          <a:xfrm>
            <a:off x="8081910" y="5832728"/>
            <a:ext cx="1778437" cy="70930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a:xfrm>
            <a:off x="584200" y="470392"/>
            <a:ext cx="5513607" cy="461665"/>
          </a:xfrm>
          <a:prstGeom prst="rect">
            <a:avLst/>
          </a:prstGeom>
        </p:spPr>
        <p:txBody>
          <a:bodyPr wrap="square">
            <a:spAutoFit/>
          </a:bodyPr>
          <a:lstStyle/>
          <a:p>
            <a:pPr defTabSz="914049">
              <a:defRPr/>
            </a:pPr>
            <a:r>
              <a:rPr lang="zh-CN" altLang="en-US" sz="2400" dirty="0">
                <a:gradFill>
                  <a:gsLst>
                    <a:gs pos="1250">
                      <a:schemeClr val="tx1"/>
                    </a:gs>
                    <a:gs pos="100000">
                      <a:schemeClr val="tx1"/>
                    </a:gs>
                  </a:gsLst>
                  <a:lin ang="5400000" scaled="0"/>
                </a:gradFill>
              </a:rPr>
              <a:t>传统应用程序</a:t>
            </a:r>
            <a:endParaRPr lang="en-US" sz="2400" dirty="0">
              <a:gradFill>
                <a:gsLst>
                  <a:gs pos="1250">
                    <a:schemeClr val="tx1"/>
                  </a:gs>
                  <a:gs pos="100000">
                    <a:schemeClr val="tx1"/>
                  </a:gs>
                </a:gsLst>
                <a:lin ang="5400000" scaled="0"/>
              </a:gradFill>
            </a:endParaRPr>
          </a:p>
        </p:txBody>
      </p:sp>
      <p:sp>
        <p:nvSpPr>
          <p:cNvPr id="9" name="Rectangle 8"/>
          <p:cNvSpPr/>
          <p:nvPr/>
        </p:nvSpPr>
        <p:spPr>
          <a:xfrm>
            <a:off x="6259293" y="470392"/>
            <a:ext cx="5848340" cy="461665"/>
          </a:xfrm>
          <a:prstGeom prst="rect">
            <a:avLst/>
          </a:prstGeom>
        </p:spPr>
        <p:txBody>
          <a:bodyPr wrap="square">
            <a:spAutoFit/>
          </a:bodyPr>
          <a:lstStyle/>
          <a:p>
            <a:pPr defTabSz="914049">
              <a:defRPr/>
            </a:pPr>
            <a:r>
              <a:rPr lang="zh-CN" altLang="en-US" sz="2400" dirty="0">
                <a:gradFill>
                  <a:gsLst>
                    <a:gs pos="1250">
                      <a:schemeClr val="tx1"/>
                    </a:gs>
                    <a:gs pos="100000">
                      <a:schemeClr val="tx1"/>
                    </a:gs>
                  </a:gsLst>
                  <a:lin ang="5400000" scaled="0"/>
                </a:gradFill>
              </a:rPr>
              <a:t>微服务应用</a:t>
            </a:r>
            <a:endParaRPr lang="en-US" sz="2400" dirty="0">
              <a:gradFill>
                <a:gsLst>
                  <a:gs pos="1250">
                    <a:schemeClr val="tx1"/>
                  </a:gs>
                  <a:gs pos="100000">
                    <a:schemeClr val="tx1"/>
                  </a:gs>
                </a:gsLst>
                <a:lin ang="5400000" scaled="0"/>
              </a:gradFill>
            </a:endParaRPr>
          </a:p>
        </p:txBody>
      </p:sp>
      <p:sp>
        <p:nvSpPr>
          <p:cNvPr id="10" name="Rectangle 9"/>
          <p:cNvSpPr/>
          <p:nvPr/>
        </p:nvSpPr>
        <p:spPr>
          <a:xfrm>
            <a:off x="6259293" y="950570"/>
            <a:ext cx="3397595" cy="1076705"/>
          </a:xfrm>
          <a:prstGeom prst="rect">
            <a:avLst/>
          </a:prstGeom>
        </p:spPr>
        <p:txBody>
          <a:bodyPr wrap="square">
            <a:spAutoFit/>
          </a:bodyPr>
          <a:lstStyle/>
          <a:p>
            <a:pPr marL="231775" indent="-231775" defTabSz="914049">
              <a:buFont typeface="Arial" panose="020B0604020202020204" pitchFamily="34" charset="0"/>
              <a:buChar char="•"/>
              <a:defRPr/>
            </a:pPr>
            <a:r>
              <a:rPr lang="zh-CN" altLang="en-US" sz="1599" dirty="0">
                <a:gradFill>
                  <a:gsLst>
                    <a:gs pos="1250">
                      <a:schemeClr val="tx1"/>
                    </a:gs>
                    <a:gs pos="100000">
                      <a:schemeClr val="tx1"/>
                    </a:gs>
                  </a:gsLst>
                  <a:lin ang="5400000" scaled="0"/>
                </a:gradFill>
              </a:rPr>
              <a:t>微服务应用程序将功能分离为单独的较小服务</a:t>
            </a:r>
          </a:p>
          <a:p>
            <a:pPr marL="231775" indent="-231775" defTabSz="914049">
              <a:buFont typeface="Arial" panose="020B0604020202020204" pitchFamily="34" charset="0"/>
              <a:buChar char="•"/>
              <a:defRPr/>
            </a:pPr>
            <a:r>
              <a:rPr lang="zh-CN" altLang="en-US" sz="1599" dirty="0">
                <a:gradFill>
                  <a:gsLst>
                    <a:gs pos="1250">
                      <a:schemeClr val="tx1"/>
                    </a:gs>
                    <a:gs pos="100000">
                      <a:schemeClr val="tx1"/>
                    </a:gs>
                  </a:gsLst>
                  <a:lin ang="5400000" scaled="0"/>
                </a:gradFill>
              </a:rPr>
              <a:t>通过跨服务器</a:t>
            </a:r>
            <a:r>
              <a:rPr lang="en-US" altLang="zh-CN" sz="1599" dirty="0">
                <a:gradFill>
                  <a:gsLst>
                    <a:gs pos="1250">
                      <a:schemeClr val="tx1"/>
                    </a:gs>
                    <a:gs pos="100000">
                      <a:schemeClr val="tx1"/>
                    </a:gs>
                  </a:gsLst>
                  <a:lin ang="5400000" scaled="0"/>
                </a:gradFill>
              </a:rPr>
              <a:t>/</a:t>
            </a:r>
            <a:r>
              <a:rPr lang="zh-CN" altLang="en-US" sz="1599" dirty="0">
                <a:gradFill>
                  <a:gsLst>
                    <a:gs pos="1250">
                      <a:schemeClr val="tx1"/>
                    </a:gs>
                    <a:gs pos="100000">
                      <a:schemeClr val="tx1"/>
                    </a:gs>
                  </a:gsLst>
                  <a:lin ang="5400000" scaled="0"/>
                </a:gradFill>
              </a:rPr>
              <a:t>虚拟机独立部署具有多个实例的每个服务进行扩展</a:t>
            </a:r>
            <a:endParaRPr lang="en-US" sz="1599" dirty="0">
              <a:gradFill>
                <a:gsLst>
                  <a:gs pos="1250">
                    <a:schemeClr val="tx1"/>
                  </a:gs>
                  <a:gs pos="100000">
                    <a:schemeClr val="tx1"/>
                  </a:gs>
                </a:gsLst>
                <a:lin ang="5400000" scaled="0"/>
              </a:gradFill>
              <a:latin typeface="Segoe UI"/>
            </a:endParaRPr>
          </a:p>
        </p:txBody>
      </p:sp>
      <p:sp>
        <p:nvSpPr>
          <p:cNvPr id="12" name="Hexagon 11"/>
          <p:cNvSpPr/>
          <p:nvPr/>
        </p:nvSpPr>
        <p:spPr bwMode="auto">
          <a:xfrm>
            <a:off x="9709412" y="1409362"/>
            <a:ext cx="272756" cy="244016"/>
          </a:xfrm>
          <a:prstGeom prst="hexagon">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3" name="Hexagon 12"/>
          <p:cNvSpPr/>
          <p:nvPr/>
        </p:nvSpPr>
        <p:spPr bwMode="auto">
          <a:xfrm>
            <a:off x="10889014" y="1937180"/>
            <a:ext cx="272756" cy="24401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4" name="Hexagon 13"/>
          <p:cNvSpPr/>
          <p:nvPr/>
        </p:nvSpPr>
        <p:spPr bwMode="auto">
          <a:xfrm>
            <a:off x="11321804" y="1694901"/>
            <a:ext cx="272756" cy="244016"/>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5" name="Hexagon 14"/>
          <p:cNvSpPr/>
          <p:nvPr/>
        </p:nvSpPr>
        <p:spPr bwMode="auto">
          <a:xfrm>
            <a:off x="9688434" y="1431633"/>
            <a:ext cx="272756" cy="244016"/>
          </a:xfrm>
          <a:prstGeom prst="hexagon">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6" name="Hexagon 15"/>
          <p:cNvSpPr/>
          <p:nvPr/>
        </p:nvSpPr>
        <p:spPr bwMode="auto">
          <a:xfrm>
            <a:off x="9713470" y="1384720"/>
            <a:ext cx="272756" cy="244016"/>
          </a:xfrm>
          <a:prstGeom prst="hexagon">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7" name="Hexagon 16"/>
          <p:cNvSpPr/>
          <p:nvPr/>
        </p:nvSpPr>
        <p:spPr bwMode="auto">
          <a:xfrm>
            <a:off x="9708999" y="1965140"/>
            <a:ext cx="272756" cy="24401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8" name="Hexagon 17"/>
          <p:cNvSpPr/>
          <p:nvPr/>
        </p:nvSpPr>
        <p:spPr bwMode="auto">
          <a:xfrm>
            <a:off x="9678418" y="1937180"/>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19" name="Hexagon 18"/>
          <p:cNvSpPr/>
          <p:nvPr/>
        </p:nvSpPr>
        <p:spPr bwMode="auto">
          <a:xfrm>
            <a:off x="9695638" y="1983497"/>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0" name="Hexagon 19"/>
          <p:cNvSpPr/>
          <p:nvPr/>
        </p:nvSpPr>
        <p:spPr bwMode="auto">
          <a:xfrm>
            <a:off x="10125105" y="1715010"/>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1" name="Hexagon 20"/>
          <p:cNvSpPr/>
          <p:nvPr/>
        </p:nvSpPr>
        <p:spPr bwMode="auto">
          <a:xfrm>
            <a:off x="10149781" y="1678926"/>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2" name="Hexagon 21"/>
          <p:cNvSpPr/>
          <p:nvPr/>
        </p:nvSpPr>
        <p:spPr bwMode="auto">
          <a:xfrm>
            <a:off x="10106601" y="1693519"/>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7" name="Rectangle 26"/>
          <p:cNvSpPr/>
          <p:nvPr/>
        </p:nvSpPr>
        <p:spPr>
          <a:xfrm>
            <a:off x="579153" y="976489"/>
            <a:ext cx="3374104" cy="1076705"/>
          </a:xfrm>
          <a:prstGeom prst="rect">
            <a:avLst/>
          </a:prstGeom>
        </p:spPr>
        <p:txBody>
          <a:bodyPr wrap="square">
            <a:spAutoFit/>
          </a:bodyPr>
          <a:lstStyle/>
          <a:p>
            <a:pPr marL="231775" indent="-231775" defTabSz="914049">
              <a:buFont typeface="Arial" panose="020B0604020202020204" pitchFamily="34" charset="0"/>
              <a:buChar char="•"/>
              <a:defRPr/>
            </a:pPr>
            <a:r>
              <a:rPr lang="zh-CN" altLang="en-US" sz="1599" dirty="0">
                <a:gradFill>
                  <a:gsLst>
                    <a:gs pos="1250">
                      <a:schemeClr val="tx1"/>
                    </a:gs>
                    <a:gs pos="100000">
                      <a:schemeClr val="tx1"/>
                    </a:gs>
                  </a:gsLst>
                  <a:lin ang="5400000" scaled="0"/>
                </a:gradFill>
              </a:rPr>
              <a:t>传统应用程序在由层和库组成的几个过程中具有其功能</a:t>
            </a:r>
          </a:p>
          <a:p>
            <a:pPr marL="231775" indent="-231775" defTabSz="914049">
              <a:buFont typeface="Arial" panose="020B0604020202020204" pitchFamily="34" charset="0"/>
              <a:buChar char="•"/>
              <a:defRPr/>
            </a:pPr>
            <a:r>
              <a:rPr lang="zh-CN" altLang="en-US" sz="1599" dirty="0">
                <a:gradFill>
                  <a:gsLst>
                    <a:gs pos="1250">
                      <a:schemeClr val="tx1"/>
                    </a:gs>
                    <a:gs pos="100000">
                      <a:schemeClr val="tx1"/>
                    </a:gs>
                  </a:gsLst>
                  <a:lin ang="5400000" scaled="0"/>
                </a:gradFill>
              </a:rPr>
              <a:t>通过在多个服务器</a:t>
            </a:r>
            <a:r>
              <a:rPr lang="en-US" altLang="zh-CN" sz="1599" dirty="0">
                <a:gradFill>
                  <a:gsLst>
                    <a:gs pos="1250">
                      <a:schemeClr val="tx1"/>
                    </a:gs>
                    <a:gs pos="100000">
                      <a:schemeClr val="tx1"/>
                    </a:gs>
                  </a:gsLst>
                  <a:lin ang="5400000" scaled="0"/>
                </a:gradFill>
              </a:rPr>
              <a:t>/</a:t>
            </a:r>
            <a:r>
              <a:rPr lang="zh-CN" altLang="en-US" sz="1599" dirty="0">
                <a:gradFill>
                  <a:gsLst>
                    <a:gs pos="1250">
                      <a:schemeClr val="tx1"/>
                    </a:gs>
                    <a:gs pos="100000">
                      <a:schemeClr val="tx1"/>
                    </a:gs>
                  </a:gsLst>
                  <a:lin ang="5400000" scaled="0"/>
                </a:gradFill>
              </a:rPr>
              <a:t>虚拟机上克隆应用来扩展</a:t>
            </a:r>
            <a:endParaRPr lang="en-US" sz="1599" dirty="0">
              <a:gradFill>
                <a:gsLst>
                  <a:gs pos="1250">
                    <a:schemeClr val="tx1"/>
                  </a:gs>
                  <a:gs pos="100000">
                    <a:schemeClr val="tx1"/>
                  </a:gs>
                </a:gsLst>
                <a:lin ang="5400000" scaled="0"/>
              </a:gradFill>
              <a:latin typeface="Segoe UI"/>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84374" y="1368147"/>
            <a:ext cx="605825" cy="602262"/>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2290" y="1423948"/>
            <a:ext cx="605825" cy="602262"/>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11750" y="1658674"/>
            <a:ext cx="605825" cy="602262"/>
          </a:xfrm>
          <a:prstGeom prst="rect">
            <a:avLst/>
          </a:prstGeom>
        </p:spPr>
      </p:pic>
      <p:sp>
        <p:nvSpPr>
          <p:cNvPr id="36" name="Rectangle 35"/>
          <p:cNvSpPr/>
          <p:nvPr/>
        </p:nvSpPr>
        <p:spPr>
          <a:xfrm>
            <a:off x="9603030" y="946224"/>
            <a:ext cx="734496" cy="369332"/>
          </a:xfrm>
          <a:prstGeom prst="rect">
            <a:avLst/>
          </a:prstGeom>
          <a:ln>
            <a:noFill/>
          </a:ln>
        </p:spPr>
        <p:txBody>
          <a:bodyPr wrap="none">
            <a:spAutoFit/>
          </a:bodyPr>
          <a:lstStyle/>
          <a:p>
            <a:pPr defTabSz="914049">
              <a:defRPr/>
            </a:pPr>
            <a:r>
              <a:rPr lang="en-US" sz="1800" dirty="0">
                <a:gradFill>
                  <a:gsLst>
                    <a:gs pos="1250">
                      <a:schemeClr val="tx1"/>
                    </a:gs>
                    <a:gs pos="100000">
                      <a:schemeClr val="tx1"/>
                    </a:gs>
                  </a:gsLst>
                  <a:lin ang="5400000" scaled="0"/>
                </a:gradFill>
                <a:latin typeface="Segoe UI Light"/>
              </a:rPr>
              <a:t>App 1</a:t>
            </a:r>
          </a:p>
        </p:txBody>
      </p:sp>
      <p:sp>
        <p:nvSpPr>
          <p:cNvPr id="37" name="Rectangle 36"/>
          <p:cNvSpPr/>
          <p:nvPr/>
        </p:nvSpPr>
        <p:spPr>
          <a:xfrm>
            <a:off x="10822806" y="933030"/>
            <a:ext cx="771365" cy="369332"/>
          </a:xfrm>
          <a:prstGeom prst="rect">
            <a:avLst/>
          </a:prstGeom>
        </p:spPr>
        <p:txBody>
          <a:bodyPr wrap="none">
            <a:spAutoFit/>
          </a:bodyPr>
          <a:lstStyle/>
          <a:p>
            <a:pPr defTabSz="914049">
              <a:defRPr/>
            </a:pPr>
            <a:r>
              <a:rPr lang="en-US" sz="1800" dirty="0">
                <a:gradFill>
                  <a:gsLst>
                    <a:gs pos="1250">
                      <a:schemeClr val="tx1"/>
                    </a:gs>
                    <a:gs pos="100000">
                      <a:schemeClr val="tx1"/>
                    </a:gs>
                  </a:gsLst>
                  <a:lin ang="5400000" scaled="0"/>
                </a:gradFill>
                <a:latin typeface="Segoe UI Light"/>
              </a:rPr>
              <a:t>App 2</a:t>
            </a:r>
          </a:p>
        </p:txBody>
      </p:sp>
      <p:sp>
        <p:nvSpPr>
          <p:cNvPr id="38" name="Hexagon 37"/>
          <p:cNvSpPr/>
          <p:nvPr/>
        </p:nvSpPr>
        <p:spPr bwMode="auto">
          <a:xfrm>
            <a:off x="10882490" y="1418551"/>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39" name="Hexagon 38"/>
          <p:cNvSpPr/>
          <p:nvPr/>
        </p:nvSpPr>
        <p:spPr bwMode="auto">
          <a:xfrm>
            <a:off x="10882490" y="1409362"/>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0" name="Hexagon 39"/>
          <p:cNvSpPr/>
          <p:nvPr/>
        </p:nvSpPr>
        <p:spPr bwMode="auto">
          <a:xfrm>
            <a:off x="10897475" y="1366213"/>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1" name="Hexagon 40"/>
          <p:cNvSpPr/>
          <p:nvPr/>
        </p:nvSpPr>
        <p:spPr bwMode="auto">
          <a:xfrm>
            <a:off x="10885447" y="1950143"/>
            <a:ext cx="272756" cy="24401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2" name="Hexagon 41"/>
          <p:cNvSpPr/>
          <p:nvPr/>
        </p:nvSpPr>
        <p:spPr bwMode="auto">
          <a:xfrm>
            <a:off x="11335041" y="1672241"/>
            <a:ext cx="272756" cy="244016"/>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3" name="Hexagon 42"/>
          <p:cNvSpPr/>
          <p:nvPr/>
        </p:nvSpPr>
        <p:spPr bwMode="auto">
          <a:xfrm>
            <a:off x="11297411" y="1669277"/>
            <a:ext cx="272756" cy="244016"/>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44" name="Hexagon 43"/>
          <p:cNvSpPr/>
          <p:nvPr/>
        </p:nvSpPr>
        <p:spPr bwMode="auto">
          <a:xfrm>
            <a:off x="10926022" y="1946567"/>
            <a:ext cx="272756" cy="24401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cxnSp>
        <p:nvCxnSpPr>
          <p:cNvPr id="45" name="Straight Connector 44"/>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50510" y="945171"/>
            <a:ext cx="1023204" cy="1362964"/>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1250">
                      <a:schemeClr val="tx1"/>
                    </a:gs>
                    <a:gs pos="100000">
                      <a:schemeClr val="tx1"/>
                    </a:gs>
                  </a:gsLst>
                  <a:lin ang="5400000" scaled="0"/>
                </a:gradFill>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1250">
                      <a:schemeClr val="tx1"/>
                    </a:gs>
                    <a:gs pos="100000">
                      <a:schemeClr val="tx1"/>
                    </a:gs>
                  </a:gsLst>
                  <a:lin ang="5400000" scaled="0"/>
                </a:gradFill>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1250">
                      <a:schemeClr val="tx1"/>
                    </a:gs>
                    <a:gs pos="100000">
                      <a:schemeClr val="tx1"/>
                    </a:gs>
                  </a:gsLst>
                  <a:lin ang="5400000" scaled="0"/>
                </a:gradFill>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1250">
                      <a:schemeClr val="tx1"/>
                    </a:gs>
                    <a:gs pos="100000">
                      <a:schemeClr val="tx1"/>
                    </a:gs>
                  </a:gsLst>
                  <a:lin ang="5400000" scaled="0"/>
                </a:gradFill>
                <a:latin typeface="Segoe UI Light"/>
                <a:ea typeface="Segoe UI" pitchFamily="34" charset="0"/>
                <a:cs typeface="Segoe UI" pitchFamily="34" charset="0"/>
              </a:endParaRPr>
            </a:p>
          </p:txBody>
        </p:sp>
        <p:sp>
          <p:nvSpPr>
            <p:cNvPr id="51" name="Rectangle 50"/>
            <p:cNvSpPr/>
            <p:nvPr/>
          </p:nvSpPr>
          <p:spPr>
            <a:xfrm>
              <a:off x="4160986" y="946510"/>
              <a:ext cx="734752" cy="369461"/>
            </a:xfrm>
            <a:prstGeom prst="rect">
              <a:avLst/>
            </a:prstGeom>
          </p:spPr>
          <p:txBody>
            <a:bodyPr wrap="none">
              <a:spAutoFit/>
            </a:bodyPr>
            <a:lstStyle/>
            <a:p>
              <a:pPr defTabSz="914049">
                <a:defRPr/>
              </a:pPr>
              <a:r>
                <a:rPr lang="en-US" sz="1800" dirty="0">
                  <a:gradFill>
                    <a:gsLst>
                      <a:gs pos="1250">
                        <a:schemeClr val="tx1"/>
                      </a:gs>
                      <a:gs pos="100000">
                        <a:schemeClr val="tx1"/>
                      </a:gs>
                    </a:gsLst>
                    <a:lin ang="5400000" scaled="0"/>
                  </a:gradFill>
                  <a:latin typeface="Segoe UI Light"/>
                </a:rPr>
                <a:t>App 1</a:t>
              </a:r>
            </a:p>
          </p:txBody>
        </p:sp>
      </p:grpSp>
      <p:sp>
        <p:nvSpPr>
          <p:cNvPr id="52" name="Hexagon 51"/>
          <p:cNvSpPr/>
          <p:nvPr/>
        </p:nvSpPr>
        <p:spPr bwMode="auto">
          <a:xfrm>
            <a:off x="9677835" y="1974527"/>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3" name="Hexagon 52"/>
          <p:cNvSpPr/>
          <p:nvPr/>
        </p:nvSpPr>
        <p:spPr bwMode="auto">
          <a:xfrm>
            <a:off x="9661199" y="1962711"/>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4" name="Hexagon 53"/>
          <p:cNvSpPr/>
          <p:nvPr/>
        </p:nvSpPr>
        <p:spPr bwMode="auto">
          <a:xfrm>
            <a:off x="10876784" y="1401859"/>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5" name="Hexagon 54"/>
          <p:cNvSpPr/>
          <p:nvPr/>
        </p:nvSpPr>
        <p:spPr bwMode="auto">
          <a:xfrm>
            <a:off x="10882537" y="1414691"/>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6" name="Hexagon 55"/>
          <p:cNvSpPr/>
          <p:nvPr/>
        </p:nvSpPr>
        <p:spPr bwMode="auto">
          <a:xfrm>
            <a:off x="10888638" y="1382812"/>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7" name="Hexagon 56"/>
          <p:cNvSpPr/>
          <p:nvPr/>
        </p:nvSpPr>
        <p:spPr bwMode="auto">
          <a:xfrm>
            <a:off x="10103854" y="1713748"/>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58" name="Hexagon 57"/>
          <p:cNvSpPr/>
          <p:nvPr/>
        </p:nvSpPr>
        <p:spPr bwMode="auto">
          <a:xfrm>
            <a:off x="10138475" y="1710965"/>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grpSp>
        <p:nvGrpSpPr>
          <p:cNvPr id="2" name="Group 1"/>
          <p:cNvGrpSpPr/>
          <p:nvPr/>
        </p:nvGrpSpPr>
        <p:grpSpPr>
          <a:xfrm>
            <a:off x="9460780" y="1289051"/>
            <a:ext cx="1023204" cy="1019084"/>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grpSp>
      <p:grpSp>
        <p:nvGrpSpPr>
          <p:cNvPr id="3" name="Group 2"/>
          <p:cNvGrpSpPr/>
          <p:nvPr/>
        </p:nvGrpSpPr>
        <p:grpSpPr>
          <a:xfrm>
            <a:off x="10687176" y="1294452"/>
            <a:ext cx="1023204" cy="1019084"/>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505050"/>
                </a:solidFill>
                <a:latin typeface="Segoe UI Light"/>
                <a:ea typeface="Segoe UI" pitchFamily="34" charset="0"/>
                <a:cs typeface="Segoe UI" pitchFamily="34" charset="0"/>
              </a:endParaRPr>
            </a:p>
          </p:txBody>
        </p:sp>
      </p:grpSp>
      <p:grpSp>
        <p:nvGrpSpPr>
          <p:cNvPr id="66" name="Group 65"/>
          <p:cNvGrpSpPr/>
          <p:nvPr/>
        </p:nvGrpSpPr>
        <p:grpSpPr>
          <a:xfrm>
            <a:off x="8194731" y="4245587"/>
            <a:ext cx="1261534" cy="817298"/>
            <a:chOff x="8625119" y="4346288"/>
            <a:chExt cx="1286914" cy="833741"/>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8625119" y="4420487"/>
              <a:ext cx="1286914" cy="759542"/>
            </a:xfrm>
            <a:prstGeom prst="rect">
              <a:avLst/>
            </a:prstGeom>
          </p:spPr>
          <p:txBody>
            <a:bodyPr wrap="square">
              <a:spAutoFit/>
            </a:bodyPr>
            <a:lstStyle/>
            <a:p>
              <a:pPr algn="ctr" defTabSz="914103"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Fine-grained density of services</a:t>
              </a:r>
            </a:p>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 name="Group 71"/>
          <p:cNvGrpSpPr/>
          <p:nvPr/>
        </p:nvGrpSpPr>
        <p:grpSpPr>
          <a:xfrm>
            <a:off x="4169399" y="3754119"/>
            <a:ext cx="1314217" cy="815465"/>
            <a:chOff x="4217417" y="4008951"/>
            <a:chExt cx="1340657" cy="831871"/>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a:xfrm>
              <a:off x="4226478" y="4081279"/>
              <a:ext cx="1331596" cy="759543"/>
            </a:xfrm>
            <a:prstGeom prst="rect">
              <a:avLst/>
            </a:prstGeom>
          </p:spPr>
          <p:txBody>
            <a:bodyPr wrap="square">
              <a:spAutoFit/>
            </a:bodyPr>
            <a:lstStyle/>
            <a:p>
              <a:pPr algn="ctr" defTabSz="914103"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Coarse-grained density of apps/services</a:t>
              </a:r>
            </a:p>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5" name="Group 74"/>
          <p:cNvGrpSpPr/>
          <p:nvPr/>
        </p:nvGrpSpPr>
        <p:grpSpPr>
          <a:xfrm>
            <a:off x="4154785" y="5297037"/>
            <a:ext cx="1305335" cy="788948"/>
            <a:chOff x="4237967" y="5402884"/>
            <a:chExt cx="1331596" cy="804821"/>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a:xfrm>
              <a:off x="4237967" y="5448162"/>
              <a:ext cx="1331596" cy="759543"/>
            </a:xfrm>
            <a:prstGeom prst="rect">
              <a:avLst/>
            </a:prstGeom>
          </p:spPr>
          <p:txBody>
            <a:bodyPr wrap="square">
              <a:spAutoFit/>
            </a:bodyPr>
            <a:lstStyle/>
            <a:p>
              <a:pPr algn="ctr" defTabSz="914103"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Need to deploy the full application</a:t>
              </a:r>
            </a:p>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8" name="Group 77"/>
          <p:cNvGrpSpPr/>
          <p:nvPr/>
        </p:nvGrpSpPr>
        <p:grpSpPr>
          <a:xfrm>
            <a:off x="10171825" y="2992934"/>
            <a:ext cx="1305335" cy="788948"/>
            <a:chOff x="10622216" y="3052425"/>
            <a:chExt cx="1331596" cy="804821"/>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10622216" y="3097703"/>
              <a:ext cx="1331596" cy="759543"/>
            </a:xfrm>
            <a:prstGeom prst="rect">
              <a:avLst/>
            </a:prstGeom>
          </p:spPr>
          <p:txBody>
            <a:bodyPr wrap="square">
              <a:spAutoFit/>
            </a:bodyPr>
            <a:lstStyle/>
            <a:p>
              <a:pPr algn="ctr" defTabSz="914103"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Independent deployment of microservice</a:t>
              </a:r>
            </a:p>
            <a:p>
              <a:pPr algn="ctr" defTabSz="914103"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p:cNvGrpSpPr/>
          <p:nvPr/>
        </p:nvGrpSpPr>
        <p:grpSpPr>
          <a:xfrm>
            <a:off x="1351686" y="3452689"/>
            <a:ext cx="421918" cy="421918"/>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62246" y="4315275"/>
            <a:ext cx="421918" cy="421918"/>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62246" y="5130466"/>
            <a:ext cx="421918" cy="421918"/>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317496" y="3796648"/>
            <a:ext cx="421918" cy="421918"/>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313522" y="4834881"/>
            <a:ext cx="421918" cy="421918"/>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b="1" dirty="0">
                <a:gradFill>
                  <a:gsLst>
                    <a:gs pos="5439">
                      <a:srgbClr val="F8F8F8"/>
                    </a:gs>
                    <a:gs pos="10000">
                      <a:srgbClr val="F8F8F8"/>
                    </a:gs>
                  </a:gsLst>
                  <a:lin ang="5400000" scaled="0"/>
                </a:gradFill>
                <a:latin typeface="Segoe UI"/>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8758360" y="2810701"/>
            <a:ext cx="421918" cy="421918"/>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8789212" y="5512043"/>
            <a:ext cx="421918" cy="421918"/>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216085" y="4833234"/>
            <a:ext cx="421918" cy="421918"/>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222829" y="3796648"/>
            <a:ext cx="421918" cy="421918"/>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7" rIns="0" bIns="45717" numCol="1" rtlCol="0" anchor="ctr" anchorCtr="0" compatLnSpc="1">
              <a:prstTxWarp prst="textNoShape">
                <a:avLst/>
              </a:prstTxWarp>
            </a:bodyPr>
            <a:lstStyle/>
            <a:p>
              <a:pPr algn="ctr" defTabSz="914103"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238386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6878" y="2930402"/>
            <a:ext cx="6400800" cy="498598"/>
          </a:xfrm>
        </p:spPr>
        <p:txBody>
          <a:bodyPr/>
          <a:lstStyle/>
          <a:p>
            <a:r>
              <a:rPr lang="zh-CN" altLang="en-US" dirty="0"/>
              <a:t>微服务的协作开发环境</a:t>
            </a:r>
            <a:endParaRPr lang="en-US" dirty="0"/>
          </a:p>
        </p:txBody>
      </p:sp>
    </p:spTree>
    <p:extLst>
      <p:ext uri="{BB962C8B-B14F-4D97-AF65-F5344CB8AC3E}">
        <p14:creationId xmlns:p14="http://schemas.microsoft.com/office/powerpoint/2010/main" val="88893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7066-D584-440F-ABC6-18A47FBAD025}"/>
              </a:ext>
            </a:extLst>
          </p:cNvPr>
          <p:cNvSpPr>
            <a:spLocks noGrp="1"/>
          </p:cNvSpPr>
          <p:nvPr>
            <p:ph type="title"/>
          </p:nvPr>
        </p:nvSpPr>
        <p:spPr>
          <a:xfrm>
            <a:off x="588263" y="457200"/>
            <a:ext cx="11018520" cy="492443"/>
          </a:xfrm>
        </p:spPr>
        <p:txBody>
          <a:bodyPr/>
          <a:lstStyle/>
          <a:p>
            <a:r>
              <a:rPr lang="zh-CN" altLang="en-US" sz="3200" dirty="0"/>
              <a:t>微服务发展面临的挑战</a:t>
            </a:r>
            <a:endParaRPr lang="en-US" sz="3200" dirty="0"/>
          </a:p>
        </p:txBody>
      </p:sp>
      <p:pic>
        <p:nvPicPr>
          <p:cNvPr id="4" name="Picture 3">
            <a:extLst>
              <a:ext uri="{FF2B5EF4-FFF2-40B4-BE49-F238E27FC236}">
                <a16:creationId xmlns:a16="http://schemas.microsoft.com/office/drawing/2014/main" id="{B8816772-C045-4E22-A6BE-56DAACB20640}"/>
              </a:ext>
            </a:extLst>
          </p:cNvPr>
          <p:cNvPicPr>
            <a:picLocks noChangeAspect="1"/>
          </p:cNvPicPr>
          <p:nvPr/>
        </p:nvPicPr>
        <p:blipFill>
          <a:blip r:embed="rId3"/>
          <a:stretch>
            <a:fillRect/>
          </a:stretch>
        </p:blipFill>
        <p:spPr>
          <a:xfrm>
            <a:off x="3425049" y="2060357"/>
            <a:ext cx="4780885" cy="4159319"/>
          </a:xfrm>
          <a:prstGeom prst="rect">
            <a:avLst/>
          </a:prstGeom>
        </p:spPr>
      </p:pic>
      <p:sp>
        <p:nvSpPr>
          <p:cNvPr id="8" name="Rectangle 7">
            <a:extLst>
              <a:ext uri="{FF2B5EF4-FFF2-40B4-BE49-F238E27FC236}">
                <a16:creationId xmlns:a16="http://schemas.microsoft.com/office/drawing/2014/main" id="{913BEFFA-A27F-4909-90B1-1E13AD581786}"/>
              </a:ext>
            </a:extLst>
          </p:cNvPr>
          <p:cNvSpPr/>
          <p:nvPr/>
        </p:nvSpPr>
        <p:spPr>
          <a:xfrm>
            <a:off x="740654" y="3441025"/>
            <a:ext cx="2819875" cy="1569660"/>
          </a:xfrm>
          <a:prstGeom prst="rect">
            <a:avLst/>
          </a:prstGeom>
        </p:spPr>
        <p:txBody>
          <a:bodyPr wrap="none">
            <a:spAutoFit/>
          </a:bodyPr>
          <a:lstStyle/>
          <a:p>
            <a:pPr defTabSz="456937">
              <a:defRPr/>
            </a:pPr>
            <a:r>
              <a:rPr lang="zh-CN" alt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单个</a:t>
            </a: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Docker Host?</a:t>
            </a:r>
          </a:p>
          <a:p>
            <a:pPr defTabSz="456937">
              <a:defRPr/>
            </a:pPr>
            <a:endPar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456937">
              <a:defRPr/>
            </a:pPr>
            <a:endPar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456937">
              <a:defRPr/>
            </a:pPr>
            <a:r>
              <a:rPr lang="zh-CN" alt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协调器</a:t>
            </a: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t>
            </a:r>
          </a:p>
          <a:p>
            <a:pPr defTabSz="456937">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a:t>
            </a:r>
            <a:r>
              <a:rPr lang="zh-CN" alt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本地环境</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env. with “all”?</a:t>
            </a:r>
          </a:p>
          <a:p>
            <a:pPr defTabSz="456937">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a:t>
            </a:r>
            <a:r>
              <a:rPr lang="zh-CN" alt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云端环境</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t>
            </a:r>
          </a:p>
        </p:txBody>
      </p:sp>
      <p:sp>
        <p:nvSpPr>
          <p:cNvPr id="11" name="Rectangle 10">
            <a:extLst>
              <a:ext uri="{FF2B5EF4-FFF2-40B4-BE49-F238E27FC236}">
                <a16:creationId xmlns:a16="http://schemas.microsoft.com/office/drawing/2014/main" id="{0785CC4C-1C3B-46D5-BEB5-B7330DA814EC}"/>
              </a:ext>
            </a:extLst>
          </p:cNvPr>
          <p:cNvSpPr/>
          <p:nvPr/>
        </p:nvSpPr>
        <p:spPr>
          <a:xfrm>
            <a:off x="8458598" y="224"/>
            <a:ext cx="3733006" cy="6857554"/>
          </a:xfrm>
          <a:prstGeom prst="rect">
            <a:avLst/>
          </a:prstGeom>
          <a:solidFill>
            <a:srgbClr val="E6E6E6"/>
          </a:solidFill>
          <a:ln>
            <a:noFill/>
          </a:ln>
        </p:spPr>
        <p:style>
          <a:lnRef idx="2">
            <a:schemeClr val="accent2">
              <a:shade val="50000"/>
            </a:schemeClr>
          </a:lnRef>
          <a:fillRef idx="1">
            <a:schemeClr val="accent2"/>
          </a:fillRef>
          <a:effectRef idx="0">
            <a:schemeClr val="accent2"/>
          </a:effectRef>
          <a:fontRef idx="minor">
            <a:schemeClr val="lt1"/>
          </a:fontRef>
        </p:style>
        <p:txBody>
          <a:bodyPr lIns="274302" rIns="182868" rtlCol="0" anchor="t"/>
          <a:lstStyle/>
          <a:p>
            <a:pPr defTabSz="914322">
              <a:defRPr/>
            </a:pPr>
            <a:endParaRPr lang="en-US" sz="1800" dirty="0">
              <a:gradFill>
                <a:gsLst>
                  <a:gs pos="0">
                    <a:schemeClr val="tx1"/>
                  </a:gs>
                  <a:gs pos="100000">
                    <a:schemeClr val="tx1"/>
                  </a:gs>
                </a:gsLst>
                <a:lin ang="5400000" scaled="0"/>
              </a:gradFill>
              <a:latin typeface="Segoe UI"/>
            </a:endParaRPr>
          </a:p>
          <a:p>
            <a:pPr defTabSz="914322">
              <a:defRPr/>
            </a:pPr>
            <a:endParaRPr lang="en-US" sz="1800" dirty="0">
              <a:gradFill>
                <a:gsLst>
                  <a:gs pos="0">
                    <a:schemeClr val="tx1"/>
                  </a:gs>
                  <a:gs pos="100000">
                    <a:schemeClr val="tx1"/>
                  </a:gs>
                </a:gsLst>
                <a:lin ang="5400000" scaled="0"/>
              </a:gradFill>
              <a:latin typeface="Segoe UI"/>
            </a:endParaRPr>
          </a:p>
          <a:p>
            <a:pPr defTabSz="914322">
              <a:defRPr/>
            </a:pPr>
            <a:endParaRPr lang="en-US" sz="1800" dirty="0">
              <a:gradFill>
                <a:gsLst>
                  <a:gs pos="0">
                    <a:schemeClr val="tx1"/>
                  </a:gs>
                  <a:gs pos="100000">
                    <a:schemeClr val="tx1"/>
                  </a:gs>
                </a:gsLst>
                <a:lin ang="5400000" scaled="0"/>
              </a:gradFill>
              <a:latin typeface="Segoe UI"/>
            </a:endParaRPr>
          </a:p>
          <a:p>
            <a:pPr defTabSz="914322">
              <a:defRPr/>
            </a:pPr>
            <a:endParaRPr lang="en-US" sz="1800" dirty="0">
              <a:gradFill>
                <a:gsLst>
                  <a:gs pos="0">
                    <a:schemeClr val="tx1"/>
                  </a:gs>
                  <a:gs pos="100000">
                    <a:schemeClr val="tx1"/>
                  </a:gs>
                </a:gsLst>
                <a:lin ang="5400000" scaled="0"/>
              </a:gradFill>
              <a:latin typeface="Segoe UI"/>
            </a:endParaRPr>
          </a:p>
          <a:p>
            <a:pPr defTabSz="914322">
              <a:defRPr/>
            </a:pPr>
            <a:r>
              <a:rPr lang="zh-CN" altLang="en-US" sz="2800" dirty="0">
                <a:gradFill>
                  <a:gsLst>
                    <a:gs pos="0">
                      <a:schemeClr val="tx1"/>
                    </a:gs>
                    <a:gs pos="100000">
                      <a:schemeClr val="tx1"/>
                    </a:gs>
                  </a:gsLst>
                  <a:lin ang="5400000" scaled="0"/>
                </a:gradFill>
                <a:latin typeface="Segoe UI"/>
              </a:rPr>
              <a:t>挑战</a:t>
            </a:r>
            <a:endParaRPr lang="en-US" sz="1800" dirty="0">
              <a:gradFill>
                <a:gsLst>
                  <a:gs pos="0">
                    <a:schemeClr val="tx1"/>
                  </a:gs>
                  <a:gs pos="100000">
                    <a:schemeClr val="tx1"/>
                  </a:gs>
                </a:gsLst>
                <a:lin ang="5400000" scaled="0"/>
              </a:gradFill>
              <a:latin typeface="Segoe UI"/>
            </a:endParaRPr>
          </a:p>
          <a:p>
            <a:pPr defTabSz="914322">
              <a:defRPr/>
            </a:pPr>
            <a:endParaRPr lang="en-US" sz="1800" dirty="0">
              <a:gradFill>
                <a:gsLst>
                  <a:gs pos="0">
                    <a:schemeClr val="tx1"/>
                  </a:gs>
                  <a:gs pos="100000">
                    <a:schemeClr val="tx1"/>
                  </a:gs>
                </a:gsLst>
                <a:lin ang="5400000" scaled="0"/>
              </a:gradFill>
              <a:latin typeface="Segoe UI"/>
            </a:endParaRPr>
          </a:p>
          <a:p>
            <a:pPr marL="342883" indent="-342883" defTabSz="914322">
              <a:buFont typeface="+mj-lt"/>
              <a:buAutoNum type="arabicPeriod"/>
              <a:defRPr/>
            </a:pPr>
            <a:r>
              <a:rPr lang="zh-CN" altLang="en-US" sz="1800" dirty="0">
                <a:gradFill>
                  <a:gsLst>
                    <a:gs pos="0">
                      <a:schemeClr val="tx1"/>
                    </a:gs>
                    <a:gs pos="100000">
                      <a:schemeClr val="tx1"/>
                    </a:gs>
                  </a:gsLst>
                  <a:lin ang="5400000" scaled="0"/>
                </a:gradFill>
              </a:rPr>
              <a:t>我是否需要运行电脑中的所有微服务？</a:t>
            </a:r>
          </a:p>
          <a:p>
            <a:pPr marL="828647" lvl="1" indent="-371475" defTabSz="914322">
              <a:buFont typeface="+mj-lt"/>
              <a:buAutoNum type="alphaLcParenR"/>
            </a:pPr>
            <a:r>
              <a:rPr lang="zh-CN" altLang="en-US" sz="1800" dirty="0">
                <a:gradFill>
                  <a:gsLst>
                    <a:gs pos="0">
                      <a:schemeClr val="tx1"/>
                    </a:gs>
                    <a:gs pos="100000">
                      <a:schemeClr val="tx1"/>
                    </a:gs>
                  </a:gsLst>
                  <a:lin ang="5400000" scaled="0"/>
                </a:gradFill>
              </a:rPr>
              <a:t>我可以在我的笔记本电脑上运行这一切</a:t>
            </a:r>
            <a:r>
              <a:rPr lang="en-US" altLang="zh-CN" sz="1800" dirty="0">
                <a:gradFill>
                  <a:gsLst>
                    <a:gs pos="0">
                      <a:schemeClr val="tx1"/>
                    </a:gs>
                    <a:gs pos="100000">
                      <a:schemeClr val="tx1"/>
                    </a:gs>
                  </a:gsLst>
                  <a:lin ang="5400000" scaled="0"/>
                </a:gradFill>
              </a:rPr>
              <a:t>.....</a:t>
            </a:r>
          </a:p>
          <a:p>
            <a:pPr marL="828647" lvl="1" indent="-371475" defTabSz="914322">
              <a:buFont typeface="+mj-lt"/>
              <a:buAutoNum type="alphaLcParenR"/>
            </a:pPr>
            <a:r>
              <a:rPr lang="zh-CN" altLang="en-US" sz="1800" dirty="0">
                <a:gradFill>
                  <a:gsLst>
                    <a:gs pos="0">
                      <a:schemeClr val="tx1"/>
                    </a:gs>
                    <a:gs pos="100000">
                      <a:schemeClr val="tx1"/>
                    </a:gs>
                  </a:gsLst>
                  <a:lin ang="5400000" scaled="0"/>
                </a:gradFill>
                <a:latin typeface="Segoe UI"/>
              </a:rPr>
              <a:t>或者</a:t>
            </a:r>
            <a:r>
              <a:rPr lang="en-US" sz="1800" dirty="0">
                <a:gradFill>
                  <a:gsLst>
                    <a:gs pos="0">
                      <a:schemeClr val="tx1"/>
                    </a:gs>
                    <a:gs pos="100000">
                      <a:schemeClr val="tx1"/>
                    </a:gs>
                  </a:gsLst>
                  <a:lin ang="5400000" scaled="0"/>
                </a:gradFill>
                <a:latin typeface="Segoe UI"/>
              </a:rPr>
              <a:t>, create mocks?</a:t>
            </a:r>
          </a:p>
          <a:p>
            <a:pPr marL="342883" indent="-342883" defTabSz="914322">
              <a:buFont typeface="+mj-lt"/>
              <a:buAutoNum type="arabicPeriod"/>
              <a:defRPr/>
            </a:pPr>
            <a:endParaRPr lang="en-US" sz="1800" dirty="0">
              <a:gradFill>
                <a:gsLst>
                  <a:gs pos="0">
                    <a:schemeClr val="tx1"/>
                  </a:gs>
                  <a:gs pos="100000">
                    <a:schemeClr val="tx1"/>
                  </a:gs>
                </a:gsLst>
                <a:lin ang="5400000" scaled="0"/>
              </a:gradFill>
              <a:latin typeface="Segoe UI"/>
            </a:endParaRPr>
          </a:p>
          <a:p>
            <a:pPr marL="342883" indent="-342883" defTabSz="914322">
              <a:buFont typeface="+mj-lt"/>
              <a:buAutoNum type="arabicPeriod"/>
              <a:defRPr/>
            </a:pPr>
            <a:r>
              <a:rPr lang="zh-CN" altLang="en-US" sz="1800" dirty="0">
                <a:gradFill>
                  <a:gsLst>
                    <a:gs pos="0">
                      <a:schemeClr val="tx1"/>
                    </a:gs>
                    <a:gs pos="100000">
                      <a:schemeClr val="tx1"/>
                    </a:gs>
                  </a:gsLst>
                  <a:lin ang="5400000" scaled="0"/>
                </a:gradFill>
              </a:rPr>
              <a:t>如何以迭代方式轻松地将服务开发和部署到协调器群集 </a:t>
            </a:r>
            <a:r>
              <a:rPr lang="en-US" altLang="zh-CN" sz="1800" dirty="0">
                <a:gradFill>
                  <a:gsLst>
                    <a:gs pos="0">
                      <a:schemeClr val="tx1"/>
                    </a:gs>
                    <a:gs pos="100000">
                      <a:schemeClr val="tx1"/>
                    </a:gs>
                  </a:gsLst>
                  <a:lin ang="5400000" scaled="0"/>
                </a:gradFill>
              </a:rPr>
              <a:t>(</a:t>
            </a:r>
            <a:r>
              <a:rPr lang="zh-CN" altLang="en-US" sz="1800" dirty="0">
                <a:gradFill>
                  <a:gsLst>
                    <a:gs pos="0">
                      <a:schemeClr val="tx1"/>
                    </a:gs>
                    <a:gs pos="100000">
                      <a:schemeClr val="tx1"/>
                    </a:gs>
                  </a:gsLst>
                  <a:lin ang="5400000" scaled="0"/>
                </a:gradFill>
              </a:rPr>
              <a:t>从 </a:t>
            </a:r>
            <a:r>
              <a:rPr lang="en-US" altLang="zh-CN" sz="1800" dirty="0">
                <a:gradFill>
                  <a:gsLst>
                    <a:gs pos="0">
                      <a:schemeClr val="tx1"/>
                    </a:gs>
                    <a:gs pos="100000">
                      <a:schemeClr val="tx1"/>
                    </a:gs>
                  </a:gsLst>
                  <a:lin ang="5400000" scaled="0"/>
                </a:gradFill>
              </a:rPr>
              <a:t>VS</a:t>
            </a:r>
            <a:r>
              <a:rPr lang="zh-CN" altLang="en-US" sz="1800" dirty="0">
                <a:gradFill>
                  <a:gsLst>
                    <a:gs pos="0">
                      <a:schemeClr val="tx1"/>
                    </a:gs>
                    <a:gs pos="100000">
                      <a:schemeClr val="tx1"/>
                    </a:gs>
                  </a:gsLst>
                  <a:lin ang="5400000" scaled="0"/>
                </a:gradFill>
              </a:rPr>
              <a:t>、</a:t>
            </a:r>
            <a:r>
              <a:rPr lang="en-US" altLang="zh-CN" sz="1800" dirty="0">
                <a:gradFill>
                  <a:gsLst>
                    <a:gs pos="0">
                      <a:schemeClr val="tx1"/>
                    </a:gs>
                    <a:gs pos="100000">
                      <a:schemeClr val="tx1"/>
                    </a:gs>
                  </a:gsLst>
                  <a:lin ang="5400000" scaled="0"/>
                </a:gradFill>
              </a:rPr>
              <a:t>CLI </a:t>
            </a:r>
            <a:r>
              <a:rPr lang="zh-CN" altLang="en-US" sz="1800" dirty="0">
                <a:gradFill>
                  <a:gsLst>
                    <a:gs pos="0">
                      <a:schemeClr val="tx1"/>
                    </a:gs>
                    <a:gs pos="100000">
                      <a:schemeClr val="tx1"/>
                    </a:gs>
                  </a:gsLst>
                  <a:lin ang="5400000" scaled="0"/>
                </a:gradFill>
              </a:rPr>
              <a:t>等</a:t>
            </a:r>
            <a:r>
              <a:rPr lang="en-US" altLang="zh-CN" sz="1800" dirty="0">
                <a:gradFill>
                  <a:gsLst>
                    <a:gs pos="0">
                      <a:schemeClr val="tx1"/>
                    </a:gs>
                    <a:gs pos="100000">
                      <a:schemeClr val="tx1"/>
                    </a:gs>
                  </a:gsLst>
                  <a:lin ang="5400000" scaled="0"/>
                </a:gradFill>
              </a:rPr>
              <a:t>)</a:t>
            </a:r>
            <a:r>
              <a:rPr lang="en-US" sz="1800" dirty="0">
                <a:gradFill>
                  <a:gsLst>
                    <a:gs pos="0">
                      <a:schemeClr val="tx1"/>
                    </a:gs>
                    <a:gs pos="100000">
                      <a:schemeClr val="tx1"/>
                    </a:gs>
                  </a:gsLst>
                  <a:lin ang="5400000" scaled="0"/>
                </a:gradFill>
                <a:latin typeface="Segoe UI"/>
              </a:rPr>
              <a:t> </a:t>
            </a:r>
          </a:p>
          <a:p>
            <a:pPr marL="342883" indent="-342883" defTabSz="914322">
              <a:buFont typeface="+mj-lt"/>
              <a:buAutoNum type="arabicPeriod"/>
              <a:defRPr/>
            </a:pPr>
            <a:endParaRPr lang="en-US" sz="1800" dirty="0">
              <a:gradFill>
                <a:gsLst>
                  <a:gs pos="0">
                    <a:schemeClr val="tx1"/>
                  </a:gs>
                  <a:gs pos="100000">
                    <a:schemeClr val="tx1"/>
                  </a:gs>
                </a:gsLst>
                <a:lin ang="5400000" scaled="0"/>
              </a:gradFill>
              <a:latin typeface="Segoe UI"/>
            </a:endParaRPr>
          </a:p>
          <a:p>
            <a:pPr marL="342883" indent="-342883" defTabSz="914322">
              <a:buFont typeface="+mj-lt"/>
              <a:buAutoNum type="arabicPeriod"/>
              <a:defRPr/>
            </a:pPr>
            <a:r>
              <a:rPr lang="zh-CN" altLang="en-US" sz="1800" dirty="0">
                <a:gradFill>
                  <a:gsLst>
                    <a:gs pos="0">
                      <a:schemeClr val="tx1"/>
                    </a:gs>
                    <a:gs pos="100000">
                      <a:schemeClr val="tx1"/>
                    </a:gs>
                  </a:gsLst>
                  <a:lin ang="5400000" scaled="0"/>
                </a:gradFill>
              </a:rPr>
              <a:t>如何在最终的协调器中运行更新的服务</a:t>
            </a:r>
            <a:r>
              <a:rPr lang="en-US" altLang="zh-CN" sz="1800" dirty="0">
                <a:gradFill>
                  <a:gsLst>
                    <a:gs pos="0">
                      <a:schemeClr val="tx1"/>
                    </a:gs>
                    <a:gs pos="100000">
                      <a:schemeClr val="tx1"/>
                    </a:gs>
                  </a:gsLst>
                  <a:lin ang="5400000" scaled="0"/>
                </a:gradFill>
              </a:rPr>
              <a:t>, </a:t>
            </a:r>
            <a:r>
              <a:rPr lang="zh-CN" altLang="en-US" sz="1800" dirty="0">
                <a:gradFill>
                  <a:gsLst>
                    <a:gs pos="0">
                      <a:schemeClr val="tx1"/>
                    </a:gs>
                    <a:gs pos="100000">
                      <a:schemeClr val="tx1"/>
                    </a:gs>
                  </a:gsLst>
                  <a:lin ang="5400000" scaled="0"/>
                </a:gradFill>
              </a:rPr>
              <a:t>而不存在破坏协调器中的其他应用程序的风险？</a:t>
            </a:r>
            <a:endParaRPr lang="en-US" sz="1800" b="1" dirty="0">
              <a:gradFill>
                <a:gsLst>
                  <a:gs pos="0">
                    <a:schemeClr val="tx1"/>
                  </a:gs>
                  <a:gs pos="100000">
                    <a:schemeClr val="tx1"/>
                  </a:gs>
                </a:gsLst>
                <a:lin ang="5400000" scaled="0"/>
              </a:gradFill>
              <a:latin typeface="Segoe UI"/>
            </a:endParaRPr>
          </a:p>
          <a:p>
            <a:pPr marL="342883" indent="-342883" defTabSz="914322">
              <a:buFont typeface="+mj-lt"/>
              <a:buAutoNum type="arabicPeriod"/>
              <a:defRPr/>
            </a:pPr>
            <a:endParaRPr lang="en-US" sz="1800" dirty="0">
              <a:gradFill>
                <a:gsLst>
                  <a:gs pos="0">
                    <a:schemeClr val="tx1"/>
                  </a:gs>
                  <a:gs pos="100000">
                    <a:schemeClr val="tx1"/>
                  </a:gs>
                </a:gsLst>
                <a:lin ang="5400000" scaled="0"/>
              </a:gradFill>
              <a:latin typeface="Segoe UI"/>
            </a:endParaRPr>
          </a:p>
        </p:txBody>
      </p:sp>
    </p:spTree>
    <p:extLst>
      <p:ext uri="{BB962C8B-B14F-4D97-AF65-F5344CB8AC3E}">
        <p14:creationId xmlns:p14="http://schemas.microsoft.com/office/powerpoint/2010/main" val="4118637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 calcmode="lin" valueType="num">
                                      <p:cBhvr additive="base">
                                        <p:cTn id="7" dur="500" fill="hold"/>
                                        <p:tgtEl>
                                          <p:spTgt spid="11">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11">
                                            <p:bg/>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anim calcmode="lin" valueType="num">
                                      <p:cBhvr additive="base">
                                        <p:cTn id="11" dur="500" fill="hold"/>
                                        <p:tgtEl>
                                          <p:spTgt spid="11">
                                            <p:txEl>
                                              <p:pRg st="4" end="4"/>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1">
                                            <p:txEl>
                                              <p:pRg st="4" end="4"/>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anim calcmode="lin" valueType="num">
                                      <p:cBhvr additive="base">
                                        <p:cTn id="15" dur="500" fill="hold"/>
                                        <p:tgtEl>
                                          <p:spTgt spid="11">
                                            <p:txEl>
                                              <p:pRg st="6" end="6"/>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6" end="6"/>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anim calcmode="lin" valueType="num">
                                      <p:cBhvr additive="base">
                                        <p:cTn id="19" dur="500" fill="hold"/>
                                        <p:tgtEl>
                                          <p:spTgt spid="11">
                                            <p:txEl>
                                              <p:pRg st="7" end="7"/>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7" end="7"/>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anim calcmode="lin" valueType="num">
                                      <p:cBhvr additive="base">
                                        <p:cTn id="23" dur="500" fill="hold"/>
                                        <p:tgtEl>
                                          <p:spTgt spid="11">
                                            <p:txEl>
                                              <p:pRg st="8" end="8"/>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8" end="8"/>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anim calcmode="lin" valueType="num">
                                      <p:cBhvr additive="base">
                                        <p:cTn id="27" dur="500" fill="hold"/>
                                        <p:tgtEl>
                                          <p:spTgt spid="11">
                                            <p:txEl>
                                              <p:pRg st="10" end="1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1">
                                            <p:txEl>
                                              <p:pRg st="10" end="10"/>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xEl>
                                              <p:pRg st="12" end="12"/>
                                            </p:txEl>
                                          </p:spTgt>
                                        </p:tgtEl>
                                        <p:attrNameLst>
                                          <p:attrName>style.visibility</p:attrName>
                                        </p:attrNameLst>
                                      </p:cBhvr>
                                      <p:to>
                                        <p:strVal val="visible"/>
                                      </p:to>
                                    </p:set>
                                    <p:anim calcmode="lin" valueType="num">
                                      <p:cBhvr additive="base">
                                        <p:cTn id="31" dur="500" fill="hold"/>
                                        <p:tgtEl>
                                          <p:spTgt spid="11">
                                            <p:txEl>
                                              <p:pRg st="12" end="1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F54FEF7F-A2E6-C14B-911C-2C5C51AA32B4}"/>
              </a:ext>
            </a:extLst>
          </p:cNvPr>
          <p:cNvGrpSpPr/>
          <p:nvPr/>
        </p:nvGrpSpPr>
        <p:grpSpPr>
          <a:xfrm>
            <a:off x="5224761" y="1512082"/>
            <a:ext cx="4463558" cy="3444857"/>
            <a:chOff x="4169329" y="1002484"/>
            <a:chExt cx="4538444" cy="3431099"/>
          </a:xfrm>
          <a:solidFill>
            <a:srgbClr val="0078D4"/>
          </a:solidFill>
        </p:grpSpPr>
        <p:sp>
          <p:nvSpPr>
            <p:cNvPr id="58" name="Cloud Callout 57">
              <a:extLst>
                <a:ext uri="{FF2B5EF4-FFF2-40B4-BE49-F238E27FC236}">
                  <a16:creationId xmlns:a16="http://schemas.microsoft.com/office/drawing/2014/main" id="{A5408770-1693-064C-A8B1-923D409FEEE5}"/>
                </a:ext>
              </a:extLst>
            </p:cNvPr>
            <p:cNvSpPr/>
            <p:nvPr/>
          </p:nvSpPr>
          <p:spPr>
            <a:xfrm>
              <a:off x="4169329" y="1002484"/>
              <a:ext cx="4538444" cy="2927759"/>
            </a:xfrm>
            <a:prstGeom prst="cloudCallou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22"/>
              <a:r>
                <a:rPr lang="en-US" sz="2800" dirty="0">
                  <a:gradFill>
                    <a:gsLst>
                      <a:gs pos="0">
                        <a:schemeClr val="bg1"/>
                      </a:gs>
                      <a:gs pos="100000">
                        <a:schemeClr val="bg1"/>
                      </a:gs>
                    </a:gsLst>
                    <a:lin ang="5400000" scaled="0"/>
                  </a:gradFill>
                  <a:latin typeface="Segoe UI"/>
                </a:rPr>
                <a:t>AKS cluster </a:t>
              </a:r>
            </a:p>
            <a:p>
              <a:pPr algn="ctr" defTabSz="914322"/>
              <a:r>
                <a:rPr lang="en-US" sz="1800" dirty="0">
                  <a:gradFill>
                    <a:gsLst>
                      <a:gs pos="0">
                        <a:schemeClr val="bg1"/>
                      </a:gs>
                      <a:gs pos="100000">
                        <a:schemeClr val="bg1"/>
                      </a:gs>
                    </a:gsLst>
                    <a:lin ang="5400000" scaled="0"/>
                  </a:gradFill>
                  <a:latin typeface="Segoe UI"/>
                </a:rPr>
                <a:t>with Dev Spaces</a:t>
              </a:r>
            </a:p>
          </p:txBody>
        </p:sp>
        <p:sp>
          <p:nvSpPr>
            <p:cNvPr id="59" name="Rectangle 58">
              <a:extLst>
                <a:ext uri="{FF2B5EF4-FFF2-40B4-BE49-F238E27FC236}">
                  <a16:creationId xmlns:a16="http://schemas.microsoft.com/office/drawing/2014/main" id="{1FDE9A19-9ACB-D048-A3A7-87B30CD6E859}"/>
                </a:ext>
              </a:extLst>
            </p:cNvPr>
            <p:cNvSpPr/>
            <p:nvPr/>
          </p:nvSpPr>
          <p:spPr>
            <a:xfrm>
              <a:off x="5364760" y="3754946"/>
              <a:ext cx="583256" cy="678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endParaRPr lang="en-US" sz="2353">
                <a:gradFill>
                  <a:gsLst>
                    <a:gs pos="0">
                      <a:schemeClr val="tx1"/>
                    </a:gs>
                    <a:gs pos="100000">
                      <a:schemeClr val="tx1"/>
                    </a:gs>
                  </a:gsLst>
                  <a:lin ang="5400000" scaled="0"/>
                </a:gradFill>
                <a:latin typeface="Segoe UI"/>
              </a:endParaRPr>
            </a:p>
          </p:txBody>
        </p:sp>
      </p:grpSp>
      <p:sp>
        <p:nvSpPr>
          <p:cNvPr id="2" name="Title 1">
            <a:extLst>
              <a:ext uri="{FF2B5EF4-FFF2-40B4-BE49-F238E27FC236}">
                <a16:creationId xmlns:a16="http://schemas.microsoft.com/office/drawing/2014/main" id="{C7C40759-6BC0-D646-94D0-1602CDD19C95}"/>
              </a:ext>
            </a:extLst>
          </p:cNvPr>
          <p:cNvSpPr>
            <a:spLocks noGrp="1"/>
          </p:cNvSpPr>
          <p:nvPr>
            <p:ph type="title"/>
          </p:nvPr>
        </p:nvSpPr>
        <p:spPr>
          <a:xfrm>
            <a:off x="588263" y="457200"/>
            <a:ext cx="7617431" cy="923330"/>
          </a:xfrm>
        </p:spPr>
        <p:txBody>
          <a:bodyPr/>
          <a:lstStyle/>
          <a:p>
            <a:r>
              <a:rPr lang="en-US" dirty="0"/>
              <a:t>Azure Dev Spaces </a:t>
            </a:r>
            <a:r>
              <a:rPr lang="en-US" b="0" dirty="0">
                <a:latin typeface="Segoe UI Light" panose="020B0502040204020203" pitchFamily="34" charset="0"/>
                <a:cs typeface="Segoe UI Light" panose="020B0502040204020203" pitchFamily="34" charset="0"/>
              </a:rPr>
              <a:t>for Kubernetes/AKS</a:t>
            </a:r>
            <a:br>
              <a:rPr lang="en-US" b="0" dirty="0">
                <a:latin typeface="Segoe UI Light" panose="020B0502040204020203" pitchFamily="34" charset="0"/>
                <a:cs typeface="Segoe UI Light" panose="020B0502040204020203" pitchFamily="34" charset="0"/>
              </a:rPr>
            </a:br>
            <a:r>
              <a:rPr lang="en-US" sz="2400" b="0" dirty="0">
                <a:latin typeface="+mn-lt"/>
              </a:rPr>
              <a:t>Fast, iterative development for cloud native apps</a:t>
            </a:r>
          </a:p>
        </p:txBody>
      </p:sp>
      <p:grpSp>
        <p:nvGrpSpPr>
          <p:cNvPr id="46" name="Group 45">
            <a:extLst>
              <a:ext uri="{FF2B5EF4-FFF2-40B4-BE49-F238E27FC236}">
                <a16:creationId xmlns:a16="http://schemas.microsoft.com/office/drawing/2014/main" id="{7BB1BF2A-05FE-8342-83C2-343DA48965C2}"/>
              </a:ext>
            </a:extLst>
          </p:cNvPr>
          <p:cNvGrpSpPr/>
          <p:nvPr/>
        </p:nvGrpSpPr>
        <p:grpSpPr>
          <a:xfrm>
            <a:off x="399324" y="2881499"/>
            <a:ext cx="2028360" cy="1584161"/>
            <a:chOff x="299214" y="2161097"/>
            <a:chExt cx="1521368" cy="1188198"/>
          </a:xfrm>
        </p:grpSpPr>
        <p:grpSp>
          <p:nvGrpSpPr>
            <p:cNvPr id="29" name="Group 28">
              <a:extLst>
                <a:ext uri="{FF2B5EF4-FFF2-40B4-BE49-F238E27FC236}">
                  <a16:creationId xmlns:a16="http://schemas.microsoft.com/office/drawing/2014/main" id="{9170C3DB-E790-DE46-97A9-AB9A9ACCCF76}"/>
                </a:ext>
              </a:extLst>
            </p:cNvPr>
            <p:cNvGrpSpPr/>
            <p:nvPr/>
          </p:nvGrpSpPr>
          <p:grpSpPr>
            <a:xfrm>
              <a:off x="763330" y="2161097"/>
              <a:ext cx="1057252" cy="850763"/>
              <a:chOff x="763330" y="2161097"/>
              <a:chExt cx="1057252" cy="850763"/>
            </a:xfrm>
          </p:grpSpPr>
          <p:pic>
            <p:nvPicPr>
              <p:cNvPr id="13" name="Picture 12">
                <a:extLst>
                  <a:ext uri="{FF2B5EF4-FFF2-40B4-BE49-F238E27FC236}">
                    <a16:creationId xmlns:a16="http://schemas.microsoft.com/office/drawing/2014/main" id="{3676928E-F663-A949-BC41-C5B0EF2A1D18}"/>
                  </a:ext>
                </a:extLst>
              </p:cNvPr>
              <p:cNvPicPr>
                <a:picLocks noChangeAspect="1"/>
              </p:cNvPicPr>
              <p:nvPr/>
            </p:nvPicPr>
            <p:blipFill>
              <a:blip r:embed="rId3">
                <a:duotone>
                  <a:schemeClr val="accent1">
                    <a:shade val="45000"/>
                    <a:satMod val="135000"/>
                  </a:schemeClr>
                  <a:prstClr val="white"/>
                </a:duotone>
              </a:blip>
              <a:stretch>
                <a:fillRect/>
              </a:stretch>
            </p:blipFill>
            <p:spPr>
              <a:xfrm>
                <a:off x="1121966" y="2161097"/>
                <a:ext cx="698616" cy="698616"/>
              </a:xfrm>
              <a:prstGeom prst="rect">
                <a:avLst/>
              </a:prstGeom>
            </p:spPr>
          </p:pic>
          <p:pic>
            <p:nvPicPr>
              <p:cNvPr id="14" name="Picture 13">
                <a:extLst>
                  <a:ext uri="{FF2B5EF4-FFF2-40B4-BE49-F238E27FC236}">
                    <a16:creationId xmlns:a16="http://schemas.microsoft.com/office/drawing/2014/main" id="{5EAE7D90-8621-7C45-B0A1-228B0E6524E3}"/>
                  </a:ext>
                </a:extLst>
              </p:cNvPr>
              <p:cNvPicPr>
                <a:picLocks noChangeAspect="1"/>
              </p:cNvPicPr>
              <p:nvPr/>
            </p:nvPicPr>
            <p:blipFill>
              <a:blip r:embed="rId4">
                <a:duotone>
                  <a:schemeClr val="accent1">
                    <a:shade val="45000"/>
                    <a:satMod val="135000"/>
                  </a:schemeClr>
                  <a:prstClr val="white"/>
                </a:duotone>
              </a:blip>
              <a:stretch>
                <a:fillRect/>
              </a:stretch>
            </p:blipFill>
            <p:spPr>
              <a:xfrm>
                <a:off x="763330" y="2396609"/>
                <a:ext cx="615251" cy="615251"/>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A576275F-6161-D64E-B5D0-32549D2D9360}"/>
                  </a:ext>
                </a:extLst>
              </p:cNvPr>
              <p:cNvSpPr txBox="1"/>
              <p:nvPr/>
            </p:nvSpPr>
            <p:spPr>
              <a:xfrm>
                <a:off x="1269129" y="2241419"/>
                <a:ext cx="351321" cy="223105"/>
              </a:xfrm>
              <a:prstGeom prst="rect">
                <a:avLst/>
              </a:prstGeom>
              <a:noFill/>
            </p:spPr>
            <p:txBody>
              <a:bodyPr wrap="none" rtlCol="0">
                <a:spAutoFit/>
              </a:bodyPr>
              <a:lstStyle/>
              <a:p>
                <a:pPr defTabSz="914322"/>
                <a:r>
                  <a:rPr lang="en-US" sz="1333"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&lt;/&gt;</a:t>
                </a:r>
              </a:p>
            </p:txBody>
          </p:sp>
        </p:grpSp>
        <p:sp>
          <p:nvSpPr>
            <p:cNvPr id="33" name="TextBox 32">
              <a:extLst>
                <a:ext uri="{FF2B5EF4-FFF2-40B4-BE49-F238E27FC236}">
                  <a16:creationId xmlns:a16="http://schemas.microsoft.com/office/drawing/2014/main" id="{74744E9E-5D52-3543-81BC-F04A904E1313}"/>
                </a:ext>
              </a:extLst>
            </p:cNvPr>
            <p:cNvSpPr txBox="1"/>
            <p:nvPr/>
          </p:nvSpPr>
          <p:spPr>
            <a:xfrm>
              <a:off x="299214" y="2956854"/>
              <a:ext cx="1465929" cy="392441"/>
            </a:xfrm>
            <a:prstGeom prst="rect">
              <a:avLst/>
            </a:prstGeom>
            <a:noFill/>
          </p:spPr>
          <p:txBody>
            <a:bodyPr wrap="none" rtlCol="0">
              <a:spAutoFit/>
            </a:bodyPr>
            <a:lstStyle/>
            <a:p>
              <a:pPr algn="ctr" defTabSz="914322"/>
              <a:r>
                <a:rPr lang="en-US" sz="1400" dirty="0">
                  <a:gradFill>
                    <a:gsLst>
                      <a:gs pos="0">
                        <a:schemeClr val="tx1"/>
                      </a:gs>
                      <a:gs pos="100000">
                        <a:schemeClr val="tx1"/>
                      </a:gs>
                    </a:gsLst>
                    <a:lin ang="5400000" scaled="0"/>
                  </a:gradFill>
                  <a:latin typeface="Segoe UI"/>
                </a:rPr>
                <a:t>Edit code with </a:t>
              </a:r>
            </a:p>
            <a:p>
              <a:pPr algn="ctr" defTabSz="914322"/>
              <a:r>
                <a:rPr lang="en-US" sz="1400" dirty="0">
                  <a:gradFill>
                    <a:gsLst>
                      <a:gs pos="0">
                        <a:schemeClr val="tx1"/>
                      </a:gs>
                      <a:gs pos="100000">
                        <a:schemeClr val="tx1"/>
                      </a:gs>
                    </a:gsLst>
                    <a:lin ang="5400000" scaled="0"/>
                  </a:gradFill>
                  <a:latin typeface="Segoe UI"/>
                </a:rPr>
                <a:t>your favorite editor/ID</a:t>
              </a:r>
            </a:p>
          </p:txBody>
        </p:sp>
      </p:grpSp>
      <p:grpSp>
        <p:nvGrpSpPr>
          <p:cNvPr id="7" name="Group 6">
            <a:extLst>
              <a:ext uri="{FF2B5EF4-FFF2-40B4-BE49-F238E27FC236}">
                <a16:creationId xmlns:a16="http://schemas.microsoft.com/office/drawing/2014/main" id="{2F9A61BC-624D-49BC-A973-833FAC64F90F}"/>
              </a:ext>
            </a:extLst>
          </p:cNvPr>
          <p:cNvGrpSpPr/>
          <p:nvPr/>
        </p:nvGrpSpPr>
        <p:grpSpPr>
          <a:xfrm>
            <a:off x="2622260" y="2598776"/>
            <a:ext cx="2598714" cy="773670"/>
            <a:chOff x="2622260" y="2598776"/>
            <a:chExt cx="2598714" cy="773670"/>
          </a:xfrm>
        </p:grpSpPr>
        <p:grpSp>
          <p:nvGrpSpPr>
            <p:cNvPr id="16" name="Group 15">
              <a:extLst>
                <a:ext uri="{FF2B5EF4-FFF2-40B4-BE49-F238E27FC236}">
                  <a16:creationId xmlns:a16="http://schemas.microsoft.com/office/drawing/2014/main" id="{FE552309-0323-6243-BEB4-798C81DB84EF}"/>
                </a:ext>
              </a:extLst>
            </p:cNvPr>
            <p:cNvGrpSpPr/>
            <p:nvPr/>
          </p:nvGrpSpPr>
          <p:grpSpPr>
            <a:xfrm>
              <a:off x="2622260" y="2598776"/>
              <a:ext cx="2598714" cy="773670"/>
              <a:chOff x="2088745" y="1949040"/>
              <a:chExt cx="1949162" cy="580290"/>
            </a:xfrm>
          </p:grpSpPr>
          <p:sp>
            <p:nvSpPr>
              <p:cNvPr id="34" name="TextBox 33">
                <a:extLst>
                  <a:ext uri="{FF2B5EF4-FFF2-40B4-BE49-F238E27FC236}">
                    <a16:creationId xmlns:a16="http://schemas.microsoft.com/office/drawing/2014/main" id="{C0F322DC-A2E7-0741-B1E6-A3890C607AEA}"/>
                  </a:ext>
                </a:extLst>
              </p:cNvPr>
              <p:cNvSpPr txBox="1"/>
              <p:nvPr/>
            </p:nvSpPr>
            <p:spPr>
              <a:xfrm>
                <a:off x="2088745" y="2290740"/>
                <a:ext cx="1949162" cy="238590"/>
              </a:xfrm>
              <a:prstGeom prst="rect">
                <a:avLst/>
              </a:prstGeom>
              <a:noFill/>
            </p:spPr>
            <p:txBody>
              <a:bodyPr wrap="square" rtlCol="0">
                <a:spAutoFit/>
              </a:bodyPr>
              <a:lstStyle/>
              <a:p>
                <a:pPr algn="ctr" defTabSz="914322"/>
                <a:r>
                  <a:rPr lang="en-US" sz="1467" dirty="0">
                    <a:gradFill>
                      <a:gsLst>
                        <a:gs pos="0">
                          <a:schemeClr val="tx1"/>
                        </a:gs>
                        <a:gs pos="100000">
                          <a:schemeClr val="tx1"/>
                        </a:gs>
                      </a:gsLst>
                      <a:lin ang="5400000" scaled="0"/>
                    </a:gradFill>
                    <a:latin typeface="Segoe UI"/>
                  </a:rPr>
                  <a:t>Iterate fast, directly in Azure</a:t>
                </a:r>
              </a:p>
            </p:txBody>
          </p:sp>
          <p:sp>
            <p:nvSpPr>
              <p:cNvPr id="3" name="Curved Down Arrow 2">
                <a:extLst>
                  <a:ext uri="{FF2B5EF4-FFF2-40B4-BE49-F238E27FC236}">
                    <a16:creationId xmlns:a16="http://schemas.microsoft.com/office/drawing/2014/main" id="{11CFAA37-3AA4-4241-8ED5-23B5023D49F7}"/>
                  </a:ext>
                </a:extLst>
              </p:cNvPr>
              <p:cNvSpPr/>
              <p:nvPr/>
            </p:nvSpPr>
            <p:spPr>
              <a:xfrm>
                <a:off x="2203852" y="1949040"/>
                <a:ext cx="1655571" cy="327316"/>
              </a:xfrm>
              <a:prstGeom prst="curvedDownArrow">
                <a:avLst/>
              </a:prstGeom>
              <a:solidFill>
                <a:srgbClr val="0078D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22"/>
                <a:endParaRPr lang="en-US" sz="2353">
                  <a:gradFill>
                    <a:gsLst>
                      <a:gs pos="0">
                        <a:schemeClr val="tx1"/>
                      </a:gs>
                      <a:gs pos="100000">
                        <a:schemeClr val="tx1"/>
                      </a:gs>
                    </a:gsLst>
                    <a:lin ang="5400000" scaled="0"/>
                  </a:gradFill>
                  <a:latin typeface="Segoe UI"/>
                </a:endParaRPr>
              </a:p>
            </p:txBody>
          </p:sp>
        </p:grpSp>
        <p:grpSp>
          <p:nvGrpSpPr>
            <p:cNvPr id="70" name="Group 69">
              <a:extLst>
                <a:ext uri="{FF2B5EF4-FFF2-40B4-BE49-F238E27FC236}">
                  <a16:creationId xmlns:a16="http://schemas.microsoft.com/office/drawing/2014/main" id="{5E0F395E-F90C-4842-B7E3-426C7E43DBFC}"/>
                </a:ext>
              </a:extLst>
            </p:cNvPr>
            <p:cNvGrpSpPr/>
            <p:nvPr/>
          </p:nvGrpSpPr>
          <p:grpSpPr>
            <a:xfrm>
              <a:off x="3536524" y="2694899"/>
              <a:ext cx="589307" cy="330355"/>
              <a:chOff x="1596268" y="2657736"/>
              <a:chExt cx="601248" cy="337049"/>
            </a:xfrm>
          </p:grpSpPr>
          <p:grpSp>
            <p:nvGrpSpPr>
              <p:cNvPr id="80" name="Group 79">
                <a:extLst>
                  <a:ext uri="{FF2B5EF4-FFF2-40B4-BE49-F238E27FC236}">
                    <a16:creationId xmlns:a16="http://schemas.microsoft.com/office/drawing/2014/main" id="{64EBAEFA-EA61-4DF5-AEB2-3DF76E8B7AFE}"/>
                  </a:ext>
                </a:extLst>
              </p:cNvPr>
              <p:cNvGrpSpPr/>
              <p:nvPr/>
            </p:nvGrpSpPr>
            <p:grpSpPr>
              <a:xfrm>
                <a:off x="1596268" y="2657736"/>
                <a:ext cx="601248" cy="337049"/>
                <a:chOff x="3523102" y="1791568"/>
                <a:chExt cx="6746733" cy="3782104"/>
              </a:xfrm>
              <a:solidFill>
                <a:srgbClr val="00B050"/>
              </a:solidFill>
            </p:grpSpPr>
            <p:sp>
              <p:nvSpPr>
                <p:cNvPr id="82" name="Rectangle 81">
                  <a:extLst>
                    <a:ext uri="{FF2B5EF4-FFF2-40B4-BE49-F238E27FC236}">
                      <a16:creationId xmlns:a16="http://schemas.microsoft.com/office/drawing/2014/main" id="{0ECAF188-FB77-453B-AB74-F44E5BF2581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83" name="Freeform 92">
                  <a:extLst>
                    <a:ext uri="{FF2B5EF4-FFF2-40B4-BE49-F238E27FC236}">
                      <a16:creationId xmlns:a16="http://schemas.microsoft.com/office/drawing/2014/main" id="{47FA9D49-3DBC-4B5C-AC00-0824CA147EA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84" name="Freeform 93">
                  <a:extLst>
                    <a:ext uri="{FF2B5EF4-FFF2-40B4-BE49-F238E27FC236}">
                      <a16:creationId xmlns:a16="http://schemas.microsoft.com/office/drawing/2014/main" id="{62FA9C2D-998D-4120-B286-0D035EF5D63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81" name="Hexagon 80">
                <a:extLst>
                  <a:ext uri="{FF2B5EF4-FFF2-40B4-BE49-F238E27FC236}">
                    <a16:creationId xmlns:a16="http://schemas.microsoft.com/office/drawing/2014/main" id="{4E90F014-063D-4943-ABEB-789E16B48C01}"/>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7A79D95F-0521-4187-A6C7-F49D8ACAC417}"/>
              </a:ext>
            </a:extLst>
          </p:cNvPr>
          <p:cNvGrpSpPr/>
          <p:nvPr/>
        </p:nvGrpSpPr>
        <p:grpSpPr>
          <a:xfrm>
            <a:off x="1889928" y="4181425"/>
            <a:ext cx="3808519" cy="1148752"/>
            <a:chOff x="1889928" y="4181425"/>
            <a:chExt cx="3808519" cy="1148752"/>
          </a:xfrm>
        </p:grpSpPr>
        <p:grpSp>
          <p:nvGrpSpPr>
            <p:cNvPr id="19" name="Group 18">
              <a:extLst>
                <a:ext uri="{FF2B5EF4-FFF2-40B4-BE49-F238E27FC236}">
                  <a16:creationId xmlns:a16="http://schemas.microsoft.com/office/drawing/2014/main" id="{53338F89-E332-1D4A-BF0D-1D38FA8F0816}"/>
                </a:ext>
              </a:extLst>
            </p:cNvPr>
            <p:cNvGrpSpPr/>
            <p:nvPr/>
          </p:nvGrpSpPr>
          <p:grpSpPr>
            <a:xfrm>
              <a:off x="1889928" y="4181425"/>
              <a:ext cx="3808519" cy="1148752"/>
              <a:chOff x="1604025" y="3261235"/>
              <a:chExt cx="2856575" cy="861620"/>
            </a:xfrm>
          </p:grpSpPr>
          <p:sp>
            <p:nvSpPr>
              <p:cNvPr id="37" name="Rounded Rectangle 36">
                <a:extLst>
                  <a:ext uri="{FF2B5EF4-FFF2-40B4-BE49-F238E27FC236}">
                    <a16:creationId xmlns:a16="http://schemas.microsoft.com/office/drawing/2014/main" id="{49EB089C-A764-9F47-AB21-C3A47F93D68E}"/>
                  </a:ext>
                </a:extLst>
              </p:cNvPr>
              <p:cNvSpPr/>
              <p:nvPr/>
            </p:nvSpPr>
            <p:spPr>
              <a:xfrm>
                <a:off x="2665973" y="3779241"/>
                <a:ext cx="838691" cy="34361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r>
                  <a:rPr lang="en-US" sz="1200" dirty="0">
                    <a:gradFill>
                      <a:gsLst>
                        <a:gs pos="0">
                          <a:schemeClr val="bg1"/>
                        </a:gs>
                        <a:gs pos="100000">
                          <a:schemeClr val="bg1"/>
                        </a:gs>
                      </a:gsLst>
                      <a:lin ang="5400000" scaled="0"/>
                    </a:gradFill>
                    <a:latin typeface="Segoe UI"/>
                  </a:rPr>
                  <a:t>SCC =&gt; CI/CD</a:t>
                </a:r>
              </a:p>
            </p:txBody>
          </p:sp>
          <p:grpSp>
            <p:nvGrpSpPr>
              <p:cNvPr id="43" name="Group 42">
                <a:extLst>
                  <a:ext uri="{FF2B5EF4-FFF2-40B4-BE49-F238E27FC236}">
                    <a16:creationId xmlns:a16="http://schemas.microsoft.com/office/drawing/2014/main" id="{148BC18E-2225-6642-9622-4C52B0173A70}"/>
                  </a:ext>
                </a:extLst>
              </p:cNvPr>
              <p:cNvGrpSpPr/>
              <p:nvPr/>
            </p:nvGrpSpPr>
            <p:grpSpPr>
              <a:xfrm>
                <a:off x="1604025" y="3261235"/>
                <a:ext cx="869236" cy="777907"/>
                <a:chOff x="1519516" y="1879570"/>
                <a:chExt cx="869236" cy="777907"/>
              </a:xfrm>
            </p:grpSpPr>
            <p:sp>
              <p:nvSpPr>
                <p:cNvPr id="38" name="Striped Right Arrow 37">
                  <a:extLst>
                    <a:ext uri="{FF2B5EF4-FFF2-40B4-BE49-F238E27FC236}">
                      <a16:creationId xmlns:a16="http://schemas.microsoft.com/office/drawing/2014/main" id="{4481382D-CCE3-F745-9B94-68E65F30991E}"/>
                    </a:ext>
                  </a:extLst>
                </p:cNvPr>
                <p:cNvSpPr/>
                <p:nvPr/>
              </p:nvSpPr>
              <p:spPr>
                <a:xfrm rot="2846150">
                  <a:off x="1911626" y="2121054"/>
                  <a:ext cx="718610" cy="235642"/>
                </a:xfrm>
                <a:prstGeom prst="stripedRightArrow">
                  <a:avLst>
                    <a:gd name="adj1" fmla="val 38349"/>
                    <a:gd name="adj2" fmla="val 5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endParaRPr lang="en-US" sz="2353">
                    <a:gradFill>
                      <a:gsLst>
                        <a:gs pos="0">
                          <a:schemeClr val="tx1"/>
                        </a:gs>
                        <a:gs pos="100000">
                          <a:schemeClr val="tx1"/>
                        </a:gs>
                      </a:gsLst>
                      <a:lin ang="5400000" scaled="0"/>
                    </a:gradFill>
                    <a:latin typeface="Segoe UI"/>
                  </a:endParaRPr>
                </a:p>
              </p:txBody>
            </p:sp>
            <p:sp>
              <p:nvSpPr>
                <p:cNvPr id="40" name="TextBox 39">
                  <a:extLst>
                    <a:ext uri="{FF2B5EF4-FFF2-40B4-BE49-F238E27FC236}">
                      <a16:creationId xmlns:a16="http://schemas.microsoft.com/office/drawing/2014/main" id="{532ABF3B-BEF3-484A-BAFF-E77EC0E5D3FC}"/>
                    </a:ext>
                  </a:extLst>
                </p:cNvPr>
                <p:cNvSpPr txBox="1"/>
                <p:nvPr/>
              </p:nvSpPr>
              <p:spPr>
                <a:xfrm>
                  <a:off x="1519516" y="2265036"/>
                  <a:ext cx="845386" cy="392441"/>
                </a:xfrm>
                <a:prstGeom prst="rect">
                  <a:avLst/>
                </a:prstGeom>
                <a:noFill/>
              </p:spPr>
              <p:txBody>
                <a:bodyPr wrap="square" rtlCol="0">
                  <a:spAutoFit/>
                </a:bodyPr>
                <a:lstStyle/>
                <a:p>
                  <a:pPr algn="ctr" defTabSz="914322"/>
                  <a:r>
                    <a:rPr lang="en-US" sz="1400" dirty="0">
                      <a:gradFill>
                        <a:gsLst>
                          <a:gs pos="0">
                            <a:schemeClr val="tx1"/>
                          </a:gs>
                          <a:gs pos="100000">
                            <a:schemeClr val="tx1"/>
                          </a:gs>
                        </a:gsLst>
                        <a:lin ang="5400000" scaled="0"/>
                      </a:gradFill>
                      <a:latin typeface="Segoe UI"/>
                    </a:rPr>
                    <a:t>Commit code</a:t>
                  </a:r>
                </a:p>
              </p:txBody>
            </p:sp>
          </p:grpSp>
          <p:grpSp>
            <p:nvGrpSpPr>
              <p:cNvPr id="44" name="Group 43">
                <a:extLst>
                  <a:ext uri="{FF2B5EF4-FFF2-40B4-BE49-F238E27FC236}">
                    <a16:creationId xmlns:a16="http://schemas.microsoft.com/office/drawing/2014/main" id="{898D84F3-16D3-944E-8FF5-870CE8DC9352}"/>
                  </a:ext>
                </a:extLst>
              </p:cNvPr>
              <p:cNvGrpSpPr/>
              <p:nvPr/>
            </p:nvGrpSpPr>
            <p:grpSpPr>
              <a:xfrm>
                <a:off x="3484338" y="3501835"/>
                <a:ext cx="976262" cy="419120"/>
                <a:chOff x="3399829" y="2120170"/>
                <a:chExt cx="976262" cy="419120"/>
              </a:xfrm>
            </p:grpSpPr>
            <p:sp>
              <p:nvSpPr>
                <p:cNvPr id="39" name="Striped Right Arrow 38">
                  <a:extLst>
                    <a:ext uri="{FF2B5EF4-FFF2-40B4-BE49-F238E27FC236}">
                      <a16:creationId xmlns:a16="http://schemas.microsoft.com/office/drawing/2014/main" id="{B6CCD2B6-9E6E-B248-8183-85478EBB12DE}"/>
                    </a:ext>
                  </a:extLst>
                </p:cNvPr>
                <p:cNvSpPr/>
                <p:nvPr/>
              </p:nvSpPr>
              <p:spPr>
                <a:xfrm rot="18932503">
                  <a:off x="3399829" y="2120170"/>
                  <a:ext cx="718610" cy="235642"/>
                </a:xfrm>
                <a:prstGeom prst="stripedRightArrow">
                  <a:avLst>
                    <a:gd name="adj1" fmla="val 38349"/>
                    <a:gd name="adj2" fmla="val 5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2"/>
                  <a:endParaRPr lang="en-US" sz="2353">
                    <a:gradFill>
                      <a:gsLst>
                        <a:gs pos="0">
                          <a:schemeClr val="tx1"/>
                        </a:gs>
                        <a:gs pos="100000">
                          <a:schemeClr val="tx1"/>
                        </a:gs>
                      </a:gsLst>
                      <a:lin ang="5400000" scaled="0"/>
                    </a:gradFill>
                    <a:latin typeface="Segoe UI"/>
                  </a:endParaRPr>
                </a:p>
              </p:txBody>
            </p:sp>
            <p:sp>
              <p:nvSpPr>
                <p:cNvPr id="41" name="TextBox 40">
                  <a:extLst>
                    <a:ext uri="{FF2B5EF4-FFF2-40B4-BE49-F238E27FC236}">
                      <a16:creationId xmlns:a16="http://schemas.microsoft.com/office/drawing/2014/main" id="{FF980A3F-4DFE-2241-9326-4971080F6A4B}"/>
                    </a:ext>
                  </a:extLst>
                </p:cNvPr>
                <p:cNvSpPr txBox="1"/>
                <p:nvPr/>
              </p:nvSpPr>
              <p:spPr>
                <a:xfrm>
                  <a:off x="3530705" y="2308442"/>
                  <a:ext cx="845386" cy="230848"/>
                </a:xfrm>
                <a:prstGeom prst="rect">
                  <a:avLst/>
                </a:prstGeom>
                <a:noFill/>
              </p:spPr>
              <p:txBody>
                <a:bodyPr wrap="square" rtlCol="0">
                  <a:spAutoFit/>
                </a:bodyPr>
                <a:lstStyle/>
                <a:p>
                  <a:pPr algn="ctr" defTabSz="914322"/>
                  <a:r>
                    <a:rPr lang="en-US" sz="1400" dirty="0">
                      <a:gradFill>
                        <a:gsLst>
                          <a:gs pos="0">
                            <a:schemeClr val="tx1"/>
                          </a:gs>
                          <a:gs pos="100000">
                            <a:schemeClr val="tx1"/>
                          </a:gs>
                        </a:gsLst>
                        <a:lin ang="5400000" scaled="0"/>
                      </a:gradFill>
                      <a:latin typeface="Segoe UI"/>
                    </a:rPr>
                    <a:t>Deploy</a:t>
                  </a:r>
                </a:p>
              </p:txBody>
            </p:sp>
          </p:grpSp>
        </p:grpSp>
        <p:grpSp>
          <p:nvGrpSpPr>
            <p:cNvPr id="105" name="Group 104">
              <a:extLst>
                <a:ext uri="{FF2B5EF4-FFF2-40B4-BE49-F238E27FC236}">
                  <a16:creationId xmlns:a16="http://schemas.microsoft.com/office/drawing/2014/main" id="{70E0991B-2EE2-4508-A815-5E14A58DAA09}"/>
                </a:ext>
              </a:extLst>
            </p:cNvPr>
            <p:cNvGrpSpPr/>
            <p:nvPr/>
          </p:nvGrpSpPr>
          <p:grpSpPr>
            <a:xfrm>
              <a:off x="4152127" y="4287275"/>
              <a:ext cx="589307" cy="330355"/>
              <a:chOff x="1596268" y="2657736"/>
              <a:chExt cx="601248" cy="337049"/>
            </a:xfrm>
          </p:grpSpPr>
          <p:grpSp>
            <p:nvGrpSpPr>
              <p:cNvPr id="106" name="Group 105">
                <a:extLst>
                  <a:ext uri="{FF2B5EF4-FFF2-40B4-BE49-F238E27FC236}">
                    <a16:creationId xmlns:a16="http://schemas.microsoft.com/office/drawing/2014/main" id="{C2B2318C-2AD2-41E3-9DB4-7907AC2FF126}"/>
                  </a:ext>
                </a:extLst>
              </p:cNvPr>
              <p:cNvGrpSpPr/>
              <p:nvPr/>
            </p:nvGrpSpPr>
            <p:grpSpPr>
              <a:xfrm>
                <a:off x="1596268" y="2657736"/>
                <a:ext cx="601248" cy="337049"/>
                <a:chOff x="3523102" y="1791568"/>
                <a:chExt cx="6746733" cy="3782104"/>
              </a:xfrm>
              <a:solidFill>
                <a:srgbClr val="00B050"/>
              </a:solidFill>
            </p:grpSpPr>
            <p:sp>
              <p:nvSpPr>
                <p:cNvPr id="108" name="Rectangle 107">
                  <a:extLst>
                    <a:ext uri="{FF2B5EF4-FFF2-40B4-BE49-F238E27FC236}">
                      <a16:creationId xmlns:a16="http://schemas.microsoft.com/office/drawing/2014/main" id="{0617D300-C8F4-4A77-96C3-17FE06FD306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gradFill>
                      <a:gsLst>
                        <a:gs pos="0">
                          <a:schemeClr val="tx1"/>
                        </a:gs>
                        <a:gs pos="100000">
                          <a:schemeClr val="tx1"/>
                        </a:gs>
                      </a:gsLst>
                      <a:lin ang="5400000" scaled="0"/>
                    </a:gradFill>
                    <a:latin typeface="Segoe UI"/>
                  </a:endParaRPr>
                </a:p>
              </p:txBody>
            </p:sp>
            <p:sp>
              <p:nvSpPr>
                <p:cNvPr id="109" name="Freeform 92">
                  <a:extLst>
                    <a:ext uri="{FF2B5EF4-FFF2-40B4-BE49-F238E27FC236}">
                      <a16:creationId xmlns:a16="http://schemas.microsoft.com/office/drawing/2014/main" id="{C48BB0BF-C41B-4D93-A4E8-ED290A3FCAA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sp>
              <p:nvSpPr>
                <p:cNvPr id="110" name="Freeform 93">
                  <a:extLst>
                    <a:ext uri="{FF2B5EF4-FFF2-40B4-BE49-F238E27FC236}">
                      <a16:creationId xmlns:a16="http://schemas.microsoft.com/office/drawing/2014/main" id="{22C7BC12-0D49-46EB-9225-B7807BD4ED5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gradFill>
                      <a:gsLst>
                        <a:gs pos="0">
                          <a:schemeClr val="tx1"/>
                        </a:gs>
                        <a:gs pos="100000">
                          <a:schemeClr val="tx1"/>
                        </a:gs>
                      </a:gsLst>
                      <a:lin ang="5400000" scaled="0"/>
                    </a:gradFill>
                    <a:latin typeface="Segoe UI"/>
                  </a:endParaRPr>
                </a:p>
              </p:txBody>
            </p:sp>
          </p:grpSp>
          <p:sp>
            <p:nvSpPr>
              <p:cNvPr id="107" name="Hexagon 106">
                <a:extLst>
                  <a:ext uri="{FF2B5EF4-FFF2-40B4-BE49-F238E27FC236}">
                    <a16:creationId xmlns:a16="http://schemas.microsoft.com/office/drawing/2014/main" id="{306E4E46-2479-4A9A-9043-1BEFBEE28B2A}"/>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3" tIns="91383" rIns="34273" bIns="34273" rtlCol="0" anchor="b" anchorCtr="0"/>
              <a:lstStyle/>
              <a:p>
                <a:pPr algn="ctr" defTabSz="931690">
                  <a:defRPr/>
                </a:pPr>
                <a:endParaRPr lang="en-US" sz="800" kern="0" dirty="0">
                  <a:gradFill>
                    <a:gsLst>
                      <a:gs pos="0">
                        <a:schemeClr val="tx1"/>
                      </a:gs>
                      <a:gs pos="100000">
                        <a:schemeClr val="tx1"/>
                      </a:gs>
                    </a:gsLst>
                    <a:lin ang="5400000" scaled="0"/>
                  </a:gradFill>
                  <a:latin typeface="Segoe UI Light"/>
                  <a:ea typeface="Segoe UI" pitchFamily="34" charset="0"/>
                  <a:cs typeface="Segoe UI" pitchFamily="34" charset="0"/>
                </a:endParaRPr>
              </a:p>
            </p:txBody>
          </p:sp>
        </p:grpSp>
      </p:grpSp>
      <p:sp>
        <p:nvSpPr>
          <p:cNvPr id="111" name="Rectangle 110">
            <a:extLst>
              <a:ext uri="{FF2B5EF4-FFF2-40B4-BE49-F238E27FC236}">
                <a16:creationId xmlns:a16="http://schemas.microsoft.com/office/drawing/2014/main" id="{9F497409-2222-4C15-A540-EAB4D5371B57}"/>
              </a:ext>
            </a:extLst>
          </p:cNvPr>
          <p:cNvSpPr/>
          <p:nvPr/>
        </p:nvSpPr>
        <p:spPr>
          <a:xfrm>
            <a:off x="8398043" y="2223115"/>
            <a:ext cx="702949" cy="338554"/>
          </a:xfrm>
          <a:prstGeom prst="rect">
            <a:avLst/>
          </a:prstGeom>
        </p:spPr>
        <p:txBody>
          <a:bodyPr wrap="none">
            <a:spAutoFit/>
          </a:bodyPr>
          <a:lstStyle/>
          <a:p>
            <a:pPr defTabSz="914225">
              <a:defRPr/>
            </a:pPr>
            <a:r>
              <a:rPr lang="en-US" sz="1600" dirty="0">
                <a:solidFill>
                  <a:schemeClr val="bg1"/>
                </a:solidFill>
                <a:latin typeface="Segoe UI" panose="020B0502040204020203" pitchFamily="34" charset="0"/>
                <a:cs typeface="Segoe UI" panose="020B0502040204020203" pitchFamily="34" charset="0"/>
              </a:rPr>
              <a:t>Azure</a:t>
            </a:r>
          </a:p>
        </p:txBody>
      </p:sp>
      <p:pic>
        <p:nvPicPr>
          <p:cNvPr id="112" name="Picture 4" descr="Image result for Azure logo">
            <a:extLst>
              <a:ext uri="{FF2B5EF4-FFF2-40B4-BE49-F238E27FC236}">
                <a16:creationId xmlns:a16="http://schemas.microsoft.com/office/drawing/2014/main" id="{33B8B0DD-6633-4605-8CB5-4E06B31A3573}"/>
              </a:ext>
            </a:extLst>
          </p:cNvPr>
          <p:cNvPicPr>
            <a:picLocks noChangeAspect="1" noChangeArrowheads="1"/>
          </p:cNvPicPr>
          <p:nvPr/>
        </p:nvPicPr>
        <p:blipFill>
          <a:blip r:embed="rId5">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350365" y="1700360"/>
            <a:ext cx="812200" cy="6056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18C22ED-35BE-4A84-9F66-CF1B9FE88809}"/>
              </a:ext>
            </a:extLst>
          </p:cNvPr>
          <p:cNvSpPr/>
          <p:nvPr/>
        </p:nvSpPr>
        <p:spPr>
          <a:xfrm>
            <a:off x="2160858" y="6181077"/>
            <a:ext cx="6012993" cy="369332"/>
          </a:xfrm>
          <a:prstGeom prst="rect">
            <a:avLst/>
          </a:prstGeom>
        </p:spPr>
        <p:txBody>
          <a:bodyPr wrap="none">
            <a:spAutoFit/>
          </a:bodyPr>
          <a:lstStyle/>
          <a:p>
            <a:r>
              <a:rPr lang="en-US" altLang="zh-CN" sz="1800" dirty="0">
                <a:latin typeface="微软雅黑" panose="020B0503020204020204" pitchFamily="34" charset="-122"/>
                <a:ea typeface="微软雅黑" panose="020B0503020204020204" pitchFamily="34" charset="-122"/>
              </a:rPr>
              <a:t>https://docs.microsoft.com/zh-cn/azure/dev-spaces/</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84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1107996"/>
          </a:xfrm>
        </p:spPr>
        <p:txBody>
          <a:bodyPr/>
          <a:lstStyle/>
          <a:p>
            <a:r>
              <a:rPr lang="en-US" dirty="0"/>
              <a:t>Azure Dev Spaces:</a:t>
            </a:r>
            <a:br>
              <a:rPr lang="en-US" dirty="0"/>
            </a:br>
            <a:r>
              <a:rPr lang="zh-CN" altLang="en-US" dirty="0"/>
              <a:t>在 </a:t>
            </a:r>
            <a:r>
              <a:rPr lang="en-US" dirty="0"/>
              <a:t>Azure </a:t>
            </a:r>
            <a:r>
              <a:rPr lang="zh-CN" altLang="en-US" dirty="0"/>
              <a:t>中快速迭代和调试 </a:t>
            </a:r>
            <a:r>
              <a:rPr lang="en-US" dirty="0"/>
              <a:t>Kubernetes (AKS)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4294967295"/>
          </p:nvPr>
        </p:nvSpPr>
        <p:spPr>
          <a:xfrm>
            <a:off x="584200" y="2016985"/>
            <a:ext cx="7283450" cy="1428083"/>
          </a:xfrm>
        </p:spPr>
        <p:txBody>
          <a:bodyPr/>
          <a:lstStyle/>
          <a:p>
            <a:pPr>
              <a:buFont typeface="Arial" panose="020B0604020202020204" pitchFamily="34" charset="0"/>
              <a:buChar char="•"/>
            </a:pPr>
            <a:r>
              <a:rPr lang="zh-CN" altLang="en-US" sz="1600" dirty="0">
                <a:gradFill>
                  <a:gsLst>
                    <a:gs pos="0">
                      <a:schemeClr val="tx1"/>
                    </a:gs>
                    <a:gs pos="100000">
                      <a:schemeClr val="tx1"/>
                    </a:gs>
                  </a:gsLst>
                  <a:lin ang="5400000" scaled="0"/>
                </a:gradFill>
                <a:latin typeface="+mn-lt"/>
              </a:rPr>
              <a:t>最小的本地计算机配置</a:t>
            </a:r>
            <a:endParaRPr lang="en-US" altLang="zh-CN" sz="1600" dirty="0">
              <a:gradFill>
                <a:gsLst>
                  <a:gs pos="0">
                    <a:schemeClr val="tx1"/>
                  </a:gs>
                  <a:gs pos="100000">
                    <a:schemeClr val="tx1"/>
                  </a:gs>
                </a:gsLst>
                <a:lin ang="5400000" scaled="0"/>
              </a:gradFill>
              <a:latin typeface="+mn-lt"/>
            </a:endParaRPr>
          </a:p>
          <a:p>
            <a:pPr>
              <a:buFont typeface="Arial" panose="020B0604020202020204" pitchFamily="34" charset="0"/>
              <a:buChar char="•"/>
            </a:pPr>
            <a:r>
              <a:rPr lang="zh-CN" altLang="en-US" sz="1600" dirty="0">
                <a:gradFill>
                  <a:gsLst>
                    <a:gs pos="0">
                      <a:schemeClr val="tx1"/>
                    </a:gs>
                    <a:gs pos="100000">
                      <a:schemeClr val="tx1"/>
                    </a:gs>
                  </a:gsLst>
                  <a:lin ang="5400000" scaled="0"/>
                </a:gradFill>
                <a:latin typeface="+mn-lt"/>
              </a:rPr>
              <a:t>从开发到生产使用相同的</a:t>
            </a:r>
            <a:r>
              <a:rPr lang="en-US" altLang="zh-CN" sz="1600" dirty="0">
                <a:gradFill>
                  <a:gsLst>
                    <a:gs pos="0">
                      <a:schemeClr val="tx1"/>
                    </a:gs>
                    <a:gs pos="100000">
                      <a:schemeClr val="tx1"/>
                    </a:gs>
                  </a:gsLst>
                  <a:lin ang="5400000" scaled="0"/>
                </a:gradFill>
                <a:latin typeface="+mn-lt"/>
              </a:rPr>
              <a:t>Docker </a:t>
            </a:r>
            <a:r>
              <a:rPr lang="zh-CN" altLang="en-US" sz="1600" dirty="0">
                <a:gradFill>
                  <a:gsLst>
                    <a:gs pos="0">
                      <a:schemeClr val="tx1"/>
                    </a:gs>
                    <a:gs pos="100000">
                      <a:schemeClr val="tx1"/>
                    </a:gs>
                  </a:gsLst>
                  <a:lin ang="5400000" scaled="0"/>
                </a:gradFill>
                <a:latin typeface="+mn-lt"/>
              </a:rPr>
              <a:t>和 </a:t>
            </a:r>
            <a:r>
              <a:rPr lang="en-US" altLang="zh-CN" sz="1600" dirty="0">
                <a:gradFill>
                  <a:gsLst>
                    <a:gs pos="0">
                      <a:schemeClr val="tx1"/>
                    </a:gs>
                    <a:gs pos="100000">
                      <a:schemeClr val="tx1"/>
                    </a:gs>
                  </a:gsLst>
                  <a:lin ang="5400000" scaled="0"/>
                </a:gradFill>
                <a:latin typeface="+mn-lt"/>
              </a:rPr>
              <a:t>Helm </a:t>
            </a:r>
            <a:r>
              <a:rPr lang="zh-CN" altLang="en-US" sz="1600" dirty="0">
                <a:gradFill>
                  <a:gsLst>
                    <a:gs pos="0">
                      <a:schemeClr val="tx1"/>
                    </a:gs>
                    <a:gs pos="100000">
                      <a:schemeClr val="tx1"/>
                    </a:gs>
                  </a:gsLst>
                  <a:lin ang="5400000" scaled="0"/>
                </a:gradFill>
                <a:latin typeface="+mn-lt"/>
              </a:rPr>
              <a:t>资源</a:t>
            </a:r>
            <a:endParaRPr lang="en-US" altLang="zh-CN" sz="1600" dirty="0">
              <a:gradFill>
                <a:gsLst>
                  <a:gs pos="0">
                    <a:schemeClr val="tx1"/>
                  </a:gs>
                  <a:gs pos="100000">
                    <a:schemeClr val="tx1"/>
                  </a:gs>
                </a:gsLst>
                <a:lin ang="5400000" scaled="0"/>
              </a:gradFill>
              <a:latin typeface="+mn-lt"/>
            </a:endParaRPr>
          </a:p>
          <a:p>
            <a:pPr>
              <a:buFont typeface="Arial" panose="020B0604020202020204" pitchFamily="34" charset="0"/>
              <a:buChar char="•"/>
            </a:pPr>
            <a:r>
              <a:rPr lang="zh-CN" altLang="en-US" sz="1600" dirty="0">
                <a:gradFill>
                  <a:gsLst>
                    <a:gs pos="0">
                      <a:schemeClr val="tx1"/>
                    </a:gs>
                    <a:gs pos="100000">
                      <a:schemeClr val="tx1"/>
                    </a:gs>
                  </a:gsLst>
                  <a:lin ang="5400000" scaled="0"/>
                </a:gradFill>
                <a:latin typeface="+mn-lt"/>
              </a:rPr>
              <a:t>与</a:t>
            </a:r>
            <a:r>
              <a:rPr lang="en-US" sz="1600" dirty="0">
                <a:gradFill>
                  <a:gsLst>
                    <a:gs pos="0">
                      <a:schemeClr val="tx1"/>
                    </a:gs>
                    <a:gs pos="100000">
                      <a:schemeClr val="tx1"/>
                    </a:gs>
                  </a:gsLst>
                  <a:lin ang="5400000" scaled="0"/>
                </a:gradFill>
                <a:latin typeface="+mn-lt"/>
              </a:rPr>
              <a:t>AKS http app routing </a:t>
            </a:r>
            <a:r>
              <a:rPr lang="zh-CN" altLang="en-US" sz="1600" dirty="0">
                <a:gradFill>
                  <a:gsLst>
                    <a:gs pos="0">
                      <a:schemeClr val="tx1"/>
                    </a:gs>
                    <a:gs pos="100000">
                      <a:schemeClr val="tx1"/>
                    </a:gs>
                  </a:gsLst>
                  <a:lin ang="5400000" scaled="0"/>
                </a:gradFill>
                <a:latin typeface="+mn-lt"/>
              </a:rPr>
              <a:t>集成</a:t>
            </a:r>
            <a:endParaRPr lang="en-US" sz="1600" dirty="0">
              <a:gradFill>
                <a:gsLst>
                  <a:gs pos="0">
                    <a:schemeClr val="tx1"/>
                  </a:gs>
                  <a:gs pos="100000">
                    <a:schemeClr val="tx1"/>
                  </a:gs>
                </a:gsLst>
                <a:lin ang="5400000" scaled="0"/>
              </a:gradFill>
              <a:latin typeface="+mn-lt"/>
            </a:endParaRPr>
          </a:p>
          <a:p>
            <a:pPr>
              <a:buFont typeface="Arial" panose="020B0604020202020204" pitchFamily="34" charset="0"/>
              <a:buChar char="•"/>
            </a:pPr>
            <a:r>
              <a:rPr lang="zh-CN" altLang="en-US" sz="1600" dirty="0">
                <a:gradFill>
                  <a:gsLst>
                    <a:gs pos="0">
                      <a:schemeClr val="tx1"/>
                    </a:gs>
                    <a:gs pos="100000">
                      <a:schemeClr val="tx1"/>
                    </a:gs>
                  </a:gsLst>
                  <a:lin ang="5400000" scaled="0"/>
                </a:gradFill>
                <a:latin typeface="+mn-lt"/>
              </a:rPr>
              <a:t>运行任何语言</a:t>
            </a:r>
            <a:r>
              <a:rPr lang="en-US" altLang="zh-CN" sz="1600" dirty="0">
                <a:gradFill>
                  <a:gsLst>
                    <a:gs pos="0">
                      <a:schemeClr val="tx1"/>
                    </a:gs>
                    <a:gs pos="100000">
                      <a:schemeClr val="tx1"/>
                    </a:gs>
                  </a:gsLst>
                  <a:lin ang="5400000" scaled="0"/>
                </a:gradFill>
                <a:latin typeface="+mn-lt"/>
              </a:rPr>
              <a:t>/</a:t>
            </a:r>
            <a:r>
              <a:rPr lang="zh-CN" altLang="en-US" sz="1600" dirty="0">
                <a:gradFill>
                  <a:gsLst>
                    <a:gs pos="0">
                      <a:schemeClr val="tx1"/>
                    </a:gs>
                    <a:gs pos="100000">
                      <a:schemeClr val="tx1"/>
                    </a:gs>
                  </a:gsLst>
                  <a:lin ang="5400000" scaled="0"/>
                </a:gradFill>
                <a:latin typeface="+mn-lt"/>
              </a:rPr>
              <a:t>框架</a:t>
            </a:r>
            <a:endParaRPr lang="en-US" sz="1600" dirty="0">
              <a:gradFill>
                <a:gsLst>
                  <a:gs pos="0">
                    <a:schemeClr val="tx1"/>
                  </a:gs>
                  <a:gs pos="100000">
                    <a:schemeClr val="tx1"/>
                  </a:gs>
                </a:gsLst>
                <a:lin ang="5400000" scaled="0"/>
              </a:gradFill>
              <a:latin typeface="+mn-lt"/>
            </a:endParaRPr>
          </a:p>
          <a:p>
            <a:pPr>
              <a:buFont typeface="Arial" panose="020B0604020202020204" pitchFamily="34" charset="0"/>
              <a:buChar char="•"/>
            </a:pPr>
            <a:r>
              <a:rPr lang="en-US" sz="1600" dirty="0">
                <a:gradFill>
                  <a:gsLst>
                    <a:gs pos="0">
                      <a:schemeClr val="tx1"/>
                    </a:gs>
                    <a:gs pos="100000">
                      <a:schemeClr val="tx1"/>
                    </a:gs>
                  </a:gsLst>
                  <a:lin ang="5400000" scaled="0"/>
                </a:gradFill>
                <a:latin typeface="+mn-lt"/>
              </a:rPr>
              <a:t>Windows, Mac, </a:t>
            </a:r>
            <a:r>
              <a:rPr lang="zh-CN" altLang="en-US" sz="1600" dirty="0">
                <a:gradFill>
                  <a:gsLst>
                    <a:gs pos="0">
                      <a:schemeClr val="tx1"/>
                    </a:gs>
                    <a:gs pos="100000">
                      <a:schemeClr val="tx1"/>
                    </a:gs>
                  </a:gsLst>
                  <a:lin ang="5400000" scaled="0"/>
                </a:gradFill>
                <a:latin typeface="+mn-lt"/>
              </a:rPr>
              <a:t>或者</a:t>
            </a:r>
            <a:r>
              <a:rPr lang="en-US" sz="1600" dirty="0">
                <a:gradFill>
                  <a:gsLst>
                    <a:gs pos="0">
                      <a:schemeClr val="tx1"/>
                    </a:gs>
                    <a:gs pos="100000">
                      <a:schemeClr val="tx1"/>
                    </a:gs>
                  </a:gsLst>
                  <a:lin ang="5400000" scaled="0"/>
                </a:gradFill>
                <a:latin typeface="+mn-lt"/>
              </a:rPr>
              <a:t> Linux</a:t>
            </a:r>
          </a:p>
        </p:txBody>
      </p:sp>
      <p:grpSp>
        <p:nvGrpSpPr>
          <p:cNvPr id="19" name="Group 18">
            <a:extLst>
              <a:ext uri="{FF2B5EF4-FFF2-40B4-BE49-F238E27FC236}">
                <a16:creationId xmlns:a16="http://schemas.microsoft.com/office/drawing/2014/main" id="{1C75AB16-4629-0B41-BC79-9DD2DA9BDE72}"/>
              </a:ext>
            </a:extLst>
          </p:cNvPr>
          <p:cNvGrpSpPr/>
          <p:nvPr/>
        </p:nvGrpSpPr>
        <p:grpSpPr>
          <a:xfrm>
            <a:off x="4343046" y="3642564"/>
            <a:ext cx="3471165" cy="2665525"/>
            <a:chOff x="8212770" y="3639751"/>
            <a:chExt cx="3471391" cy="2665698"/>
          </a:xfrm>
        </p:grpSpPr>
        <p:pic>
          <p:nvPicPr>
            <p:cNvPr id="20" name="Picture Placeholder 4">
              <a:extLst>
                <a:ext uri="{FF2B5EF4-FFF2-40B4-BE49-F238E27FC236}">
                  <a16:creationId xmlns:a16="http://schemas.microsoft.com/office/drawing/2014/main" id="{D1ACAC2C-AFD8-6640-A409-21757E9E6BD2}"/>
                </a:ext>
              </a:extLst>
            </p:cNvPr>
            <p:cNvPicPr>
              <a:picLocks noChangeAspect="1"/>
            </p:cNvPicPr>
            <p:nvPr/>
          </p:nvPicPr>
          <p:blipFill rotWithShape="1">
            <a:blip r:embed="rId3"/>
            <a:srcRect r="28782" b="28875"/>
            <a:stretch/>
          </p:blipFill>
          <p:spPr bwMode="gray">
            <a:xfrm>
              <a:off x="8212770" y="3639751"/>
              <a:ext cx="3397096" cy="2261775"/>
            </a:xfrm>
            <a:prstGeom prst="rect">
              <a:avLst/>
            </a:prstGeom>
            <a:blipFill>
              <a:blip r:embed="rId4"/>
              <a:stretch>
                <a:fillRect/>
              </a:stretch>
            </a:blipFill>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EABBEDD3-3AE5-1644-B3AA-516CB910C023}"/>
                </a:ext>
              </a:extLst>
            </p:cNvPr>
            <p:cNvSpPr txBox="1"/>
            <p:nvPr/>
          </p:nvSpPr>
          <p:spPr>
            <a:xfrm>
              <a:off x="8947913" y="5997652"/>
              <a:ext cx="2736248" cy="307797"/>
            </a:xfrm>
            <a:prstGeom prst="rect">
              <a:avLst/>
            </a:prstGeom>
            <a:noFill/>
          </p:spPr>
          <p:txBody>
            <a:bodyPr wrap="none" lIns="0" tIns="0" rIns="0" bIns="0" rtlCol="0">
              <a:spAutoFit/>
            </a:bodyPr>
            <a:lstStyle/>
            <a:p>
              <a:pPr defTabSz="914322"/>
              <a:r>
                <a:rPr lang="en-US" sz="2000" dirty="0">
                  <a:gradFill>
                    <a:gsLst>
                      <a:gs pos="0">
                        <a:schemeClr val="tx1"/>
                      </a:gs>
                      <a:gs pos="100000">
                        <a:schemeClr val="tx1"/>
                      </a:gs>
                    </a:gsLst>
                    <a:lin ang="5400000" scaled="0"/>
                  </a:gradFill>
                  <a:latin typeface="Segoe UI"/>
                </a:rPr>
                <a:t>Visual Studio 2017</a:t>
              </a:r>
              <a:r>
                <a:rPr lang="en-US" altLang="zh-CN" sz="2000" dirty="0">
                  <a:gradFill>
                    <a:gsLst>
                      <a:gs pos="0">
                        <a:schemeClr val="tx1"/>
                      </a:gs>
                      <a:gs pos="100000">
                        <a:schemeClr val="tx1"/>
                      </a:gs>
                    </a:gsLst>
                    <a:lin ang="5400000" scaled="0"/>
                  </a:gradFill>
                  <a:latin typeface="Segoe UI"/>
                </a:rPr>
                <a:t>/2019</a:t>
              </a:r>
              <a:endParaRPr lang="en-US" sz="2000" dirty="0">
                <a:gradFill>
                  <a:gsLst>
                    <a:gs pos="0">
                      <a:schemeClr val="tx1"/>
                    </a:gs>
                    <a:gs pos="100000">
                      <a:schemeClr val="tx1"/>
                    </a:gs>
                  </a:gsLst>
                  <a:lin ang="5400000" scaled="0"/>
                </a:gradFill>
                <a:latin typeface="Segoe UI"/>
              </a:endParaRPr>
            </a:p>
          </p:txBody>
        </p:sp>
      </p:grpSp>
      <p:grpSp>
        <p:nvGrpSpPr>
          <p:cNvPr id="22" name="Group 21">
            <a:extLst>
              <a:ext uri="{FF2B5EF4-FFF2-40B4-BE49-F238E27FC236}">
                <a16:creationId xmlns:a16="http://schemas.microsoft.com/office/drawing/2014/main" id="{7075C26B-7AD8-FC49-9F6B-C5512E9A3613}"/>
              </a:ext>
            </a:extLst>
          </p:cNvPr>
          <p:cNvGrpSpPr/>
          <p:nvPr/>
        </p:nvGrpSpPr>
        <p:grpSpPr>
          <a:xfrm>
            <a:off x="457536" y="3637974"/>
            <a:ext cx="3384118" cy="2670114"/>
            <a:chOff x="8213489" y="3635161"/>
            <a:chExt cx="3384338" cy="2670288"/>
          </a:xfrm>
        </p:grpSpPr>
        <p:pic>
          <p:nvPicPr>
            <p:cNvPr id="23" name="Picture Placeholder 4">
              <a:extLst>
                <a:ext uri="{FF2B5EF4-FFF2-40B4-BE49-F238E27FC236}">
                  <a16:creationId xmlns:a16="http://schemas.microsoft.com/office/drawing/2014/main" id="{02682605-1866-CD4C-9925-2BEEE8091BD6}"/>
                </a:ext>
              </a:extLst>
            </p:cNvPr>
            <p:cNvPicPr>
              <a:picLocks noChangeAspect="1"/>
            </p:cNvPicPr>
            <p:nvPr/>
          </p:nvPicPr>
          <p:blipFill>
            <a:blip r:embed="rId5"/>
            <a:stretch>
              <a:fillRect/>
            </a:stretch>
          </p:blipFill>
          <p:spPr bwMode="gray">
            <a:xfrm>
              <a:off x="8213489" y="3635161"/>
              <a:ext cx="3384338" cy="2266366"/>
            </a:xfrm>
            <a:prstGeom prst="rect">
              <a:avLst/>
            </a:prstGeom>
            <a:blipFill>
              <a:blip r:embed="rId4"/>
              <a:stretch>
                <a:fillRect/>
              </a:stretch>
            </a:blipFill>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87A27BFC-F40D-9B48-9088-1C9B7A614A0C}"/>
                </a:ext>
              </a:extLst>
            </p:cNvPr>
            <p:cNvSpPr txBox="1"/>
            <p:nvPr/>
          </p:nvSpPr>
          <p:spPr>
            <a:xfrm>
              <a:off x="8935039" y="5997652"/>
              <a:ext cx="2128669" cy="307797"/>
            </a:xfrm>
            <a:prstGeom prst="rect">
              <a:avLst/>
            </a:prstGeom>
            <a:noFill/>
          </p:spPr>
          <p:txBody>
            <a:bodyPr wrap="none" lIns="0" tIns="0" rIns="0" bIns="0" rtlCol="0">
              <a:spAutoFit/>
            </a:bodyPr>
            <a:lstStyle/>
            <a:p>
              <a:pPr defTabSz="914322"/>
              <a:r>
                <a:rPr lang="en-US" sz="2000" dirty="0">
                  <a:gradFill>
                    <a:gsLst>
                      <a:gs pos="0">
                        <a:schemeClr val="tx1"/>
                      </a:gs>
                      <a:gs pos="100000">
                        <a:schemeClr val="tx1"/>
                      </a:gs>
                    </a:gsLst>
                    <a:lin ang="5400000" scaled="0"/>
                  </a:gradFill>
                  <a:latin typeface="Segoe UI"/>
                </a:rPr>
                <a:t>Visual Studio Code</a:t>
              </a:r>
            </a:p>
          </p:txBody>
        </p:sp>
      </p:grpSp>
      <p:grpSp>
        <p:nvGrpSpPr>
          <p:cNvPr id="2" name="Group 1">
            <a:extLst>
              <a:ext uri="{FF2B5EF4-FFF2-40B4-BE49-F238E27FC236}">
                <a16:creationId xmlns:a16="http://schemas.microsoft.com/office/drawing/2014/main" id="{6B18725A-AC9D-F443-BA26-645F5ABF20A8}"/>
              </a:ext>
            </a:extLst>
          </p:cNvPr>
          <p:cNvGrpSpPr/>
          <p:nvPr/>
        </p:nvGrpSpPr>
        <p:grpSpPr>
          <a:xfrm>
            <a:off x="8244439" y="3637975"/>
            <a:ext cx="3321944" cy="2670115"/>
            <a:chOff x="8244578" y="3771346"/>
            <a:chExt cx="3322160" cy="2670289"/>
          </a:xfrm>
        </p:grpSpPr>
        <p:grpSp>
          <p:nvGrpSpPr>
            <p:cNvPr id="4" name="Group 3">
              <a:extLst>
                <a:ext uri="{FF2B5EF4-FFF2-40B4-BE49-F238E27FC236}">
                  <a16:creationId xmlns:a16="http://schemas.microsoft.com/office/drawing/2014/main" id="{6B49388C-187A-AD47-B84E-A46B6538717A}"/>
                </a:ext>
              </a:extLst>
            </p:cNvPr>
            <p:cNvGrpSpPr/>
            <p:nvPr/>
          </p:nvGrpSpPr>
          <p:grpSpPr>
            <a:xfrm>
              <a:off x="8244578" y="3771346"/>
              <a:ext cx="3322160" cy="2670289"/>
              <a:chOff x="8244578" y="3635161"/>
              <a:chExt cx="3322160" cy="2670289"/>
            </a:xfrm>
          </p:grpSpPr>
          <p:pic>
            <p:nvPicPr>
              <p:cNvPr id="9" name="Picture Placeholder 4">
                <a:extLst>
                  <a:ext uri="{FF2B5EF4-FFF2-40B4-BE49-F238E27FC236}">
                    <a16:creationId xmlns:a16="http://schemas.microsoft.com/office/drawing/2014/main" id="{2C1EF89C-0EAF-7F4B-BB87-DE3E7F80FB2D}"/>
                  </a:ext>
                </a:extLst>
              </p:cNvPr>
              <p:cNvPicPr>
                <a:picLocks noChangeAspect="1"/>
              </p:cNvPicPr>
              <p:nvPr/>
            </p:nvPicPr>
            <p:blipFill>
              <a:blip r:embed="rId6"/>
              <a:stretch>
                <a:fillRect/>
              </a:stretch>
            </p:blipFill>
            <p:spPr bwMode="gray">
              <a:xfrm>
                <a:off x="8244578" y="3635161"/>
                <a:ext cx="3322160" cy="2266366"/>
              </a:xfrm>
              <a:prstGeom prst="rect">
                <a:avLst/>
              </a:prstGeom>
              <a:blipFill>
                <a:blip r:embed="rId4"/>
                <a:stretch>
                  <a:fillRect/>
                </a:stretch>
              </a:blipFill>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571A9081-0025-F143-9AE3-BF7B8A362912}"/>
                  </a:ext>
                </a:extLst>
              </p:cNvPr>
              <p:cNvSpPr txBox="1"/>
              <p:nvPr/>
            </p:nvSpPr>
            <p:spPr>
              <a:xfrm>
                <a:off x="9146647" y="5997653"/>
                <a:ext cx="1654407" cy="307797"/>
              </a:xfrm>
              <a:prstGeom prst="rect">
                <a:avLst/>
              </a:prstGeom>
              <a:noFill/>
            </p:spPr>
            <p:txBody>
              <a:bodyPr wrap="none" lIns="0" tIns="0" rIns="0" bIns="0" rtlCol="0">
                <a:spAutoFit/>
              </a:bodyPr>
              <a:lstStyle/>
              <a:p>
                <a:pPr defTabSz="914322"/>
                <a:r>
                  <a:rPr lang="en-US" sz="2000">
                    <a:gradFill>
                      <a:gsLst>
                        <a:gs pos="0">
                          <a:schemeClr val="tx1"/>
                        </a:gs>
                        <a:gs pos="100000">
                          <a:schemeClr val="tx1"/>
                        </a:gs>
                      </a:gsLst>
                      <a:lin ang="5400000" scaled="0"/>
                    </a:gradFill>
                    <a:latin typeface="Segoe UI"/>
                  </a:rPr>
                  <a:t>Command line</a:t>
                </a:r>
              </a:p>
            </p:txBody>
          </p:sp>
        </p:grpSp>
        <p:sp>
          <p:nvSpPr>
            <p:cNvPr id="25" name="Rectangle 24">
              <a:extLst>
                <a:ext uri="{FF2B5EF4-FFF2-40B4-BE49-F238E27FC236}">
                  <a16:creationId xmlns:a16="http://schemas.microsoft.com/office/drawing/2014/main" id="{C3D26F52-AC7E-014F-8B26-455D7F6BB6DF}"/>
                </a:ext>
              </a:extLst>
            </p:cNvPr>
            <p:cNvSpPr/>
            <p:nvPr/>
          </p:nvSpPr>
          <p:spPr bwMode="auto">
            <a:xfrm>
              <a:off x="9469360" y="3782146"/>
              <a:ext cx="347808" cy="112196"/>
            </a:xfrm>
            <a:prstGeom prst="rect">
              <a:avLst/>
            </a:prstGeom>
            <a:solidFill>
              <a:srgbClr val="DDD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err="1">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15F2E122-63F8-F748-88A8-E16D7DE03CC9}"/>
                </a:ext>
              </a:extLst>
            </p:cNvPr>
            <p:cNvSpPr txBox="1"/>
            <p:nvPr/>
          </p:nvSpPr>
          <p:spPr>
            <a:xfrm>
              <a:off x="8284596" y="3921638"/>
              <a:ext cx="2629096" cy="692542"/>
            </a:xfrm>
            <a:prstGeom prst="rect">
              <a:avLst/>
            </a:prstGeom>
            <a:solidFill>
              <a:schemeClr val="bg1"/>
            </a:solidFill>
          </p:spPr>
          <p:txBody>
            <a:bodyPr wrap="none" lIns="0" tIns="0" rIns="0" bIns="0" rtlCol="0">
              <a:spAutoFit/>
            </a:bodyPr>
            <a:lstStyle/>
            <a:p>
              <a:pPr defTabSz="914322"/>
              <a:r>
                <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az aks use-dev-spaces -g demo1 -n demo1</a:t>
              </a:r>
            </a:p>
            <a:p>
              <a:pPr defTabSz="914322"/>
              <a:endPar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endParaRPr>
            </a:p>
            <a:p>
              <a:pPr defTabSz="914322"/>
              <a:r>
                <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az ads prep</a:t>
              </a:r>
            </a:p>
            <a:p>
              <a:pPr defTabSz="914322"/>
              <a:endPar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endParaRPr>
            </a:p>
            <a:p>
              <a:pPr defTabSz="914322"/>
              <a:r>
                <a:rPr lang="en-US" sz="90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az ads up</a:t>
              </a:r>
            </a:p>
          </p:txBody>
        </p:sp>
      </p:grpSp>
      <p:sp>
        <p:nvSpPr>
          <p:cNvPr id="5" name="Rectangle 4">
            <a:extLst>
              <a:ext uri="{FF2B5EF4-FFF2-40B4-BE49-F238E27FC236}">
                <a16:creationId xmlns:a16="http://schemas.microsoft.com/office/drawing/2014/main" id="{C2F12AC4-51EA-41FA-A82C-54016BA1682C}"/>
              </a:ext>
            </a:extLst>
          </p:cNvPr>
          <p:cNvSpPr/>
          <p:nvPr/>
        </p:nvSpPr>
        <p:spPr>
          <a:xfrm>
            <a:off x="4275620" y="617712"/>
            <a:ext cx="7696200" cy="338554"/>
          </a:xfrm>
          <a:prstGeom prst="rect">
            <a:avLst/>
          </a:prstGeom>
        </p:spPr>
        <p:txBody>
          <a:bodyPr wrap="square">
            <a:spAutoFit/>
          </a:bodyPr>
          <a:lstStyle/>
          <a:p>
            <a:pPr defTabSz="914343"/>
            <a:r>
              <a:rPr lang="en-US" sz="1600" dirty="0">
                <a:gradFill>
                  <a:gsLst>
                    <a:gs pos="0">
                      <a:schemeClr val="tx1"/>
                    </a:gs>
                    <a:gs pos="100000">
                      <a:schemeClr val="tx1"/>
                    </a:gs>
                  </a:gsLst>
                  <a:lin ang="5400000" scaled="0"/>
                </a:gradFill>
                <a:cs typeface="Segoe UI Light" panose="020B0502040204020203" pitchFamily="34" charset="0"/>
              </a:rPr>
              <a:t>(</a:t>
            </a:r>
            <a:r>
              <a:rPr lang="en-US" sz="1600" i="1" dirty="0">
                <a:gradFill>
                  <a:gsLst>
                    <a:gs pos="0">
                      <a:schemeClr val="tx1"/>
                    </a:gs>
                    <a:gs pos="100000">
                      <a:schemeClr val="tx1"/>
                    </a:gs>
                  </a:gsLst>
                  <a:lin ang="5400000" scaled="0"/>
                </a:gradFill>
                <a:cs typeface="Segoe UI Light" panose="020B0502040204020203" pitchFamily="34" charset="0"/>
              </a:rPr>
              <a:t>Aka. Visual Studio Connected Environment for AKS; Codename “</a:t>
            </a:r>
            <a:r>
              <a:rPr lang="en-US" sz="1600" i="1" dirty="0" err="1">
                <a:gradFill>
                  <a:gsLst>
                    <a:gs pos="0">
                      <a:schemeClr val="tx1"/>
                    </a:gs>
                    <a:gs pos="100000">
                      <a:schemeClr val="tx1"/>
                    </a:gs>
                  </a:gsLst>
                  <a:lin ang="5400000" scaled="0"/>
                </a:gradFill>
                <a:cs typeface="Segoe UI Light" panose="020B0502040204020203" pitchFamily="34" charset="0"/>
              </a:rPr>
              <a:t>Mindaro</a:t>
            </a:r>
            <a:r>
              <a:rPr lang="en-US" sz="1600" i="1" dirty="0">
                <a:gradFill>
                  <a:gsLst>
                    <a:gs pos="0">
                      <a:schemeClr val="tx1"/>
                    </a:gs>
                    <a:gs pos="100000">
                      <a:schemeClr val="tx1"/>
                    </a:gs>
                  </a:gsLst>
                  <a:lin ang="5400000" scaled="0"/>
                </a:gradFill>
                <a:cs typeface="Segoe UI Light" panose="020B0502040204020203" pitchFamily="34" charset="0"/>
              </a:rPr>
              <a:t>”</a:t>
            </a:r>
            <a:r>
              <a:rPr lang="en-US" sz="1600" dirty="0">
                <a:gradFill>
                  <a:gsLst>
                    <a:gs pos="0">
                      <a:schemeClr val="tx1"/>
                    </a:gs>
                    <a:gs pos="100000">
                      <a:schemeClr val="tx1"/>
                    </a:gs>
                  </a:gsLst>
                  <a:lin ang="5400000" scaled="0"/>
                </a:gradFill>
                <a:cs typeface="Segoe UI Light" panose="020B0502040204020203" pitchFamily="34" charset="0"/>
              </a:rPr>
              <a:t>)</a:t>
            </a:r>
            <a:endParaRPr lang="en-US" sz="16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8288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2080E83-EAE0-3146-ADFA-208B79AD659F}"/>
              </a:ext>
            </a:extLst>
          </p:cNvPr>
          <p:cNvSpPr/>
          <p:nvPr/>
        </p:nvSpPr>
        <p:spPr bwMode="auto">
          <a:xfrm>
            <a:off x="5237554" y="1428750"/>
            <a:ext cx="6660759" cy="2521391"/>
          </a:xfrm>
          <a:prstGeom prst="rect">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ounded Rectangle 12">
            <a:extLst>
              <a:ext uri="{FF2B5EF4-FFF2-40B4-BE49-F238E27FC236}">
                <a16:creationId xmlns:a16="http://schemas.microsoft.com/office/drawing/2014/main" id="{1BE2AE03-F172-384E-9A0C-8C78E80C3B05}"/>
              </a:ext>
            </a:extLst>
          </p:cNvPr>
          <p:cNvSpPr/>
          <p:nvPr/>
        </p:nvSpPr>
        <p:spPr bwMode="auto">
          <a:xfrm>
            <a:off x="10290590" y="2905466"/>
            <a:ext cx="1259453" cy="584745"/>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95" rIns="0" bIns="146295" numCol="1" spcCol="0" rtlCol="0" fromWordArt="0" anchor="ctr" anchorCtr="0" forceAA="0" compatLnSpc="1">
            <a:prstTxWarp prst="textNoShape">
              <a:avLst/>
            </a:prstTxWarp>
            <a:noAutofit/>
          </a:bodyPr>
          <a:lstStyle/>
          <a:p>
            <a:pPr algn="ctr" defTabSz="932426" fontAlgn="base">
              <a:spcBef>
                <a:spcPct val="0"/>
              </a:spcBef>
              <a:spcAft>
                <a:spcPct val="0"/>
              </a:spcAft>
            </a:pPr>
            <a:r>
              <a:rPr lang="en-US" sz="1400" dirty="0">
                <a:gradFill>
                  <a:gsLst>
                    <a:gs pos="0">
                      <a:srgbClr val="FFFFFF"/>
                    </a:gs>
                    <a:gs pos="100000">
                      <a:srgbClr val="FFFFFF"/>
                    </a:gs>
                  </a:gsLst>
                  <a:lin ang="5400000" scaled="0"/>
                </a:gradFill>
                <a:latin typeface="Segoe UI"/>
              </a:rPr>
              <a:t>Service-A</a:t>
            </a:r>
          </a:p>
          <a:p>
            <a:pPr algn="ctr" defTabSz="932426" fontAlgn="base">
              <a:spcBef>
                <a:spcPct val="0"/>
              </a:spcBef>
              <a:spcAft>
                <a:spcPct val="0"/>
              </a:spcAft>
            </a:pPr>
            <a:r>
              <a:rPr lang="en-US" sz="900" dirty="0">
                <a:gradFill>
                  <a:gsLst>
                    <a:gs pos="0">
                      <a:srgbClr val="FFFFFF"/>
                    </a:gs>
                    <a:gs pos="100000">
                      <a:srgbClr val="FFFFFF"/>
                    </a:gs>
                  </a:gsLst>
                  <a:lin ang="5400000" scaled="0"/>
                </a:gradFill>
                <a:latin typeface="Segoe UI"/>
              </a:rPr>
              <a:t>Cesar’s version</a:t>
            </a:r>
          </a:p>
        </p:txBody>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Azure Dev Spaces:</a:t>
            </a:r>
            <a:r>
              <a:rPr lang="zh-CN" altLang="en-US" dirty="0"/>
              <a:t>在共享的 </a:t>
            </a:r>
            <a:r>
              <a:rPr lang="en-US" altLang="zh-CN" dirty="0"/>
              <a:t>AKS </a:t>
            </a:r>
            <a:r>
              <a:rPr lang="zh-CN" altLang="en-US" dirty="0"/>
              <a:t>集群中进行协作</a:t>
            </a:r>
            <a:endParaRPr lang="en-US" dirty="0"/>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4294967295"/>
          </p:nvPr>
        </p:nvSpPr>
        <p:spPr>
          <a:xfrm>
            <a:off x="590001" y="1428750"/>
            <a:ext cx="4162425" cy="2911566"/>
          </a:xfrm>
        </p:spPr>
        <p:txBody>
          <a:bodyPr/>
          <a:lstStyle/>
          <a:p>
            <a:pPr>
              <a:spcAft>
                <a:spcPts val="600"/>
              </a:spcAft>
            </a:pPr>
            <a:r>
              <a:rPr lang="zh-CN" altLang="en-US" dirty="0">
                <a:gradFill>
                  <a:gsLst>
                    <a:gs pos="0">
                      <a:schemeClr val="tx1"/>
                    </a:gs>
                    <a:gs pos="100000">
                      <a:schemeClr val="tx1"/>
                    </a:gs>
                  </a:gsLst>
                  <a:lin ang="5400000" scaled="0"/>
                </a:gradFill>
                <a:latin typeface="+mn-lt"/>
              </a:rPr>
              <a:t>团队成员可以在应用的不同部分并行工作</a:t>
            </a:r>
          </a:p>
          <a:p>
            <a:pPr>
              <a:spcAft>
                <a:spcPts val="600"/>
              </a:spcAft>
            </a:pPr>
            <a:r>
              <a:rPr lang="en-US" altLang="zh-CN" dirty="0" err="1">
                <a:gradFill>
                  <a:gsLst>
                    <a:gs pos="0">
                      <a:schemeClr val="tx1"/>
                    </a:gs>
                    <a:gs pos="100000">
                      <a:schemeClr val="tx1"/>
                    </a:gs>
                  </a:gsLst>
                  <a:lin ang="5400000" scaled="0"/>
                </a:gradFill>
                <a:latin typeface="+mn-lt"/>
              </a:rPr>
              <a:t>Devs</a:t>
            </a:r>
            <a:r>
              <a:rPr lang="en-US" altLang="zh-CN" dirty="0">
                <a:gradFill>
                  <a:gsLst>
                    <a:gs pos="0">
                      <a:schemeClr val="tx1"/>
                    </a:gs>
                    <a:gs pos="100000">
                      <a:schemeClr val="tx1"/>
                    </a:gs>
                  </a:gsLst>
                  <a:lin ang="5400000" scaled="0"/>
                </a:gradFill>
                <a:latin typeface="+mn-lt"/>
              </a:rPr>
              <a:t> </a:t>
            </a:r>
            <a:r>
              <a:rPr lang="zh-CN" altLang="en-US" dirty="0">
                <a:gradFill>
                  <a:gsLst>
                    <a:gs pos="0">
                      <a:schemeClr val="tx1"/>
                    </a:gs>
                    <a:gs pos="100000">
                      <a:schemeClr val="tx1"/>
                    </a:gs>
                  </a:gsLst>
                  <a:lin ang="5400000" scaled="0"/>
                </a:gradFill>
                <a:latin typeface="+mn-lt"/>
              </a:rPr>
              <a:t>在测试特定部署时可以使用自己的 </a:t>
            </a:r>
            <a:r>
              <a:rPr lang="en-US" altLang="zh-CN" dirty="0">
                <a:gradFill>
                  <a:gsLst>
                    <a:gs pos="0">
                      <a:schemeClr val="tx1"/>
                    </a:gs>
                    <a:gs pos="100000">
                      <a:schemeClr val="tx1"/>
                    </a:gs>
                  </a:gsLst>
                  <a:lin ang="5400000" scaled="0"/>
                </a:gradFill>
                <a:latin typeface="+mn-lt"/>
              </a:rPr>
              <a:t>“Space"</a:t>
            </a:r>
          </a:p>
          <a:p>
            <a:pPr>
              <a:spcAft>
                <a:spcPts val="600"/>
              </a:spcAft>
            </a:pPr>
            <a:r>
              <a:rPr lang="zh-CN" altLang="en-US" dirty="0">
                <a:gradFill>
                  <a:gsLst>
                    <a:gs pos="0">
                      <a:schemeClr val="tx1"/>
                    </a:gs>
                    <a:gs pos="100000">
                      <a:schemeClr val="tx1"/>
                    </a:gs>
                  </a:gsLst>
                  <a:lin ang="5400000" scaled="0"/>
                </a:gradFill>
                <a:latin typeface="+mn-lt"/>
              </a:rPr>
              <a:t>端到端测试应用</a:t>
            </a:r>
            <a:r>
              <a:rPr lang="en-US" altLang="zh-CN" dirty="0">
                <a:gradFill>
                  <a:gsLst>
                    <a:gs pos="0">
                      <a:schemeClr val="tx1"/>
                    </a:gs>
                    <a:gs pos="100000">
                      <a:schemeClr val="tx1"/>
                    </a:gs>
                  </a:gsLst>
                  <a:lin ang="5400000" scaled="0"/>
                </a:gradFill>
                <a:latin typeface="+mn-lt"/>
              </a:rPr>
              <a:t>, </a:t>
            </a:r>
            <a:r>
              <a:rPr lang="zh-CN" altLang="en-US" dirty="0">
                <a:gradFill>
                  <a:gsLst>
                    <a:gs pos="0">
                      <a:schemeClr val="tx1"/>
                    </a:gs>
                    <a:gs pos="100000">
                      <a:schemeClr val="tx1"/>
                    </a:gs>
                  </a:gsLst>
                  <a:lin ang="5400000" scaled="0"/>
                </a:gradFill>
                <a:latin typeface="+mn-lt"/>
              </a:rPr>
              <a:t>无需复制依赖关系</a:t>
            </a:r>
          </a:p>
        </p:txBody>
      </p:sp>
      <p:sp>
        <p:nvSpPr>
          <p:cNvPr id="4" name="Rounded Rectangle 3">
            <a:extLst>
              <a:ext uri="{FF2B5EF4-FFF2-40B4-BE49-F238E27FC236}">
                <a16:creationId xmlns:a16="http://schemas.microsoft.com/office/drawing/2014/main" id="{1C01E923-3609-7442-8FCA-B714A9C4C750}"/>
              </a:ext>
            </a:extLst>
          </p:cNvPr>
          <p:cNvSpPr/>
          <p:nvPr/>
        </p:nvSpPr>
        <p:spPr bwMode="auto">
          <a:xfrm>
            <a:off x="6697191" y="2093395"/>
            <a:ext cx="1259453" cy="584745"/>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95" rIns="0" bIns="146295" numCol="1" spcCol="0" rtlCol="0" fromWordArt="0" anchor="ctr" anchorCtr="0" forceAA="0" compatLnSpc="1">
            <a:prstTxWarp prst="textNoShape">
              <a:avLst/>
            </a:prstTxWarp>
            <a:noAutofit/>
          </a:bodyPr>
          <a:lstStyle/>
          <a:p>
            <a:pPr algn="ctr" defTabSz="932426"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FrontEnd</a:t>
            </a:r>
          </a:p>
        </p:txBody>
      </p:sp>
      <p:sp>
        <p:nvSpPr>
          <p:cNvPr id="7" name="Rounded Rectangle 6">
            <a:extLst>
              <a:ext uri="{FF2B5EF4-FFF2-40B4-BE49-F238E27FC236}">
                <a16:creationId xmlns:a16="http://schemas.microsoft.com/office/drawing/2014/main" id="{5AD2A829-9BD7-3B46-A9B0-C7248652F573}"/>
              </a:ext>
            </a:extLst>
          </p:cNvPr>
          <p:cNvSpPr/>
          <p:nvPr/>
        </p:nvSpPr>
        <p:spPr bwMode="auto">
          <a:xfrm>
            <a:off x="8455906" y="2093395"/>
            <a:ext cx="1259453" cy="584745"/>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95" rIns="0" bIns="146295" numCol="1" spcCol="0" rtlCol="0" fromWordArt="0" anchor="ctr" anchorCtr="0" forceAA="0" compatLnSpc="1">
            <a:prstTxWarp prst="textNoShape">
              <a:avLst/>
            </a:prstTxWarp>
            <a:noAutofit/>
          </a:bodyPr>
          <a:lstStyle/>
          <a:p>
            <a:pPr algn="ctr" defTabSz="932426" fontAlgn="base">
              <a:spcBef>
                <a:spcPct val="0"/>
              </a:spcBef>
              <a:spcAft>
                <a:spcPct val="0"/>
              </a:spcAft>
            </a:pPr>
            <a:r>
              <a:rPr lang="en-US" sz="1400" dirty="0">
                <a:gradFill>
                  <a:gsLst>
                    <a:gs pos="0">
                      <a:srgbClr val="FFFFFF"/>
                    </a:gs>
                    <a:gs pos="100000">
                      <a:srgbClr val="FFFFFF"/>
                    </a:gs>
                  </a:gsLst>
                  <a:lin ang="5400000" scaled="0"/>
                </a:gradFill>
                <a:latin typeface="Segoe UI"/>
              </a:rPr>
              <a:t>API Gateway</a:t>
            </a:r>
          </a:p>
        </p:txBody>
      </p:sp>
      <p:sp>
        <p:nvSpPr>
          <p:cNvPr id="9" name="Rounded Rectangle 8">
            <a:extLst>
              <a:ext uri="{FF2B5EF4-FFF2-40B4-BE49-F238E27FC236}">
                <a16:creationId xmlns:a16="http://schemas.microsoft.com/office/drawing/2014/main" id="{B0BF8FC6-13C4-6946-91D1-6556EADF140B}"/>
              </a:ext>
            </a:extLst>
          </p:cNvPr>
          <p:cNvSpPr/>
          <p:nvPr/>
        </p:nvSpPr>
        <p:spPr bwMode="auto">
          <a:xfrm>
            <a:off x="10271472" y="2093395"/>
            <a:ext cx="1259453" cy="584745"/>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95" rIns="0" bIns="146295" numCol="1" spcCol="0" rtlCol="0" fromWordArt="0" anchor="ctr" anchorCtr="0" forceAA="0" compatLnSpc="1">
            <a:prstTxWarp prst="textNoShape">
              <a:avLst/>
            </a:prstTxWarp>
            <a:noAutofit/>
          </a:bodyPr>
          <a:lstStyle/>
          <a:p>
            <a:pPr algn="ctr" defTabSz="932426" fontAlgn="base">
              <a:spcBef>
                <a:spcPct val="0"/>
              </a:spcBef>
              <a:spcAft>
                <a:spcPct val="0"/>
              </a:spcAft>
            </a:pPr>
            <a:r>
              <a:rPr lang="en-US" sz="1400" dirty="0">
                <a:gradFill>
                  <a:gsLst>
                    <a:gs pos="0">
                      <a:srgbClr val="FFFFFF"/>
                    </a:gs>
                    <a:gs pos="100000">
                      <a:srgbClr val="FFFFFF"/>
                    </a:gs>
                  </a:gsLst>
                  <a:lin ang="5400000" scaled="0"/>
                </a:gradFill>
                <a:latin typeface="Segoe UI"/>
              </a:rPr>
              <a:t>Service-A</a:t>
            </a:r>
          </a:p>
        </p:txBody>
      </p:sp>
      <p:sp>
        <p:nvSpPr>
          <p:cNvPr id="6" name="TextBox 5">
            <a:extLst>
              <a:ext uri="{FF2B5EF4-FFF2-40B4-BE49-F238E27FC236}">
                <a16:creationId xmlns:a16="http://schemas.microsoft.com/office/drawing/2014/main" id="{D842A946-DC0C-164F-8AB4-8EC0D71D60EB}"/>
              </a:ext>
            </a:extLst>
          </p:cNvPr>
          <p:cNvSpPr txBox="1"/>
          <p:nvPr/>
        </p:nvSpPr>
        <p:spPr>
          <a:xfrm>
            <a:off x="5502314" y="1643744"/>
            <a:ext cx="2151230" cy="161583"/>
          </a:xfrm>
          <a:prstGeom prst="rect">
            <a:avLst/>
          </a:prstGeom>
          <a:noFill/>
        </p:spPr>
        <p:txBody>
          <a:bodyPr wrap="none" lIns="0" tIns="0" rIns="0" bIns="0" rtlCol="0">
            <a:spAutoFit/>
          </a:bodyPr>
          <a:lstStyle/>
          <a:p>
            <a:pPr defTabSz="914322"/>
            <a:r>
              <a:rPr lang="en-US" sz="1050" b="1" dirty="0">
                <a:solidFill>
                  <a:srgbClr val="32145A"/>
                </a:solidFill>
                <a:latin typeface="Segoe UI"/>
              </a:rPr>
              <a:t>http://eshop.bd0cfb25...aksapp.io</a:t>
            </a:r>
          </a:p>
        </p:txBody>
      </p:sp>
      <p:sp>
        <p:nvSpPr>
          <p:cNvPr id="12" name="TextBox 11">
            <a:extLst>
              <a:ext uri="{FF2B5EF4-FFF2-40B4-BE49-F238E27FC236}">
                <a16:creationId xmlns:a16="http://schemas.microsoft.com/office/drawing/2014/main" id="{1B71D0B0-ADA0-D040-9BDC-05A3290C177A}"/>
              </a:ext>
            </a:extLst>
          </p:cNvPr>
          <p:cNvSpPr txBox="1"/>
          <p:nvPr/>
        </p:nvSpPr>
        <p:spPr>
          <a:xfrm>
            <a:off x="5487676" y="2993477"/>
            <a:ext cx="2604880" cy="161583"/>
          </a:xfrm>
          <a:prstGeom prst="rect">
            <a:avLst/>
          </a:prstGeom>
          <a:noFill/>
        </p:spPr>
        <p:txBody>
          <a:bodyPr wrap="none" lIns="0" tIns="0" rIns="0" bIns="0" rtlCol="0">
            <a:spAutoFit/>
          </a:bodyPr>
          <a:lstStyle/>
          <a:p>
            <a:pPr defTabSz="914322"/>
            <a:r>
              <a:rPr lang="en-US" sz="1050" b="1" dirty="0">
                <a:solidFill>
                  <a:srgbClr val="E3008C"/>
                </a:solidFill>
                <a:latin typeface="Segoe UI"/>
              </a:rPr>
              <a:t>http://</a:t>
            </a:r>
            <a:r>
              <a:rPr lang="en-US" sz="1050" b="1" dirty="0">
                <a:solidFill>
                  <a:srgbClr val="E3008C"/>
                </a:solidFill>
                <a:highlight>
                  <a:srgbClr val="FFFF00"/>
                </a:highlight>
                <a:latin typeface="Segoe UI"/>
              </a:rPr>
              <a:t>cesar.s.</a:t>
            </a:r>
            <a:r>
              <a:rPr lang="en-US" sz="1050" b="1" dirty="0">
                <a:solidFill>
                  <a:srgbClr val="E3008C"/>
                </a:solidFill>
                <a:latin typeface="Segoe UI"/>
              </a:rPr>
              <a:t>eshop.bd0cfb25...aksapp.io</a:t>
            </a:r>
          </a:p>
        </p:txBody>
      </p:sp>
      <p:sp>
        <p:nvSpPr>
          <p:cNvPr id="14" name="TextBox 13">
            <a:extLst>
              <a:ext uri="{FF2B5EF4-FFF2-40B4-BE49-F238E27FC236}">
                <a16:creationId xmlns:a16="http://schemas.microsoft.com/office/drawing/2014/main" id="{4D7A893F-152D-8F40-9B6D-16D228B4545E}"/>
              </a:ext>
            </a:extLst>
          </p:cNvPr>
          <p:cNvSpPr txBox="1"/>
          <p:nvPr/>
        </p:nvSpPr>
        <p:spPr>
          <a:xfrm>
            <a:off x="11359709" y="3768885"/>
            <a:ext cx="341440" cy="169277"/>
          </a:xfrm>
          <a:prstGeom prst="rect">
            <a:avLst/>
          </a:prstGeom>
          <a:noFill/>
        </p:spPr>
        <p:txBody>
          <a:bodyPr wrap="none" lIns="0" tIns="0" rIns="0" bIns="0" rtlCol="0">
            <a:spAutoFit/>
          </a:bodyPr>
          <a:lstStyle/>
          <a:p>
            <a:pPr defTabSz="914322"/>
            <a:r>
              <a:rPr lang="en-US" sz="1100" dirty="0">
                <a:solidFill>
                  <a:srgbClr val="E3008C"/>
                </a:solidFill>
                <a:latin typeface="Segoe UI"/>
              </a:rPr>
              <a:t>Cesar</a:t>
            </a:r>
          </a:p>
        </p:txBody>
      </p:sp>
      <p:cxnSp>
        <p:nvCxnSpPr>
          <p:cNvPr id="17" name="Straight Arrow Connector 16">
            <a:extLst>
              <a:ext uri="{FF2B5EF4-FFF2-40B4-BE49-F238E27FC236}">
                <a16:creationId xmlns:a16="http://schemas.microsoft.com/office/drawing/2014/main" id="{28962AF3-9E12-2444-AB83-FA99D34D040F}"/>
              </a:ext>
            </a:extLst>
          </p:cNvPr>
          <p:cNvCxnSpPr>
            <a:cxnSpLocks/>
            <a:endCxn id="4" idx="0"/>
          </p:cNvCxnSpPr>
          <p:nvPr/>
        </p:nvCxnSpPr>
        <p:spPr>
          <a:xfrm>
            <a:off x="7055784" y="1787412"/>
            <a:ext cx="271133" cy="305983"/>
          </a:xfrm>
          <a:prstGeom prst="straightConnector1">
            <a:avLst/>
          </a:prstGeom>
          <a:ln w="3175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EA22B2D1-CFDB-674B-BE8B-CC135C8C2DD2}"/>
              </a:ext>
            </a:extLst>
          </p:cNvPr>
          <p:cNvCxnSpPr>
            <a:cxnSpLocks/>
            <a:endCxn id="4" idx="2"/>
          </p:cNvCxnSpPr>
          <p:nvPr/>
        </p:nvCxnSpPr>
        <p:spPr>
          <a:xfrm flipV="1">
            <a:off x="7055784" y="2678140"/>
            <a:ext cx="271133" cy="305983"/>
          </a:xfrm>
          <a:prstGeom prst="straightConnector1">
            <a:avLst/>
          </a:prstGeom>
          <a:ln w="31750">
            <a:prstDash val="dash"/>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5C84F6-67F5-3642-9F35-48E7928BF918}"/>
              </a:ext>
            </a:extLst>
          </p:cNvPr>
          <p:cNvCxnSpPr>
            <a:cxnSpLocks/>
            <a:stCxn id="4" idx="3"/>
            <a:endCxn id="7" idx="1"/>
          </p:cNvCxnSpPr>
          <p:nvPr/>
        </p:nvCxnSpPr>
        <p:spPr>
          <a:xfrm>
            <a:off x="7956644" y="2385766"/>
            <a:ext cx="499263" cy="0"/>
          </a:xfrm>
          <a:prstGeom prst="straightConnector1">
            <a:avLst/>
          </a:prstGeom>
          <a:ln w="3175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A95ACE58-8F12-3144-8EA5-0D6ED06B008D}"/>
              </a:ext>
            </a:extLst>
          </p:cNvPr>
          <p:cNvCxnSpPr>
            <a:cxnSpLocks/>
            <a:stCxn id="7" idx="3"/>
            <a:endCxn id="9" idx="1"/>
          </p:cNvCxnSpPr>
          <p:nvPr/>
        </p:nvCxnSpPr>
        <p:spPr>
          <a:xfrm>
            <a:off x="9715359" y="2385766"/>
            <a:ext cx="556113" cy="0"/>
          </a:xfrm>
          <a:prstGeom prst="straightConnector1">
            <a:avLst/>
          </a:prstGeom>
          <a:ln w="3175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a:extLst>
              <a:ext uri="{FF2B5EF4-FFF2-40B4-BE49-F238E27FC236}">
                <a16:creationId xmlns:a16="http://schemas.microsoft.com/office/drawing/2014/main" id="{315EBE3C-6A73-034E-B53C-376D7DCDDDC3}"/>
              </a:ext>
            </a:extLst>
          </p:cNvPr>
          <p:cNvCxnSpPr>
            <a:cxnSpLocks/>
          </p:cNvCxnSpPr>
          <p:nvPr/>
        </p:nvCxnSpPr>
        <p:spPr>
          <a:xfrm>
            <a:off x="7941579" y="2613093"/>
            <a:ext cx="514328" cy="0"/>
          </a:xfrm>
          <a:prstGeom prst="straightConnector1">
            <a:avLst/>
          </a:prstGeom>
          <a:ln w="31750">
            <a:prstDash val="dash"/>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C7345D9F-B609-094B-BB07-32687C175BBB}"/>
              </a:ext>
            </a:extLst>
          </p:cNvPr>
          <p:cNvCxnSpPr>
            <a:cxnSpLocks/>
          </p:cNvCxnSpPr>
          <p:nvPr/>
        </p:nvCxnSpPr>
        <p:spPr>
          <a:xfrm>
            <a:off x="9646082" y="2673221"/>
            <a:ext cx="625391" cy="401047"/>
          </a:xfrm>
          <a:prstGeom prst="straightConnector1">
            <a:avLst/>
          </a:prstGeom>
          <a:ln w="31750">
            <a:prstDash val="dash"/>
            <a:headEnd type="none" w="lg" len="med"/>
            <a:tailEnd type="triangle"/>
          </a:ln>
        </p:spPr>
        <p:style>
          <a:lnRef idx="1">
            <a:schemeClr val="accent3"/>
          </a:lnRef>
          <a:fillRef idx="0">
            <a:schemeClr val="accent3"/>
          </a:fillRef>
          <a:effectRef idx="0">
            <a:schemeClr val="accent3"/>
          </a:effectRef>
          <a:fontRef idx="minor">
            <a:schemeClr val="tx1"/>
          </a:fontRef>
        </p:style>
      </p:cxnSp>
      <p:pic>
        <p:nvPicPr>
          <p:cNvPr id="21" name="Picture 20">
            <a:extLst>
              <a:ext uri="{FF2B5EF4-FFF2-40B4-BE49-F238E27FC236}">
                <a16:creationId xmlns:a16="http://schemas.microsoft.com/office/drawing/2014/main" id="{6AE4DC2A-B218-4165-A7C5-49BB33F8F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6611" y="3276647"/>
            <a:ext cx="512539" cy="507901"/>
          </a:xfrm>
          <a:prstGeom prst="flowChartConnector">
            <a:avLst/>
          </a:prstGeom>
        </p:spPr>
      </p:pic>
    </p:spTree>
    <p:extLst>
      <p:ext uri="{BB962C8B-B14F-4D97-AF65-F5344CB8AC3E}">
        <p14:creationId xmlns:p14="http://schemas.microsoft.com/office/powerpoint/2010/main" val="166863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42" presetClass="path" presetSubtype="0" repeatCount="0" accel="50000" decel="50000" fill="hold" grpId="0" nodeType="afterEffect">
                                  <p:stCondLst>
                                    <p:cond delay="0"/>
                                  </p:stCondLst>
                                  <p:childTnLst>
                                    <p:animMotion origin="layout" path="M -0.00104 -0.12708 L -2.01836E-8 -2.77778E-6 " pathEditMode="relative" rAng="0" ptsTypes="AA">
                                      <p:cBhvr>
                                        <p:cTn id="9" dur="1000" fill="hold"/>
                                        <p:tgtEl>
                                          <p:spTgt spid="13"/>
                                        </p:tgtEl>
                                        <p:attrNameLst>
                                          <p:attrName>ppt_x</p:attrName>
                                          <p:attrName>ppt_y</p:attrName>
                                        </p:attrNameLst>
                                      </p:cBhvr>
                                      <p:rCtr x="52" y="6354"/>
                                    </p:animMotion>
                                  </p:childTnLst>
                                </p:cTn>
                              </p:par>
                              <p:par>
                                <p:cTn id="10" presetID="10" presetClass="entr" presetSubtype="0" repeatCount="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8" fill="hold" nodeType="afterEffect">
                                  <p:stCondLst>
                                    <p:cond delay="100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par>
                          <p:cTn id="23" fill="hold">
                            <p:stCondLst>
                              <p:cond delay="30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0"/>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013585" cy="6858000"/>
          </a:xfrm>
          <a:custGeom>
            <a:avLst/>
            <a:gdLst/>
            <a:ahLst/>
            <a:cxnLst/>
            <a:rect l="l" t="t" r="r" b="b"/>
            <a:pathLst>
              <a:path w="2013585" h="6858000">
                <a:moveTo>
                  <a:pt x="0" y="6858000"/>
                </a:moveTo>
                <a:lnTo>
                  <a:pt x="2013204" y="6858000"/>
                </a:lnTo>
                <a:lnTo>
                  <a:pt x="2013204" y="0"/>
                </a:lnTo>
                <a:lnTo>
                  <a:pt x="0" y="0"/>
                </a:lnTo>
                <a:lnTo>
                  <a:pt x="0" y="6858000"/>
                </a:lnTo>
                <a:close/>
              </a:path>
            </a:pathLst>
          </a:custGeom>
          <a:solidFill>
            <a:srgbClr val="7E7E7E"/>
          </a:solidFill>
        </p:spPr>
        <p:txBody>
          <a:bodyPr wrap="square" lIns="0" tIns="0" rIns="0" bIns="0" rtlCol="0"/>
          <a:lstStyle/>
          <a:p>
            <a:endParaRPr/>
          </a:p>
        </p:txBody>
      </p:sp>
      <p:sp>
        <p:nvSpPr>
          <p:cNvPr id="3" name="object 3"/>
          <p:cNvSpPr/>
          <p:nvPr/>
        </p:nvSpPr>
        <p:spPr>
          <a:xfrm>
            <a:off x="552843" y="1989327"/>
            <a:ext cx="2927591" cy="28829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04263" y="3177667"/>
            <a:ext cx="824230" cy="422275"/>
          </a:xfrm>
          <a:prstGeom prst="rect">
            <a:avLst/>
          </a:prstGeom>
        </p:spPr>
        <p:txBody>
          <a:bodyPr vert="horz" wrap="square" lIns="0" tIns="13335" rIns="0" bIns="0" rtlCol="0">
            <a:spAutoFit/>
          </a:bodyPr>
          <a:lstStyle/>
          <a:p>
            <a:pPr marL="12700">
              <a:lnSpc>
                <a:spcPct val="100000"/>
              </a:lnSpc>
              <a:spcBef>
                <a:spcPts val="105"/>
              </a:spcBef>
            </a:pPr>
            <a:r>
              <a:rPr sz="2600" u="none" dirty="0">
                <a:solidFill>
                  <a:srgbClr val="FFFFFF"/>
                </a:solidFill>
                <a:latin typeface="Calibri Light"/>
                <a:cs typeface="Calibri Light"/>
              </a:rPr>
              <a:t>Demo</a:t>
            </a:r>
            <a:endParaRPr sz="2600">
              <a:latin typeface="Calibri Light"/>
              <a:cs typeface="Calibri Light"/>
            </a:endParaRPr>
          </a:p>
        </p:txBody>
      </p:sp>
      <p:sp>
        <p:nvSpPr>
          <p:cNvPr id="5" name="object 5"/>
          <p:cNvSpPr/>
          <p:nvPr/>
        </p:nvSpPr>
        <p:spPr>
          <a:xfrm>
            <a:off x="4038600" y="1773935"/>
            <a:ext cx="7188708" cy="3307079"/>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75628" y="822705"/>
            <a:ext cx="299148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Azure</a:t>
            </a:r>
            <a:r>
              <a:rPr sz="1800" spc="-15" dirty="0">
                <a:latin typeface="Calibri"/>
                <a:cs typeface="Calibri"/>
              </a:rPr>
              <a:t> </a:t>
            </a:r>
            <a:r>
              <a:rPr sz="1800" spc="-10" dirty="0">
                <a:latin typeface="Calibri"/>
                <a:cs typeface="Calibri"/>
              </a:rPr>
              <a:t>Dev </a:t>
            </a:r>
            <a:r>
              <a:rPr sz="1800" spc="-5" dirty="0">
                <a:latin typeface="Calibri"/>
                <a:cs typeface="Calibri"/>
              </a:rPr>
              <a:t>Space </a:t>
            </a:r>
            <a:r>
              <a:rPr sz="1800" dirty="0">
                <a:latin typeface="DengXian"/>
                <a:cs typeface="DengXian"/>
              </a:rPr>
              <a:t>启用在线调试</a:t>
            </a:r>
            <a:endParaRPr sz="1800">
              <a:latin typeface="DengXian"/>
              <a:cs typeface="DengXian"/>
            </a:endParaRPr>
          </a:p>
        </p:txBody>
      </p:sp>
    </p:spTree>
    <p:extLst>
      <p:ext uri="{BB962C8B-B14F-4D97-AF65-F5344CB8AC3E}">
        <p14:creationId xmlns:p14="http://schemas.microsoft.com/office/powerpoint/2010/main" val="291416518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64DCCE7-2A06-4D9C-9C30-729EB507E1FD}"/>
              </a:ext>
            </a:extLst>
          </p:cNvPr>
          <p:cNvSpPr>
            <a:spLocks noGrp="1"/>
          </p:cNvSpPr>
          <p:nvPr>
            <p:ph type="title"/>
          </p:nvPr>
        </p:nvSpPr>
        <p:spPr>
          <a:xfrm>
            <a:off x="585216" y="2088029"/>
            <a:ext cx="6400800" cy="498598"/>
          </a:xfrm>
        </p:spPr>
        <p:txBody>
          <a:bodyPr/>
          <a:lstStyle/>
          <a:p>
            <a:r>
              <a:rPr lang="en-US" dirty="0"/>
              <a:t>Demo  </a:t>
            </a:r>
          </a:p>
        </p:txBody>
      </p:sp>
      <p:sp>
        <p:nvSpPr>
          <p:cNvPr id="4" name="Text Placeholder 3">
            <a:extLst>
              <a:ext uri="{FF2B5EF4-FFF2-40B4-BE49-F238E27FC236}">
                <a16:creationId xmlns:a16="http://schemas.microsoft.com/office/drawing/2014/main" id="{6E8F81AE-3E19-4A9C-BCBB-182BEB21C92F}"/>
              </a:ext>
            </a:extLst>
          </p:cNvPr>
          <p:cNvSpPr>
            <a:spLocks noGrp="1"/>
          </p:cNvSpPr>
          <p:nvPr>
            <p:ph type="body" sz="quarter" idx="12"/>
          </p:nvPr>
        </p:nvSpPr>
        <p:spPr>
          <a:xfrm>
            <a:off x="585216" y="3032125"/>
            <a:ext cx="6400800" cy="2154436"/>
          </a:xfrm>
        </p:spPr>
        <p:txBody>
          <a:bodyPr/>
          <a:lstStyle/>
          <a:p>
            <a:r>
              <a:rPr lang="en-US" dirty="0"/>
              <a:t>Demo on Azure Dev Spaces for Kubernetes and VS</a:t>
            </a:r>
          </a:p>
          <a:p>
            <a:pPr>
              <a:spcBef>
                <a:spcPts val="1200"/>
              </a:spcBef>
            </a:pPr>
            <a:r>
              <a:rPr lang="en-US" dirty="0"/>
              <a:t>(1)</a:t>
            </a:r>
          </a:p>
          <a:p>
            <a:pPr marL="342900" indent="-342900">
              <a:buFont typeface="Arial" panose="020B0604020202020204" pitchFamily="34" charset="0"/>
              <a:buChar char="•"/>
            </a:pPr>
            <a:r>
              <a:rPr lang="en-US" dirty="0"/>
              <a:t>Direct deployment from Visual Studio, VS Code or CLI</a:t>
            </a:r>
          </a:p>
          <a:p>
            <a:pPr marL="342900" indent="-342900">
              <a:buFont typeface="Arial" panose="020B0604020202020204" pitchFamily="34" charset="0"/>
              <a:buChar char="•"/>
            </a:pPr>
            <a:r>
              <a:rPr lang="en-US" dirty="0"/>
              <a:t>Debug across multiple services</a:t>
            </a:r>
          </a:p>
          <a:p>
            <a:pPr>
              <a:spcBef>
                <a:spcPts val="1200"/>
              </a:spcBef>
            </a:pPr>
            <a:r>
              <a:rPr lang="en-US" dirty="0"/>
              <a:t>(2)</a:t>
            </a:r>
          </a:p>
          <a:p>
            <a:pPr marL="342900" indent="-342900">
              <a:buFont typeface="Arial" panose="020B0604020202020204" pitchFamily="34" charset="0"/>
              <a:buChar char="•"/>
            </a:pPr>
            <a:r>
              <a:rPr lang="en-US" dirty="0"/>
              <a:t>Team Development with Dev Spaces</a:t>
            </a:r>
          </a:p>
        </p:txBody>
      </p:sp>
      <p:sp>
        <p:nvSpPr>
          <p:cNvPr id="6" name="Rectangle 5">
            <a:extLst>
              <a:ext uri="{FF2B5EF4-FFF2-40B4-BE49-F238E27FC236}">
                <a16:creationId xmlns:a16="http://schemas.microsoft.com/office/drawing/2014/main" id="{0865C4F7-B35B-44AB-95D1-C800D588A0FA}"/>
              </a:ext>
            </a:extLst>
          </p:cNvPr>
          <p:cNvSpPr/>
          <p:nvPr/>
        </p:nvSpPr>
        <p:spPr>
          <a:xfrm>
            <a:off x="11757936" y="710"/>
            <a:ext cx="434734" cy="363946"/>
          </a:xfrm>
          <a:prstGeom prst="rect">
            <a:avLst/>
          </a:prstGeom>
        </p:spPr>
        <p:txBody>
          <a:bodyPr wrap="none">
            <a:spAutoFit/>
          </a:bodyPr>
          <a:lstStyle/>
          <a:p>
            <a:pPr>
              <a:defRPr/>
            </a:pPr>
            <a:r>
              <a:rPr lang="en-US" dirty="0">
                <a:gradFill>
                  <a:gsLst>
                    <a:gs pos="0">
                      <a:schemeClr val="tx1"/>
                    </a:gs>
                    <a:gs pos="100000">
                      <a:schemeClr val="tx1"/>
                    </a:gs>
                  </a:gsLst>
                  <a:lin ang="5400000" scaled="0"/>
                </a:gradFill>
                <a:latin typeface="Segoe UI Semilight"/>
              </a:rPr>
              <a:t>(3)</a:t>
            </a:r>
          </a:p>
        </p:txBody>
      </p:sp>
    </p:spTree>
    <p:extLst>
      <p:ext uri="{BB962C8B-B14F-4D97-AF65-F5344CB8AC3E}">
        <p14:creationId xmlns:p14="http://schemas.microsoft.com/office/powerpoint/2010/main" val="307947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Straight Connector 82">
            <a:extLst>
              <a:ext uri="{FF2B5EF4-FFF2-40B4-BE49-F238E27FC236}">
                <a16:creationId xmlns:a16="http://schemas.microsoft.com/office/drawing/2014/main" id="{031048D3-ADCD-D244-A73C-1A47D179056F}"/>
              </a:ext>
            </a:extLst>
          </p:cNvPr>
          <p:cNvCxnSpPr/>
          <p:nvPr/>
        </p:nvCxnSpPr>
        <p:spPr>
          <a:xfrm flipV="1">
            <a:off x="2874977" y="5551024"/>
            <a:ext cx="2140528" cy="1"/>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F1BA0F71-9685-6549-8550-335DB02AB587}"/>
              </a:ext>
            </a:extLst>
          </p:cNvPr>
          <p:cNvSpPr>
            <a:spLocks noGrp="1"/>
          </p:cNvSpPr>
          <p:nvPr>
            <p:ph type="title"/>
          </p:nvPr>
        </p:nvSpPr>
        <p:spPr>
          <a:xfrm>
            <a:off x="588263" y="457200"/>
            <a:ext cx="11018520" cy="830997"/>
          </a:xfrm>
        </p:spPr>
        <p:txBody>
          <a:bodyPr/>
          <a:lstStyle/>
          <a:p>
            <a:r>
              <a:rPr lang="en-US" b="0" dirty="0">
                <a:latin typeface="+mn-lt"/>
              </a:rPr>
              <a:t>Lifecycle</a:t>
            </a:r>
            <a:br>
              <a:rPr lang="en-US" b="0" dirty="0">
                <a:latin typeface="+mn-lt"/>
              </a:rPr>
            </a:br>
            <a:r>
              <a:rPr lang="en-US" sz="1800" b="0" dirty="0">
                <a:latin typeface="+mn-lt"/>
                <a:cs typeface="Segoe UI Light" panose="020B0502040204020203" pitchFamily="34" charset="0"/>
              </a:rPr>
              <a:t>(Azure Dev Spaces)</a:t>
            </a:r>
            <a:endParaRPr lang="en-US" b="0" dirty="0">
              <a:latin typeface="+mn-lt"/>
              <a:cs typeface="Segoe UI Light" panose="020B0502040204020203" pitchFamily="34" charset="0"/>
            </a:endParaRPr>
          </a:p>
        </p:txBody>
      </p:sp>
      <p:sp>
        <p:nvSpPr>
          <p:cNvPr id="54" name="TextBox 53">
            <a:extLst>
              <a:ext uri="{FF2B5EF4-FFF2-40B4-BE49-F238E27FC236}">
                <a16:creationId xmlns:a16="http://schemas.microsoft.com/office/drawing/2014/main" id="{F933FAA3-3E13-CF45-8D86-6919658EC1FB}"/>
              </a:ext>
            </a:extLst>
          </p:cNvPr>
          <p:cNvSpPr txBox="1"/>
          <p:nvPr/>
        </p:nvSpPr>
        <p:spPr>
          <a:xfrm>
            <a:off x="3327426" y="2804574"/>
            <a:ext cx="1024319" cy="307777"/>
          </a:xfrm>
          <a:prstGeom prst="rect">
            <a:avLst/>
          </a:prstGeom>
          <a:noFill/>
        </p:spPr>
        <p:txBody>
          <a:bodyPr wrap="none" lIns="0" tIns="0" rIns="0" bIns="0" rtlCol="0">
            <a:spAutoFit/>
          </a:bodyPr>
          <a:lstStyle/>
          <a:p>
            <a:pPr algn="ctr" defTabSz="914322"/>
            <a:r>
              <a:rPr lang="en-US" sz="1100" dirty="0">
                <a:gradFill>
                  <a:gsLst>
                    <a:gs pos="0">
                      <a:srgbClr val="0078D4"/>
                    </a:gs>
                    <a:gs pos="100000">
                      <a:srgbClr val="0078D4"/>
                    </a:gs>
                  </a:gsLst>
                  <a:lin ang="5400000" scaled="0"/>
                </a:gradFill>
                <a:latin typeface="Segoe UI"/>
              </a:rPr>
              <a:t>'up' or F5 debug</a:t>
            </a:r>
          </a:p>
          <a:p>
            <a:pPr algn="ctr" defTabSz="914322"/>
            <a:r>
              <a:rPr lang="en-US" sz="900" i="1" dirty="0" err="1">
                <a:gradFill>
                  <a:gsLst>
                    <a:gs pos="0">
                      <a:srgbClr val="0078D4"/>
                    </a:gs>
                    <a:gs pos="100000">
                      <a:srgbClr val="0078D4"/>
                    </a:gs>
                  </a:gsLst>
                  <a:lin ang="5400000" scaled="0"/>
                </a:gradFill>
                <a:latin typeface="Segoe UI"/>
              </a:rPr>
              <a:t>values.</a:t>
            </a:r>
            <a:r>
              <a:rPr lang="en-US" sz="900" b="1" i="1" dirty="0" err="1">
                <a:gradFill>
                  <a:gsLst>
                    <a:gs pos="0">
                      <a:srgbClr val="0078D4"/>
                    </a:gs>
                    <a:gs pos="100000">
                      <a:srgbClr val="0078D4"/>
                    </a:gs>
                  </a:gsLst>
                  <a:lin ang="5400000" scaled="0"/>
                </a:gradFill>
                <a:latin typeface="Segoe UI"/>
              </a:rPr>
              <a:t>dev</a:t>
            </a:r>
            <a:r>
              <a:rPr lang="en-US" sz="900" i="1" dirty="0" err="1">
                <a:gradFill>
                  <a:gsLst>
                    <a:gs pos="0">
                      <a:srgbClr val="0078D4"/>
                    </a:gs>
                    <a:gs pos="100000">
                      <a:srgbClr val="0078D4"/>
                    </a:gs>
                  </a:gsLst>
                  <a:lin ang="5400000" scaled="0"/>
                </a:gradFill>
                <a:latin typeface="Segoe UI"/>
              </a:rPr>
              <a:t>.yaml</a:t>
            </a:r>
            <a:endParaRPr lang="en-US" sz="900" i="1" dirty="0">
              <a:gradFill>
                <a:gsLst>
                  <a:gs pos="0">
                    <a:srgbClr val="0078D4"/>
                  </a:gs>
                  <a:gs pos="100000">
                    <a:srgbClr val="0078D4"/>
                  </a:gs>
                </a:gsLst>
                <a:lin ang="5400000" scaled="0"/>
              </a:gradFill>
              <a:latin typeface="Segoe UI"/>
            </a:endParaRPr>
          </a:p>
        </p:txBody>
      </p:sp>
      <p:cxnSp>
        <p:nvCxnSpPr>
          <p:cNvPr id="80" name="Straight Connector 79">
            <a:extLst>
              <a:ext uri="{FF2B5EF4-FFF2-40B4-BE49-F238E27FC236}">
                <a16:creationId xmlns:a16="http://schemas.microsoft.com/office/drawing/2014/main" id="{F85FE756-1F11-6548-86C4-EF5C4430F4A2}"/>
              </a:ext>
            </a:extLst>
          </p:cNvPr>
          <p:cNvCxnSpPr/>
          <p:nvPr/>
        </p:nvCxnSpPr>
        <p:spPr>
          <a:xfrm flipV="1">
            <a:off x="2863061" y="2746107"/>
            <a:ext cx="2140528" cy="1"/>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DB2CD89B-5E5A-3B45-B64E-427ADDBF6984}"/>
              </a:ext>
            </a:extLst>
          </p:cNvPr>
          <p:cNvCxnSpPr/>
          <p:nvPr/>
        </p:nvCxnSpPr>
        <p:spPr>
          <a:xfrm flipV="1">
            <a:off x="2863060" y="4148566"/>
            <a:ext cx="2140528" cy="1"/>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Hexagon 37">
            <a:extLst>
              <a:ext uri="{FF2B5EF4-FFF2-40B4-BE49-F238E27FC236}">
                <a16:creationId xmlns:a16="http://schemas.microsoft.com/office/drawing/2014/main" id="{A97B4B30-F742-1B41-8D24-D4F5E4E8400A}"/>
              </a:ext>
            </a:extLst>
          </p:cNvPr>
          <p:cNvSpPr/>
          <p:nvPr/>
        </p:nvSpPr>
        <p:spPr bwMode="auto">
          <a:xfrm>
            <a:off x="5292251" y="2584738"/>
            <a:ext cx="408536" cy="35218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256A9FB8-EBD5-C742-A84D-AA63E49AC332}"/>
              </a:ext>
            </a:extLst>
          </p:cNvPr>
          <p:cNvGrpSpPr/>
          <p:nvPr/>
        </p:nvGrpSpPr>
        <p:grpSpPr>
          <a:xfrm>
            <a:off x="5000088" y="2127051"/>
            <a:ext cx="1147790" cy="1288906"/>
            <a:chOff x="5000015" y="2126966"/>
            <a:chExt cx="1147864" cy="1288990"/>
          </a:xfrm>
        </p:grpSpPr>
        <p:grpSp>
          <p:nvGrpSpPr>
            <p:cNvPr id="37" name="Group 36">
              <a:extLst>
                <a:ext uri="{FF2B5EF4-FFF2-40B4-BE49-F238E27FC236}">
                  <a16:creationId xmlns:a16="http://schemas.microsoft.com/office/drawing/2014/main" id="{53D14C24-34FF-5D4A-821D-F2586034C075}"/>
                </a:ext>
              </a:extLst>
            </p:cNvPr>
            <p:cNvGrpSpPr/>
            <p:nvPr/>
          </p:nvGrpSpPr>
          <p:grpSpPr>
            <a:xfrm>
              <a:off x="5000015" y="2126966"/>
              <a:ext cx="1147864" cy="1100100"/>
              <a:chOff x="4383932" y="2050369"/>
              <a:chExt cx="1147864" cy="1100100"/>
            </a:xfrm>
          </p:grpSpPr>
          <p:sp>
            <p:nvSpPr>
              <p:cNvPr id="40" name="Rounded Rectangle 39">
                <a:extLst>
                  <a:ext uri="{FF2B5EF4-FFF2-40B4-BE49-F238E27FC236}">
                    <a16:creationId xmlns:a16="http://schemas.microsoft.com/office/drawing/2014/main" id="{5C77831F-85C9-074D-AC9B-CC13F0E79063}"/>
                  </a:ext>
                </a:extLst>
              </p:cNvPr>
              <p:cNvSpPr/>
              <p:nvPr/>
            </p:nvSpPr>
            <p:spPr bwMode="auto">
              <a:xfrm>
                <a:off x="4383932" y="2198451"/>
                <a:ext cx="1147864" cy="952018"/>
              </a:xfrm>
              <a:prstGeom prst="round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292793D4-537B-6A49-A37E-EFAA826DA201}"/>
                  </a:ext>
                </a:extLst>
              </p:cNvPr>
              <p:cNvSpPr txBox="1"/>
              <p:nvPr/>
            </p:nvSpPr>
            <p:spPr>
              <a:xfrm>
                <a:off x="4656802" y="2050369"/>
                <a:ext cx="602121" cy="292407"/>
              </a:xfrm>
              <a:prstGeom prst="rect">
                <a:avLst/>
              </a:prstGeom>
              <a:solidFill>
                <a:srgbClr val="E6E6E6"/>
              </a:solidFill>
            </p:spPr>
            <p:txBody>
              <a:bodyPr wrap="none" lIns="45717" tIns="0" rIns="45717" bIns="0" rtlCol="0">
                <a:spAutoFit/>
              </a:bodyPr>
              <a:lstStyle/>
              <a:p>
                <a:pPr algn="ctr" defTabSz="914322"/>
                <a:r>
                  <a:rPr lang="en-US" sz="1100" dirty="0">
                    <a:gradFill>
                      <a:gsLst>
                        <a:gs pos="0">
                          <a:srgbClr val="0078D4"/>
                        </a:gs>
                        <a:gs pos="100000">
                          <a:srgbClr val="0078D4"/>
                        </a:gs>
                      </a:gsLst>
                      <a:lin ang="5400000" scaled="0"/>
                    </a:gradFill>
                    <a:latin typeface="Segoe UI"/>
                  </a:rPr>
                  <a:t>Lisa</a:t>
                </a:r>
              </a:p>
              <a:p>
                <a:pPr algn="ctr" defTabSz="914322"/>
                <a:r>
                  <a:rPr lang="en-US" sz="800" dirty="0">
                    <a:gradFill>
                      <a:gsLst>
                        <a:gs pos="0">
                          <a:srgbClr val="0078D4"/>
                        </a:gs>
                        <a:gs pos="100000">
                          <a:srgbClr val="0078D4"/>
                        </a:gs>
                      </a:gsLst>
                      <a:lin ang="5400000" scaled="0"/>
                    </a:gradFill>
                    <a:latin typeface="Segoe UI"/>
                  </a:rPr>
                  <a:t>namespace</a:t>
                </a:r>
                <a:endParaRPr lang="en-US" sz="700" dirty="0">
                  <a:gradFill>
                    <a:gsLst>
                      <a:gs pos="0">
                        <a:srgbClr val="0078D4"/>
                      </a:gs>
                      <a:gs pos="100000">
                        <a:srgbClr val="0078D4"/>
                      </a:gs>
                    </a:gsLst>
                    <a:lin ang="5400000" scaled="0"/>
                  </a:gradFill>
                  <a:latin typeface="Segoe UI"/>
                </a:endParaRPr>
              </a:p>
            </p:txBody>
          </p:sp>
        </p:grpSp>
        <p:sp>
          <p:nvSpPr>
            <p:cNvPr id="89" name="TextBox 88">
              <a:extLst>
                <a:ext uri="{FF2B5EF4-FFF2-40B4-BE49-F238E27FC236}">
                  <a16:creationId xmlns:a16="http://schemas.microsoft.com/office/drawing/2014/main" id="{96ACE207-1DFA-F248-B7A3-47223909AD1C}"/>
                </a:ext>
              </a:extLst>
            </p:cNvPr>
            <p:cNvSpPr txBox="1"/>
            <p:nvPr/>
          </p:nvSpPr>
          <p:spPr>
            <a:xfrm>
              <a:off x="5191183" y="3284181"/>
              <a:ext cx="908962" cy="123119"/>
            </a:xfrm>
            <a:prstGeom prst="rect">
              <a:avLst/>
            </a:prstGeom>
            <a:noFill/>
          </p:spPr>
          <p:txBody>
            <a:bodyPr wrap="none" lIns="0" tIns="0" rIns="0" bIns="0" rtlCol="0">
              <a:spAutoFit/>
            </a:bodyPr>
            <a:lstStyle/>
            <a:p>
              <a:pPr algn="ctr" defTabSz="914322"/>
              <a:r>
                <a:rPr lang="en-US" sz="800" dirty="0">
                  <a:gradFill>
                    <a:gsLst>
                      <a:gs pos="0">
                        <a:srgbClr val="0078D4"/>
                      </a:gs>
                      <a:gs pos="100000">
                        <a:srgbClr val="0078D4"/>
                      </a:gs>
                    </a:gsLst>
                    <a:lin ang="5400000" scaled="0"/>
                  </a:gradFill>
                  <a:latin typeface="Segoe UI"/>
                </a:rPr>
                <a:t>Dev Spaces enabled</a:t>
              </a:r>
            </a:p>
          </p:txBody>
        </p:sp>
        <p:pic>
          <p:nvPicPr>
            <p:cNvPr id="90" name="Graphic 89" descr="Checkmark">
              <a:extLst>
                <a:ext uri="{FF2B5EF4-FFF2-40B4-BE49-F238E27FC236}">
                  <a16:creationId xmlns:a16="http://schemas.microsoft.com/office/drawing/2014/main" id="{A0A677A9-1820-044A-BD62-68600A6AF4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298" y="3263488"/>
              <a:ext cx="152468" cy="152468"/>
            </a:xfrm>
            <a:prstGeom prst="rect">
              <a:avLst/>
            </a:prstGeom>
          </p:spPr>
        </p:pic>
      </p:grpSp>
      <p:grpSp>
        <p:nvGrpSpPr>
          <p:cNvPr id="208" name="Group 207">
            <a:extLst>
              <a:ext uri="{FF2B5EF4-FFF2-40B4-BE49-F238E27FC236}">
                <a16:creationId xmlns:a16="http://schemas.microsoft.com/office/drawing/2014/main" id="{47F89397-B699-CE40-9937-9431A445C597}"/>
              </a:ext>
            </a:extLst>
          </p:cNvPr>
          <p:cNvGrpSpPr/>
          <p:nvPr/>
        </p:nvGrpSpPr>
        <p:grpSpPr>
          <a:xfrm>
            <a:off x="5000090" y="3536210"/>
            <a:ext cx="1147790" cy="1276452"/>
            <a:chOff x="5000017" y="3536216"/>
            <a:chExt cx="1147864" cy="1276535"/>
          </a:xfrm>
        </p:grpSpPr>
        <p:grpSp>
          <p:nvGrpSpPr>
            <p:cNvPr id="35" name="Group 34">
              <a:extLst>
                <a:ext uri="{FF2B5EF4-FFF2-40B4-BE49-F238E27FC236}">
                  <a16:creationId xmlns:a16="http://schemas.microsoft.com/office/drawing/2014/main" id="{CFB41D85-82A9-9A48-9E22-F1444DD0E19D}"/>
                </a:ext>
              </a:extLst>
            </p:cNvPr>
            <p:cNvGrpSpPr/>
            <p:nvPr/>
          </p:nvGrpSpPr>
          <p:grpSpPr>
            <a:xfrm>
              <a:off x="5000017" y="3536216"/>
              <a:ext cx="1147864" cy="1100100"/>
              <a:chOff x="4383932" y="3442234"/>
              <a:chExt cx="1147864" cy="1100100"/>
            </a:xfrm>
          </p:grpSpPr>
          <p:grpSp>
            <p:nvGrpSpPr>
              <p:cNvPr id="23" name="Group 22">
                <a:extLst>
                  <a:ext uri="{FF2B5EF4-FFF2-40B4-BE49-F238E27FC236}">
                    <a16:creationId xmlns:a16="http://schemas.microsoft.com/office/drawing/2014/main" id="{41036BB1-21F6-9F45-AABE-83E10906698E}"/>
                  </a:ext>
                </a:extLst>
              </p:cNvPr>
              <p:cNvGrpSpPr/>
              <p:nvPr/>
            </p:nvGrpSpPr>
            <p:grpSpPr>
              <a:xfrm>
                <a:off x="4383932" y="3442234"/>
                <a:ext cx="1147864" cy="1100100"/>
                <a:chOff x="4383932" y="2050369"/>
                <a:chExt cx="1147864" cy="1100100"/>
              </a:xfrm>
            </p:grpSpPr>
            <p:sp>
              <p:nvSpPr>
                <p:cNvPr id="24" name="Rounded Rectangle 23">
                  <a:extLst>
                    <a:ext uri="{FF2B5EF4-FFF2-40B4-BE49-F238E27FC236}">
                      <a16:creationId xmlns:a16="http://schemas.microsoft.com/office/drawing/2014/main" id="{B96786FC-81D3-DB43-8B29-02071D5CCEA2}"/>
                    </a:ext>
                  </a:extLst>
                </p:cNvPr>
                <p:cNvSpPr/>
                <p:nvPr/>
              </p:nvSpPr>
              <p:spPr bwMode="auto">
                <a:xfrm>
                  <a:off x="4383932" y="2198451"/>
                  <a:ext cx="1147864" cy="952018"/>
                </a:xfrm>
                <a:prstGeom prst="round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A4B428CB-4EB8-D740-A988-2D649623B426}"/>
                    </a:ext>
                  </a:extLst>
                </p:cNvPr>
                <p:cNvSpPr txBox="1"/>
                <p:nvPr/>
              </p:nvSpPr>
              <p:spPr>
                <a:xfrm>
                  <a:off x="4656803" y="2050369"/>
                  <a:ext cx="602121" cy="292407"/>
                </a:xfrm>
                <a:prstGeom prst="rect">
                  <a:avLst/>
                </a:prstGeom>
                <a:solidFill>
                  <a:srgbClr val="E6E6E6"/>
                </a:solidFill>
              </p:spPr>
              <p:txBody>
                <a:bodyPr wrap="none" lIns="45717" tIns="0" rIns="45717" bIns="0" rtlCol="0">
                  <a:spAutoFit/>
                </a:bodyPr>
                <a:lstStyle/>
                <a:p>
                  <a:pPr algn="ctr" defTabSz="914322"/>
                  <a:r>
                    <a:rPr lang="en-US" sz="1100" dirty="0">
                      <a:gradFill>
                        <a:gsLst>
                          <a:gs pos="0">
                            <a:srgbClr val="0078D4"/>
                          </a:gs>
                          <a:gs pos="100000">
                            <a:srgbClr val="0078D4"/>
                          </a:gs>
                        </a:gsLst>
                        <a:lin ang="5400000" scaled="0"/>
                      </a:gradFill>
                      <a:latin typeface="Segoe UI"/>
                    </a:rPr>
                    <a:t>Cesar</a:t>
                  </a:r>
                </a:p>
                <a:p>
                  <a:pPr algn="ctr" defTabSz="914322"/>
                  <a:r>
                    <a:rPr lang="en-US" sz="800" dirty="0">
                      <a:gradFill>
                        <a:gsLst>
                          <a:gs pos="0">
                            <a:srgbClr val="0078D4"/>
                          </a:gs>
                          <a:gs pos="100000">
                            <a:srgbClr val="0078D4"/>
                          </a:gs>
                        </a:gsLst>
                        <a:lin ang="5400000" scaled="0"/>
                      </a:gradFill>
                      <a:latin typeface="Segoe UI"/>
                    </a:rPr>
                    <a:t>namespace</a:t>
                  </a:r>
                </a:p>
              </p:txBody>
            </p:sp>
          </p:grpSp>
          <p:sp>
            <p:nvSpPr>
              <p:cNvPr id="29" name="Hexagon 28">
                <a:extLst>
                  <a:ext uri="{FF2B5EF4-FFF2-40B4-BE49-F238E27FC236}">
                    <a16:creationId xmlns:a16="http://schemas.microsoft.com/office/drawing/2014/main" id="{21DE1A62-D985-5E40-BF9B-F12BAF2DF677}"/>
                  </a:ext>
                </a:extLst>
              </p:cNvPr>
              <p:cNvSpPr/>
              <p:nvPr/>
            </p:nvSpPr>
            <p:spPr bwMode="auto">
              <a:xfrm>
                <a:off x="4495525" y="3813905"/>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80874566-A838-BD4C-B553-54C7475AE601}"/>
                  </a:ext>
                </a:extLst>
              </p:cNvPr>
              <p:cNvSpPr/>
              <p:nvPr/>
            </p:nvSpPr>
            <p:spPr bwMode="auto">
              <a:xfrm>
                <a:off x="4997446" y="4045328"/>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A56CB0D4-2385-874E-8BC1-276BC434DF5E}"/>
                </a:ext>
              </a:extLst>
            </p:cNvPr>
            <p:cNvSpPr txBox="1"/>
            <p:nvPr/>
          </p:nvSpPr>
          <p:spPr>
            <a:xfrm>
              <a:off x="5207956" y="4680976"/>
              <a:ext cx="908962" cy="123119"/>
            </a:xfrm>
            <a:prstGeom prst="rect">
              <a:avLst/>
            </a:prstGeom>
            <a:noFill/>
          </p:spPr>
          <p:txBody>
            <a:bodyPr wrap="none" lIns="0" tIns="0" rIns="0" bIns="0" rtlCol="0">
              <a:spAutoFit/>
            </a:bodyPr>
            <a:lstStyle/>
            <a:p>
              <a:pPr algn="ctr" defTabSz="914322"/>
              <a:r>
                <a:rPr lang="en-US" sz="800" dirty="0">
                  <a:gradFill>
                    <a:gsLst>
                      <a:gs pos="0">
                        <a:srgbClr val="0078D4"/>
                      </a:gs>
                      <a:gs pos="100000">
                        <a:srgbClr val="0078D4"/>
                      </a:gs>
                    </a:gsLst>
                    <a:lin ang="5400000" scaled="0"/>
                  </a:gradFill>
                  <a:latin typeface="Segoe UI"/>
                </a:rPr>
                <a:t>Dev Spaces enabled</a:t>
              </a:r>
            </a:p>
          </p:txBody>
        </p:sp>
        <p:pic>
          <p:nvPicPr>
            <p:cNvPr id="92" name="Graphic 91" descr="Checkmark">
              <a:extLst>
                <a:ext uri="{FF2B5EF4-FFF2-40B4-BE49-F238E27FC236}">
                  <a16:creationId xmlns:a16="http://schemas.microsoft.com/office/drawing/2014/main" id="{FC5E1977-D06B-AE40-827B-9134E4729F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071" y="4660283"/>
              <a:ext cx="152468" cy="152468"/>
            </a:xfrm>
            <a:prstGeom prst="rect">
              <a:avLst/>
            </a:prstGeom>
          </p:spPr>
        </p:pic>
      </p:grpSp>
      <p:grpSp>
        <p:nvGrpSpPr>
          <p:cNvPr id="207" name="Group 206">
            <a:extLst>
              <a:ext uri="{FF2B5EF4-FFF2-40B4-BE49-F238E27FC236}">
                <a16:creationId xmlns:a16="http://schemas.microsoft.com/office/drawing/2014/main" id="{78C44FFE-512A-2046-9B41-B65A95328258}"/>
              </a:ext>
            </a:extLst>
          </p:cNvPr>
          <p:cNvGrpSpPr/>
          <p:nvPr/>
        </p:nvGrpSpPr>
        <p:grpSpPr>
          <a:xfrm>
            <a:off x="5000086" y="4945367"/>
            <a:ext cx="1147790" cy="1285647"/>
            <a:chOff x="5000013" y="4945466"/>
            <a:chExt cx="1147864" cy="1285730"/>
          </a:xfrm>
        </p:grpSpPr>
        <p:grpSp>
          <p:nvGrpSpPr>
            <p:cNvPr id="42" name="Group 41">
              <a:extLst>
                <a:ext uri="{FF2B5EF4-FFF2-40B4-BE49-F238E27FC236}">
                  <a16:creationId xmlns:a16="http://schemas.microsoft.com/office/drawing/2014/main" id="{11ADAD85-E49D-D14B-B8CD-E35377AB6D25}"/>
                </a:ext>
              </a:extLst>
            </p:cNvPr>
            <p:cNvGrpSpPr/>
            <p:nvPr/>
          </p:nvGrpSpPr>
          <p:grpSpPr>
            <a:xfrm>
              <a:off x="5000013" y="4945466"/>
              <a:ext cx="1147864" cy="1100100"/>
              <a:chOff x="4383932" y="3442234"/>
              <a:chExt cx="1147864" cy="1100100"/>
            </a:xfrm>
          </p:grpSpPr>
          <p:grpSp>
            <p:nvGrpSpPr>
              <p:cNvPr id="43" name="Group 42">
                <a:extLst>
                  <a:ext uri="{FF2B5EF4-FFF2-40B4-BE49-F238E27FC236}">
                    <a16:creationId xmlns:a16="http://schemas.microsoft.com/office/drawing/2014/main" id="{23DBEEC2-2057-C547-9975-8E469BF93732}"/>
                  </a:ext>
                </a:extLst>
              </p:cNvPr>
              <p:cNvGrpSpPr/>
              <p:nvPr/>
            </p:nvGrpSpPr>
            <p:grpSpPr>
              <a:xfrm>
                <a:off x="4383932" y="3442234"/>
                <a:ext cx="1147864" cy="1100100"/>
                <a:chOff x="4383932" y="2050369"/>
                <a:chExt cx="1147864" cy="1100100"/>
              </a:xfrm>
            </p:grpSpPr>
            <p:sp>
              <p:nvSpPr>
                <p:cNvPr id="46" name="Rounded Rectangle 45">
                  <a:extLst>
                    <a:ext uri="{FF2B5EF4-FFF2-40B4-BE49-F238E27FC236}">
                      <a16:creationId xmlns:a16="http://schemas.microsoft.com/office/drawing/2014/main" id="{70F0C3EA-EF73-6140-B8F2-83113C55866C}"/>
                    </a:ext>
                  </a:extLst>
                </p:cNvPr>
                <p:cNvSpPr/>
                <p:nvPr/>
              </p:nvSpPr>
              <p:spPr bwMode="auto">
                <a:xfrm>
                  <a:off x="4383932" y="2198451"/>
                  <a:ext cx="1147864" cy="952018"/>
                </a:xfrm>
                <a:prstGeom prst="round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68D465A2-23E3-9640-81B0-E95C8FE12287}"/>
                    </a:ext>
                  </a:extLst>
                </p:cNvPr>
                <p:cNvSpPr txBox="1"/>
                <p:nvPr/>
              </p:nvSpPr>
              <p:spPr>
                <a:xfrm>
                  <a:off x="4656805" y="2050369"/>
                  <a:ext cx="602121" cy="292407"/>
                </a:xfrm>
                <a:prstGeom prst="rect">
                  <a:avLst/>
                </a:prstGeom>
                <a:solidFill>
                  <a:srgbClr val="E6E6E6"/>
                </a:solidFill>
              </p:spPr>
              <p:txBody>
                <a:bodyPr wrap="none" lIns="45717" tIns="0" rIns="45717" bIns="0" rtlCol="0">
                  <a:spAutoFit/>
                </a:bodyPr>
                <a:lstStyle/>
                <a:p>
                  <a:pPr algn="ctr" defTabSz="914322"/>
                  <a:r>
                    <a:rPr lang="en-US" sz="1100" dirty="0">
                      <a:gradFill>
                        <a:gsLst>
                          <a:gs pos="0">
                            <a:srgbClr val="0078D4"/>
                          </a:gs>
                          <a:gs pos="100000">
                            <a:srgbClr val="0078D4"/>
                          </a:gs>
                        </a:gsLst>
                        <a:lin ang="5400000" scaled="0"/>
                      </a:gradFill>
                      <a:latin typeface="Segoe UI"/>
                    </a:rPr>
                    <a:t>John</a:t>
                  </a:r>
                </a:p>
                <a:p>
                  <a:pPr algn="ctr" defTabSz="914322"/>
                  <a:r>
                    <a:rPr lang="en-US" sz="800" dirty="0">
                      <a:gradFill>
                        <a:gsLst>
                          <a:gs pos="0">
                            <a:srgbClr val="0078D4"/>
                          </a:gs>
                          <a:gs pos="100000">
                            <a:srgbClr val="0078D4"/>
                          </a:gs>
                        </a:gsLst>
                        <a:lin ang="5400000" scaled="0"/>
                      </a:gradFill>
                      <a:latin typeface="Segoe UI"/>
                    </a:rPr>
                    <a:t>namespace</a:t>
                  </a:r>
                </a:p>
              </p:txBody>
            </p:sp>
          </p:grpSp>
          <p:sp>
            <p:nvSpPr>
              <p:cNvPr id="44" name="Hexagon 43">
                <a:extLst>
                  <a:ext uri="{FF2B5EF4-FFF2-40B4-BE49-F238E27FC236}">
                    <a16:creationId xmlns:a16="http://schemas.microsoft.com/office/drawing/2014/main" id="{D8CE381D-DCB9-6843-AE8A-A41AFC95A5DA}"/>
                  </a:ext>
                </a:extLst>
              </p:cNvPr>
              <p:cNvSpPr/>
              <p:nvPr/>
            </p:nvSpPr>
            <p:spPr bwMode="auto">
              <a:xfrm>
                <a:off x="4495525" y="3813905"/>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45" name="Can 44">
                <a:extLst>
                  <a:ext uri="{FF2B5EF4-FFF2-40B4-BE49-F238E27FC236}">
                    <a16:creationId xmlns:a16="http://schemas.microsoft.com/office/drawing/2014/main" id="{6A395944-59F0-7D41-9775-4FD98AF3BBDC}"/>
                  </a:ext>
                </a:extLst>
              </p:cNvPr>
              <p:cNvSpPr/>
              <p:nvPr/>
            </p:nvSpPr>
            <p:spPr bwMode="auto">
              <a:xfrm>
                <a:off x="5000260" y="4121015"/>
                <a:ext cx="326458" cy="352209"/>
              </a:xfrm>
              <a:prstGeom prst="ca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grpSp>
        <p:sp>
          <p:nvSpPr>
            <p:cNvPr id="79" name="Hexagon 78">
              <a:extLst>
                <a:ext uri="{FF2B5EF4-FFF2-40B4-BE49-F238E27FC236}">
                  <a16:creationId xmlns:a16="http://schemas.microsoft.com/office/drawing/2014/main" id="{0081D918-C60D-084E-841A-E87F16E8AC4A}"/>
                </a:ext>
              </a:extLst>
            </p:cNvPr>
            <p:cNvSpPr/>
            <p:nvPr/>
          </p:nvSpPr>
          <p:spPr bwMode="auto">
            <a:xfrm>
              <a:off x="5692514" y="5287309"/>
              <a:ext cx="222383" cy="191710"/>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4DBF6919-6D4E-8C4C-9346-E24359B3C4B2}"/>
                </a:ext>
              </a:extLst>
            </p:cNvPr>
            <p:cNvSpPr txBox="1"/>
            <p:nvPr/>
          </p:nvSpPr>
          <p:spPr>
            <a:xfrm>
              <a:off x="5218302" y="6099421"/>
              <a:ext cx="908962" cy="123119"/>
            </a:xfrm>
            <a:prstGeom prst="rect">
              <a:avLst/>
            </a:prstGeom>
            <a:noFill/>
          </p:spPr>
          <p:txBody>
            <a:bodyPr wrap="none" lIns="0" tIns="0" rIns="0" bIns="0" rtlCol="0">
              <a:spAutoFit/>
            </a:bodyPr>
            <a:lstStyle/>
            <a:p>
              <a:pPr algn="ctr" defTabSz="914322"/>
              <a:r>
                <a:rPr lang="en-US" sz="800" dirty="0">
                  <a:gradFill>
                    <a:gsLst>
                      <a:gs pos="0">
                        <a:srgbClr val="0078D4"/>
                      </a:gs>
                      <a:gs pos="100000">
                        <a:srgbClr val="0078D4"/>
                      </a:gs>
                    </a:gsLst>
                    <a:lin ang="5400000" scaled="0"/>
                  </a:gradFill>
                  <a:latin typeface="Segoe UI"/>
                </a:rPr>
                <a:t>Dev Spaces enabled</a:t>
              </a:r>
            </a:p>
          </p:txBody>
        </p:sp>
        <p:pic>
          <p:nvPicPr>
            <p:cNvPr id="94" name="Graphic 93" descr="Checkmark">
              <a:extLst>
                <a:ext uri="{FF2B5EF4-FFF2-40B4-BE49-F238E27FC236}">
                  <a16:creationId xmlns:a16="http://schemas.microsoft.com/office/drawing/2014/main" id="{9EF38960-543C-724F-B169-5BC68F118E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9418" y="6078728"/>
              <a:ext cx="152468" cy="152468"/>
            </a:xfrm>
            <a:prstGeom prst="rect">
              <a:avLst/>
            </a:prstGeom>
          </p:spPr>
        </p:pic>
      </p:grpSp>
      <p:cxnSp>
        <p:nvCxnSpPr>
          <p:cNvPr id="95" name="Straight Connector 94">
            <a:extLst>
              <a:ext uri="{FF2B5EF4-FFF2-40B4-BE49-F238E27FC236}">
                <a16:creationId xmlns:a16="http://schemas.microsoft.com/office/drawing/2014/main" id="{88F97882-DB29-0548-8786-B7CBB61AC266}"/>
              </a:ext>
            </a:extLst>
          </p:cNvPr>
          <p:cNvCxnSpPr>
            <a:cxnSpLocks/>
          </p:cNvCxnSpPr>
          <p:nvPr/>
        </p:nvCxnSpPr>
        <p:spPr>
          <a:xfrm>
            <a:off x="6208970" y="2804574"/>
            <a:ext cx="451008" cy="259363"/>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Connector 96">
            <a:extLst>
              <a:ext uri="{FF2B5EF4-FFF2-40B4-BE49-F238E27FC236}">
                <a16:creationId xmlns:a16="http://schemas.microsoft.com/office/drawing/2014/main" id="{7D918472-3805-1E42-8AA7-42505B1B04F5}"/>
              </a:ext>
            </a:extLst>
          </p:cNvPr>
          <p:cNvCxnSpPr>
            <a:cxnSpLocks/>
          </p:cNvCxnSpPr>
          <p:nvPr/>
        </p:nvCxnSpPr>
        <p:spPr>
          <a:xfrm flipV="1">
            <a:off x="6218786" y="3907309"/>
            <a:ext cx="456561" cy="103158"/>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a:extLst>
              <a:ext uri="{FF2B5EF4-FFF2-40B4-BE49-F238E27FC236}">
                <a16:creationId xmlns:a16="http://schemas.microsoft.com/office/drawing/2014/main" id="{10E6806D-1F5D-BD44-9CDD-55AF70D40B45}"/>
              </a:ext>
            </a:extLst>
          </p:cNvPr>
          <p:cNvCxnSpPr>
            <a:cxnSpLocks/>
          </p:cNvCxnSpPr>
          <p:nvPr/>
        </p:nvCxnSpPr>
        <p:spPr>
          <a:xfrm flipV="1">
            <a:off x="6218787" y="5277984"/>
            <a:ext cx="426341" cy="317472"/>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 name="Group 8">
            <a:extLst>
              <a:ext uri="{FF2B5EF4-FFF2-40B4-BE49-F238E27FC236}">
                <a16:creationId xmlns:a16="http://schemas.microsoft.com/office/drawing/2014/main" id="{7378ECD8-5795-5B49-B33E-9D8B56783642}"/>
              </a:ext>
            </a:extLst>
          </p:cNvPr>
          <p:cNvGrpSpPr/>
          <p:nvPr/>
        </p:nvGrpSpPr>
        <p:grpSpPr>
          <a:xfrm>
            <a:off x="4740700" y="1949531"/>
            <a:ext cx="6938613" cy="4709198"/>
            <a:chOff x="4740611" y="1949434"/>
            <a:chExt cx="6939065" cy="4709504"/>
          </a:xfrm>
        </p:grpSpPr>
        <p:sp>
          <p:nvSpPr>
            <p:cNvPr id="15" name="Rounded Rectangle 14">
              <a:extLst>
                <a:ext uri="{FF2B5EF4-FFF2-40B4-BE49-F238E27FC236}">
                  <a16:creationId xmlns:a16="http://schemas.microsoft.com/office/drawing/2014/main" id="{9429AB84-10DE-9B44-99AC-62E51C3C0EEE}"/>
                </a:ext>
              </a:extLst>
            </p:cNvPr>
            <p:cNvSpPr/>
            <p:nvPr/>
          </p:nvSpPr>
          <p:spPr bwMode="auto">
            <a:xfrm>
              <a:off x="4740611" y="1949434"/>
              <a:ext cx="6939065" cy="4386515"/>
            </a:xfrm>
            <a:prstGeom prst="roundRect">
              <a:avLst>
                <a:gd name="adj" fmla="val 3778"/>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523A69A-22AB-0041-8A4D-E89CF50BA489}"/>
                </a:ext>
              </a:extLst>
            </p:cNvPr>
            <p:cNvSpPr txBox="1"/>
            <p:nvPr/>
          </p:nvSpPr>
          <p:spPr>
            <a:xfrm>
              <a:off x="7630593" y="6351141"/>
              <a:ext cx="1266070" cy="307797"/>
            </a:xfrm>
            <a:prstGeom prst="rect">
              <a:avLst/>
            </a:prstGeom>
            <a:noFill/>
          </p:spPr>
          <p:txBody>
            <a:bodyPr wrap="none" lIns="0" tIns="0" rIns="0" bIns="0" rtlCol="0">
              <a:spAutoFit/>
            </a:bodyPr>
            <a:lstStyle/>
            <a:p>
              <a:pPr defTabSz="914322"/>
              <a:r>
                <a:rPr lang="en-US" sz="2000" dirty="0">
                  <a:gradFill>
                    <a:gsLst>
                      <a:gs pos="2917">
                        <a:srgbClr val="1A1A1A"/>
                      </a:gs>
                      <a:gs pos="30000">
                        <a:srgbClr val="1A1A1A"/>
                      </a:gs>
                    </a:gsLst>
                    <a:lin ang="5400000" scaled="0"/>
                  </a:gradFill>
                  <a:latin typeface="Segoe UI"/>
                </a:rPr>
                <a:t>AKS cluster</a:t>
              </a:r>
            </a:p>
          </p:txBody>
        </p:sp>
        <p:grpSp>
          <p:nvGrpSpPr>
            <p:cNvPr id="202" name="Group 201">
              <a:extLst>
                <a:ext uri="{FF2B5EF4-FFF2-40B4-BE49-F238E27FC236}">
                  <a16:creationId xmlns:a16="http://schemas.microsoft.com/office/drawing/2014/main" id="{6E699DE7-6FC1-FF44-9620-6CF987851ECC}"/>
                </a:ext>
              </a:extLst>
            </p:cNvPr>
            <p:cNvGrpSpPr/>
            <p:nvPr/>
          </p:nvGrpSpPr>
          <p:grpSpPr>
            <a:xfrm>
              <a:off x="6725239" y="2593763"/>
              <a:ext cx="1954942" cy="3017031"/>
              <a:chOff x="6725239" y="2593763"/>
              <a:chExt cx="1954942" cy="3017031"/>
            </a:xfrm>
          </p:grpSpPr>
          <p:sp>
            <p:nvSpPr>
              <p:cNvPr id="109" name="Hexagon 108">
                <a:extLst>
                  <a:ext uri="{FF2B5EF4-FFF2-40B4-BE49-F238E27FC236}">
                    <a16:creationId xmlns:a16="http://schemas.microsoft.com/office/drawing/2014/main" id="{37DFD92D-7F49-5741-AB74-825D5A03CC93}"/>
                  </a:ext>
                </a:extLst>
              </p:cNvPr>
              <p:cNvSpPr/>
              <p:nvPr/>
            </p:nvSpPr>
            <p:spPr bwMode="auto">
              <a:xfrm>
                <a:off x="7180156" y="2959580"/>
                <a:ext cx="408562" cy="352209"/>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B41703FC-B11C-F042-B2E8-547D9A291149}"/>
                  </a:ext>
                </a:extLst>
              </p:cNvPr>
              <p:cNvGrpSpPr/>
              <p:nvPr/>
            </p:nvGrpSpPr>
            <p:grpSpPr>
              <a:xfrm>
                <a:off x="6725239" y="2593763"/>
                <a:ext cx="1954942" cy="2807989"/>
                <a:chOff x="6811242" y="2285550"/>
                <a:chExt cx="1954942" cy="2807989"/>
              </a:xfrm>
            </p:grpSpPr>
            <p:grpSp>
              <p:nvGrpSpPr>
                <p:cNvPr id="75" name="Group 74">
                  <a:extLst>
                    <a:ext uri="{FF2B5EF4-FFF2-40B4-BE49-F238E27FC236}">
                      <a16:creationId xmlns:a16="http://schemas.microsoft.com/office/drawing/2014/main" id="{184C16C3-A6C0-F745-A9B9-7A8BB203BC32}"/>
                    </a:ext>
                  </a:extLst>
                </p:cNvPr>
                <p:cNvGrpSpPr/>
                <p:nvPr/>
              </p:nvGrpSpPr>
              <p:grpSpPr>
                <a:xfrm>
                  <a:off x="6811242" y="2285550"/>
                  <a:ext cx="1954942" cy="2807989"/>
                  <a:chOff x="6811242" y="2285550"/>
                  <a:chExt cx="1954942" cy="2807989"/>
                </a:xfrm>
              </p:grpSpPr>
              <p:grpSp>
                <p:nvGrpSpPr>
                  <p:cNvPr id="56" name="Group 55">
                    <a:extLst>
                      <a:ext uri="{FF2B5EF4-FFF2-40B4-BE49-F238E27FC236}">
                        <a16:creationId xmlns:a16="http://schemas.microsoft.com/office/drawing/2014/main" id="{9C355957-5411-6046-AE2C-454D29DE4745}"/>
                      </a:ext>
                    </a:extLst>
                  </p:cNvPr>
                  <p:cNvGrpSpPr/>
                  <p:nvPr/>
                </p:nvGrpSpPr>
                <p:grpSpPr>
                  <a:xfrm>
                    <a:off x="6811242" y="2285550"/>
                    <a:ext cx="1954942" cy="2807989"/>
                    <a:chOff x="4383931" y="2193398"/>
                    <a:chExt cx="1649867" cy="2617274"/>
                  </a:xfrm>
                </p:grpSpPr>
                <p:sp>
                  <p:nvSpPr>
                    <p:cNvPr id="58" name="Rounded Rectangle 57">
                      <a:extLst>
                        <a:ext uri="{FF2B5EF4-FFF2-40B4-BE49-F238E27FC236}">
                          <a16:creationId xmlns:a16="http://schemas.microsoft.com/office/drawing/2014/main" id="{4BDDA305-F2C2-C24B-9F6B-FD31070A9528}"/>
                        </a:ext>
                      </a:extLst>
                    </p:cNvPr>
                    <p:cNvSpPr/>
                    <p:nvPr/>
                  </p:nvSpPr>
                  <p:spPr bwMode="auto">
                    <a:xfrm>
                      <a:off x="4383931" y="2338315"/>
                      <a:ext cx="1649867" cy="2472357"/>
                    </a:xfrm>
                    <a:prstGeom prst="roundRect">
                      <a:avLst>
                        <a:gd name="adj" fmla="val 11691"/>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80864C04-03E7-C64A-8303-0E4C6FB5797A}"/>
                        </a:ext>
                      </a:extLst>
                    </p:cNvPr>
                    <p:cNvSpPr txBox="1"/>
                    <p:nvPr/>
                  </p:nvSpPr>
                  <p:spPr>
                    <a:xfrm>
                      <a:off x="4893898" y="2193398"/>
                      <a:ext cx="769431" cy="272547"/>
                    </a:xfrm>
                    <a:prstGeom prst="rect">
                      <a:avLst/>
                    </a:prstGeom>
                    <a:solidFill>
                      <a:srgbClr val="E6E6E6"/>
                    </a:solidFill>
                  </p:spPr>
                  <p:txBody>
                    <a:bodyPr wrap="square" lIns="45717" tIns="0" rIns="45717" bIns="0" rtlCol="0">
                      <a:spAutoFit/>
                    </a:bodyPr>
                    <a:lstStyle/>
                    <a:p>
                      <a:pPr algn="ctr" defTabSz="914322"/>
                      <a:r>
                        <a:rPr lang="en-US" sz="1100" dirty="0">
                          <a:gradFill>
                            <a:gsLst>
                              <a:gs pos="0">
                                <a:srgbClr val="0078D4"/>
                              </a:gs>
                              <a:gs pos="100000">
                                <a:srgbClr val="0078D4"/>
                              </a:gs>
                            </a:gsLst>
                            <a:lin ang="5400000" scaled="0"/>
                          </a:gradFill>
                          <a:latin typeface="Segoe UI"/>
                        </a:rPr>
                        <a:t>Integration</a:t>
                      </a:r>
                    </a:p>
                    <a:p>
                      <a:pPr algn="ctr" defTabSz="914322"/>
                      <a:r>
                        <a:rPr lang="en-US" sz="800" dirty="0">
                          <a:gradFill>
                            <a:gsLst>
                              <a:gs pos="0">
                                <a:srgbClr val="0078D4"/>
                              </a:gs>
                              <a:gs pos="100000">
                                <a:srgbClr val="0078D4"/>
                              </a:gs>
                            </a:gsLst>
                            <a:lin ang="5400000" scaled="0"/>
                          </a:gradFill>
                          <a:latin typeface="Segoe UI"/>
                        </a:rPr>
                        <a:t>namespace</a:t>
                      </a:r>
                    </a:p>
                  </p:txBody>
                </p:sp>
              </p:grpSp>
              <p:sp>
                <p:nvSpPr>
                  <p:cNvPr id="57" name="Hexagon 56">
                    <a:extLst>
                      <a:ext uri="{FF2B5EF4-FFF2-40B4-BE49-F238E27FC236}">
                        <a16:creationId xmlns:a16="http://schemas.microsoft.com/office/drawing/2014/main" id="{F4E6D803-1C89-0E42-80EC-3A63798D09BD}"/>
                      </a:ext>
                    </a:extLst>
                  </p:cNvPr>
                  <p:cNvSpPr/>
                  <p:nvPr/>
                </p:nvSpPr>
                <p:spPr bwMode="auto">
                  <a:xfrm>
                    <a:off x="7218403" y="2621989"/>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FD0E446B-C5C6-464B-9690-800C5E807D61}"/>
                      </a:ext>
                    </a:extLst>
                  </p:cNvPr>
                  <p:cNvSpPr/>
                  <p:nvPr/>
                </p:nvSpPr>
                <p:spPr bwMode="auto">
                  <a:xfrm>
                    <a:off x="7842867" y="2798093"/>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9286452B-8041-0A45-BD13-0D970A852FBE}"/>
                      </a:ext>
                    </a:extLst>
                  </p:cNvPr>
                  <p:cNvSpPr/>
                  <p:nvPr/>
                </p:nvSpPr>
                <p:spPr bwMode="auto">
                  <a:xfrm>
                    <a:off x="7066655" y="3126261"/>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05AD2A8E-60F0-D34B-AFD8-6D00C349CD46}"/>
                      </a:ext>
                    </a:extLst>
                  </p:cNvPr>
                  <p:cNvSpPr/>
                  <p:nvPr/>
                </p:nvSpPr>
                <p:spPr bwMode="auto">
                  <a:xfrm>
                    <a:off x="7991206" y="3932369"/>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828EECCB-B746-9E46-BE80-39C6F2908BEE}"/>
                      </a:ext>
                    </a:extLst>
                  </p:cNvPr>
                  <p:cNvSpPr/>
                  <p:nvPr/>
                </p:nvSpPr>
                <p:spPr bwMode="auto">
                  <a:xfrm>
                    <a:off x="7488894" y="3732955"/>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Can 64">
                    <a:extLst>
                      <a:ext uri="{FF2B5EF4-FFF2-40B4-BE49-F238E27FC236}">
                        <a16:creationId xmlns:a16="http://schemas.microsoft.com/office/drawing/2014/main" id="{FDB70B3E-327E-B14B-9564-CA696F42207E}"/>
                      </a:ext>
                    </a:extLst>
                  </p:cNvPr>
                  <p:cNvSpPr/>
                  <p:nvPr/>
                </p:nvSpPr>
                <p:spPr bwMode="auto">
                  <a:xfrm>
                    <a:off x="8190329" y="3338492"/>
                    <a:ext cx="315637" cy="352209"/>
                  </a:xfrm>
                  <a:prstGeom prst="ca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FA7D42C9-C544-C649-B94B-759F674FD249}"/>
                      </a:ext>
                    </a:extLst>
                  </p:cNvPr>
                  <p:cNvSpPr/>
                  <p:nvPr/>
                </p:nvSpPr>
                <p:spPr bwMode="auto">
                  <a:xfrm>
                    <a:off x="7593803" y="3217595"/>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4F3D1B01-6B76-8348-B334-288C02AB982D}"/>
                      </a:ext>
                    </a:extLst>
                  </p:cNvPr>
                  <p:cNvSpPr/>
                  <p:nvPr/>
                </p:nvSpPr>
                <p:spPr bwMode="auto">
                  <a:xfrm>
                    <a:off x="7531147" y="4297118"/>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AE6677CE-8E39-2043-8299-5FC6E3BB91C3}"/>
                      </a:ext>
                    </a:extLst>
                  </p:cNvPr>
                  <p:cNvSpPr/>
                  <p:nvPr/>
                </p:nvSpPr>
                <p:spPr bwMode="auto">
                  <a:xfrm>
                    <a:off x="7857781" y="4407506"/>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039BE2E7-898F-E045-9260-1CAFF4AF8C5E}"/>
                      </a:ext>
                    </a:extLst>
                  </p:cNvPr>
                  <p:cNvSpPr/>
                  <p:nvPr/>
                </p:nvSpPr>
                <p:spPr bwMode="auto">
                  <a:xfrm>
                    <a:off x="8302783" y="4444604"/>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39767D89-AF34-E940-AC88-24AFDA9CFC17}"/>
                      </a:ext>
                    </a:extLst>
                  </p:cNvPr>
                  <p:cNvSpPr/>
                  <p:nvPr/>
                </p:nvSpPr>
                <p:spPr bwMode="auto">
                  <a:xfrm>
                    <a:off x="7188502" y="3648942"/>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236CAE1E-948A-684E-B6A7-C81581099383}"/>
                      </a:ext>
                    </a:extLst>
                  </p:cNvPr>
                  <p:cNvSpPr/>
                  <p:nvPr/>
                </p:nvSpPr>
                <p:spPr bwMode="auto">
                  <a:xfrm>
                    <a:off x="7139471" y="4525868"/>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8FEB9706-5ED6-254E-87DD-060AC5BAF659}"/>
                      </a:ext>
                    </a:extLst>
                  </p:cNvPr>
                  <p:cNvSpPr/>
                  <p:nvPr/>
                </p:nvSpPr>
                <p:spPr bwMode="auto">
                  <a:xfrm>
                    <a:off x="7810527" y="3521159"/>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Can 73">
                    <a:extLst>
                      <a:ext uri="{FF2B5EF4-FFF2-40B4-BE49-F238E27FC236}">
                        <a16:creationId xmlns:a16="http://schemas.microsoft.com/office/drawing/2014/main" id="{BD2DCC6C-8451-C846-8119-65793031EA60}"/>
                      </a:ext>
                    </a:extLst>
                  </p:cNvPr>
                  <p:cNvSpPr/>
                  <p:nvPr/>
                </p:nvSpPr>
                <p:spPr bwMode="auto">
                  <a:xfrm>
                    <a:off x="7054287" y="4015786"/>
                    <a:ext cx="315637" cy="352209"/>
                  </a:xfrm>
                  <a:prstGeom prst="ca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Hexagon 75">
                  <a:extLst>
                    <a:ext uri="{FF2B5EF4-FFF2-40B4-BE49-F238E27FC236}">
                      <a16:creationId xmlns:a16="http://schemas.microsoft.com/office/drawing/2014/main" id="{F0B0EB00-2D14-1A42-AF32-16CD8FA9DAF2}"/>
                    </a:ext>
                  </a:extLst>
                </p:cNvPr>
                <p:cNvSpPr/>
                <p:nvPr/>
              </p:nvSpPr>
              <p:spPr bwMode="auto">
                <a:xfrm>
                  <a:off x="7438763" y="4590913"/>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Hexagon 76">
                  <a:extLst>
                    <a:ext uri="{FF2B5EF4-FFF2-40B4-BE49-F238E27FC236}">
                      <a16:creationId xmlns:a16="http://schemas.microsoft.com/office/drawing/2014/main" id="{56BE2ACE-F345-AD4D-B9DA-A9A9140B3EFD}"/>
                    </a:ext>
                  </a:extLst>
                </p:cNvPr>
                <p:cNvSpPr/>
                <p:nvPr/>
              </p:nvSpPr>
              <p:spPr bwMode="auto">
                <a:xfrm>
                  <a:off x="7991206" y="4680230"/>
                  <a:ext cx="336006" cy="289661"/>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6" name="TextBox 85">
                <a:extLst>
                  <a:ext uri="{FF2B5EF4-FFF2-40B4-BE49-F238E27FC236}">
                    <a16:creationId xmlns:a16="http://schemas.microsoft.com/office/drawing/2014/main" id="{A9B798DF-D053-E647-9F67-0DFD8AF42FC7}"/>
                  </a:ext>
                </a:extLst>
              </p:cNvPr>
              <p:cNvSpPr txBox="1"/>
              <p:nvPr/>
            </p:nvSpPr>
            <p:spPr>
              <a:xfrm>
                <a:off x="7339230" y="5479019"/>
                <a:ext cx="908962" cy="123119"/>
              </a:xfrm>
              <a:prstGeom prst="rect">
                <a:avLst/>
              </a:prstGeom>
              <a:noFill/>
            </p:spPr>
            <p:txBody>
              <a:bodyPr wrap="none" lIns="0" tIns="0" rIns="0" bIns="0" rtlCol="0">
                <a:spAutoFit/>
              </a:bodyPr>
              <a:lstStyle/>
              <a:p>
                <a:pPr algn="ctr" defTabSz="914322"/>
                <a:r>
                  <a:rPr lang="en-US" sz="800" dirty="0">
                    <a:gradFill>
                      <a:gsLst>
                        <a:gs pos="0">
                          <a:srgbClr val="0078D4"/>
                        </a:gs>
                        <a:gs pos="100000">
                          <a:srgbClr val="0078D4"/>
                        </a:gs>
                      </a:gsLst>
                      <a:lin ang="5400000" scaled="0"/>
                    </a:gradFill>
                    <a:latin typeface="Segoe UI"/>
                  </a:rPr>
                  <a:t>Dev Spaces enabled</a:t>
                </a:r>
              </a:p>
            </p:txBody>
          </p:sp>
          <p:pic>
            <p:nvPicPr>
              <p:cNvPr id="88" name="Graphic 87" descr="Checkmark">
                <a:extLst>
                  <a:ext uri="{FF2B5EF4-FFF2-40B4-BE49-F238E27FC236}">
                    <a16:creationId xmlns:a16="http://schemas.microsoft.com/office/drawing/2014/main" id="{A0426F4C-E00C-8548-866A-D6100BF7B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0345" y="5458326"/>
                <a:ext cx="152468" cy="152468"/>
              </a:xfrm>
              <a:prstGeom prst="rect">
                <a:avLst/>
              </a:prstGeom>
            </p:spPr>
          </p:pic>
          <p:sp>
            <p:nvSpPr>
              <p:cNvPr id="110" name="Hexagon 109">
                <a:extLst>
                  <a:ext uri="{FF2B5EF4-FFF2-40B4-BE49-F238E27FC236}">
                    <a16:creationId xmlns:a16="http://schemas.microsoft.com/office/drawing/2014/main" id="{22D07512-D548-9D4D-B4B6-E25F6EB1AC11}"/>
                  </a:ext>
                </a:extLst>
              </p:cNvPr>
              <p:cNvSpPr/>
              <p:nvPr/>
            </p:nvSpPr>
            <p:spPr bwMode="auto">
              <a:xfrm>
                <a:off x="7791598" y="3129189"/>
                <a:ext cx="408562" cy="352209"/>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extLst>
                  <a:ext uri="{FF2B5EF4-FFF2-40B4-BE49-F238E27FC236}">
                    <a16:creationId xmlns:a16="http://schemas.microsoft.com/office/drawing/2014/main" id="{E6E6FC13-209C-D64B-AA1A-6C73E2FF0B51}"/>
                  </a:ext>
                </a:extLst>
              </p:cNvPr>
              <p:cNvSpPr/>
              <p:nvPr/>
            </p:nvSpPr>
            <p:spPr bwMode="auto">
              <a:xfrm>
                <a:off x="7443347" y="4067425"/>
                <a:ext cx="408562" cy="352209"/>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extLst>
                  <a:ext uri="{FF2B5EF4-FFF2-40B4-BE49-F238E27FC236}">
                    <a16:creationId xmlns:a16="http://schemas.microsoft.com/office/drawing/2014/main" id="{B5FBE636-B23F-814D-B850-2FF4324C61EA}"/>
                  </a:ext>
                </a:extLst>
              </p:cNvPr>
              <p:cNvSpPr/>
              <p:nvPr/>
            </p:nvSpPr>
            <p:spPr bwMode="auto">
              <a:xfrm>
                <a:off x="7929258" y="5006673"/>
                <a:ext cx="336006" cy="289661"/>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grpSp>
          <p:nvGrpSpPr>
            <p:cNvPr id="168" name="Group 167">
              <a:extLst>
                <a:ext uri="{FF2B5EF4-FFF2-40B4-BE49-F238E27FC236}">
                  <a16:creationId xmlns:a16="http://schemas.microsoft.com/office/drawing/2014/main" id="{46187538-58EA-B348-A68E-298EA89AE5A0}"/>
                </a:ext>
              </a:extLst>
            </p:cNvPr>
            <p:cNvGrpSpPr/>
            <p:nvPr/>
          </p:nvGrpSpPr>
          <p:grpSpPr>
            <a:xfrm>
              <a:off x="9198828" y="2604738"/>
              <a:ext cx="1954942" cy="2807989"/>
              <a:chOff x="9198828" y="2604738"/>
              <a:chExt cx="1954942" cy="2807989"/>
            </a:xfrm>
          </p:grpSpPr>
          <p:sp>
            <p:nvSpPr>
              <p:cNvPr id="140" name="Hexagon 139">
                <a:extLst>
                  <a:ext uri="{FF2B5EF4-FFF2-40B4-BE49-F238E27FC236}">
                    <a16:creationId xmlns:a16="http://schemas.microsoft.com/office/drawing/2014/main" id="{2E2449F2-16C0-6D4B-8E92-2530EE2A8756}"/>
                  </a:ext>
                </a:extLst>
              </p:cNvPr>
              <p:cNvSpPr/>
              <p:nvPr/>
            </p:nvSpPr>
            <p:spPr bwMode="auto">
              <a:xfrm>
                <a:off x="9653745" y="2970555"/>
                <a:ext cx="408562" cy="352209"/>
              </a:xfrm>
              <a:prstGeom prst="hexagon">
                <a:avLst/>
              </a:prstGeom>
              <a:solidFill>
                <a:srgbClr val="127C0F">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1593811F-B33C-3740-A88F-5D85BF4141C4}"/>
                  </a:ext>
                </a:extLst>
              </p:cNvPr>
              <p:cNvGrpSpPr/>
              <p:nvPr/>
            </p:nvGrpSpPr>
            <p:grpSpPr>
              <a:xfrm>
                <a:off x="9198828" y="2604738"/>
                <a:ext cx="1954942" cy="2807989"/>
                <a:chOff x="4383931" y="2193398"/>
                <a:chExt cx="1649867" cy="2617274"/>
              </a:xfrm>
            </p:grpSpPr>
            <p:sp>
              <p:nvSpPr>
                <p:cNvPr id="160" name="Rounded Rectangle 159">
                  <a:extLst>
                    <a:ext uri="{FF2B5EF4-FFF2-40B4-BE49-F238E27FC236}">
                      <a16:creationId xmlns:a16="http://schemas.microsoft.com/office/drawing/2014/main" id="{0A99F58F-E931-5242-822C-EA8D5DF7B5F2}"/>
                    </a:ext>
                  </a:extLst>
                </p:cNvPr>
                <p:cNvSpPr/>
                <p:nvPr/>
              </p:nvSpPr>
              <p:spPr bwMode="auto">
                <a:xfrm>
                  <a:off x="4383931" y="2338315"/>
                  <a:ext cx="1649867" cy="2472357"/>
                </a:xfrm>
                <a:prstGeom prst="roundRect">
                  <a:avLst>
                    <a:gd name="adj" fmla="val 11691"/>
                  </a:avLst>
                </a:prstGeom>
                <a:noFill/>
                <a:ln w="19050">
                  <a:solidFill>
                    <a:srgbClr val="127C0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3436CD91-7282-544A-B30A-6B297DB76B39}"/>
                    </a:ext>
                  </a:extLst>
                </p:cNvPr>
                <p:cNvSpPr txBox="1"/>
                <p:nvPr/>
              </p:nvSpPr>
              <p:spPr>
                <a:xfrm>
                  <a:off x="4893898" y="2193398"/>
                  <a:ext cx="734788" cy="272547"/>
                </a:xfrm>
                <a:prstGeom prst="rect">
                  <a:avLst/>
                </a:prstGeom>
                <a:solidFill>
                  <a:srgbClr val="E6E6E6"/>
                </a:solidFill>
              </p:spPr>
              <p:txBody>
                <a:bodyPr wrap="square" lIns="45717" tIns="0" rIns="45717" bIns="0" rtlCol="0">
                  <a:spAutoFit/>
                </a:bodyPr>
                <a:lstStyle/>
                <a:p>
                  <a:pPr algn="ctr" defTabSz="914322"/>
                  <a:r>
                    <a:rPr lang="en-US" sz="1100" dirty="0">
                      <a:gradFill>
                        <a:gsLst>
                          <a:gs pos="0">
                            <a:srgbClr val="127C0F"/>
                          </a:gs>
                          <a:gs pos="100000">
                            <a:srgbClr val="127C0F"/>
                          </a:gs>
                        </a:gsLst>
                        <a:lin ang="5400000" scaled="0"/>
                      </a:gradFill>
                      <a:latin typeface="Segoe UI"/>
                    </a:rPr>
                    <a:t>Production</a:t>
                  </a:r>
                </a:p>
                <a:p>
                  <a:pPr algn="ctr" defTabSz="914322"/>
                  <a:r>
                    <a:rPr lang="en-US" sz="800" dirty="0">
                      <a:gradFill>
                        <a:gsLst>
                          <a:gs pos="0">
                            <a:srgbClr val="127C0F"/>
                          </a:gs>
                          <a:gs pos="100000">
                            <a:srgbClr val="127C0F"/>
                          </a:gs>
                        </a:gsLst>
                        <a:lin ang="5400000" scaled="0"/>
                      </a:gradFill>
                      <a:latin typeface="Segoe UI"/>
                    </a:rPr>
                    <a:t>namespace</a:t>
                  </a:r>
                </a:p>
              </p:txBody>
            </p:sp>
          </p:grpSp>
          <p:sp>
            <p:nvSpPr>
              <p:cNvPr id="146" name="Hexagon 145">
                <a:extLst>
                  <a:ext uri="{FF2B5EF4-FFF2-40B4-BE49-F238E27FC236}">
                    <a16:creationId xmlns:a16="http://schemas.microsoft.com/office/drawing/2014/main" id="{2E4A8968-890C-9646-8CD8-C9E680AC75BF}"/>
                  </a:ext>
                </a:extLst>
              </p:cNvPr>
              <p:cNvSpPr/>
              <p:nvPr/>
            </p:nvSpPr>
            <p:spPr bwMode="auto">
              <a:xfrm>
                <a:off x="9605989" y="2941177"/>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Hexagon 146">
                <a:extLst>
                  <a:ext uri="{FF2B5EF4-FFF2-40B4-BE49-F238E27FC236}">
                    <a16:creationId xmlns:a16="http://schemas.microsoft.com/office/drawing/2014/main" id="{C78E709B-8032-9046-A44A-A940918CB448}"/>
                  </a:ext>
                </a:extLst>
              </p:cNvPr>
              <p:cNvSpPr/>
              <p:nvPr/>
            </p:nvSpPr>
            <p:spPr bwMode="auto">
              <a:xfrm>
                <a:off x="10230453" y="3117281"/>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Hexagon 147">
                <a:extLst>
                  <a:ext uri="{FF2B5EF4-FFF2-40B4-BE49-F238E27FC236}">
                    <a16:creationId xmlns:a16="http://schemas.microsoft.com/office/drawing/2014/main" id="{D8DC4B53-6D38-3D4E-B065-836C4C555E1E}"/>
                  </a:ext>
                </a:extLst>
              </p:cNvPr>
              <p:cNvSpPr/>
              <p:nvPr/>
            </p:nvSpPr>
            <p:spPr bwMode="auto">
              <a:xfrm>
                <a:off x="9454241" y="3445449"/>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Hexagon 148">
                <a:extLst>
                  <a:ext uri="{FF2B5EF4-FFF2-40B4-BE49-F238E27FC236}">
                    <a16:creationId xmlns:a16="http://schemas.microsoft.com/office/drawing/2014/main" id="{2F63AEEE-49BB-0C43-A410-0E735705935E}"/>
                  </a:ext>
                </a:extLst>
              </p:cNvPr>
              <p:cNvSpPr/>
              <p:nvPr/>
            </p:nvSpPr>
            <p:spPr bwMode="auto">
              <a:xfrm>
                <a:off x="10378792" y="4251557"/>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Hexagon 149">
                <a:extLst>
                  <a:ext uri="{FF2B5EF4-FFF2-40B4-BE49-F238E27FC236}">
                    <a16:creationId xmlns:a16="http://schemas.microsoft.com/office/drawing/2014/main" id="{02EB6B65-D53F-0C40-A8DD-34A6871A3F78}"/>
                  </a:ext>
                </a:extLst>
              </p:cNvPr>
              <p:cNvSpPr/>
              <p:nvPr/>
            </p:nvSpPr>
            <p:spPr bwMode="auto">
              <a:xfrm>
                <a:off x="9876480" y="4052143"/>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Can 150">
                <a:extLst>
                  <a:ext uri="{FF2B5EF4-FFF2-40B4-BE49-F238E27FC236}">
                    <a16:creationId xmlns:a16="http://schemas.microsoft.com/office/drawing/2014/main" id="{305BDB47-1DE4-734F-B426-F8BBDBBE2D0A}"/>
                  </a:ext>
                </a:extLst>
              </p:cNvPr>
              <p:cNvSpPr/>
              <p:nvPr/>
            </p:nvSpPr>
            <p:spPr bwMode="auto">
              <a:xfrm>
                <a:off x="10577915" y="3657680"/>
                <a:ext cx="315637" cy="352209"/>
              </a:xfrm>
              <a:prstGeom prst="ca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Hexagon 151">
                <a:extLst>
                  <a:ext uri="{FF2B5EF4-FFF2-40B4-BE49-F238E27FC236}">
                    <a16:creationId xmlns:a16="http://schemas.microsoft.com/office/drawing/2014/main" id="{33550DDE-8964-1040-8A77-400A04AABD47}"/>
                  </a:ext>
                </a:extLst>
              </p:cNvPr>
              <p:cNvSpPr/>
              <p:nvPr/>
            </p:nvSpPr>
            <p:spPr bwMode="auto">
              <a:xfrm>
                <a:off x="9981389" y="3536783"/>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Hexagon 152">
                <a:extLst>
                  <a:ext uri="{FF2B5EF4-FFF2-40B4-BE49-F238E27FC236}">
                    <a16:creationId xmlns:a16="http://schemas.microsoft.com/office/drawing/2014/main" id="{7FA86AE5-2941-674E-88EE-1B53F392868C}"/>
                  </a:ext>
                </a:extLst>
              </p:cNvPr>
              <p:cNvSpPr/>
              <p:nvPr/>
            </p:nvSpPr>
            <p:spPr bwMode="auto">
              <a:xfrm>
                <a:off x="9918733" y="4616306"/>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Hexagon 153">
                <a:extLst>
                  <a:ext uri="{FF2B5EF4-FFF2-40B4-BE49-F238E27FC236}">
                    <a16:creationId xmlns:a16="http://schemas.microsoft.com/office/drawing/2014/main" id="{DD8309F2-89AB-D54A-A806-3C88ED460C97}"/>
                  </a:ext>
                </a:extLst>
              </p:cNvPr>
              <p:cNvSpPr/>
              <p:nvPr/>
            </p:nvSpPr>
            <p:spPr bwMode="auto">
              <a:xfrm>
                <a:off x="10245367" y="4726694"/>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Hexagon 154">
                <a:extLst>
                  <a:ext uri="{FF2B5EF4-FFF2-40B4-BE49-F238E27FC236}">
                    <a16:creationId xmlns:a16="http://schemas.microsoft.com/office/drawing/2014/main" id="{D0F2B03A-4BB7-FC4F-80E1-90C35FB590A6}"/>
                  </a:ext>
                </a:extLst>
              </p:cNvPr>
              <p:cNvSpPr/>
              <p:nvPr/>
            </p:nvSpPr>
            <p:spPr bwMode="auto">
              <a:xfrm>
                <a:off x="10690369" y="4763792"/>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Hexagon 155">
                <a:extLst>
                  <a:ext uri="{FF2B5EF4-FFF2-40B4-BE49-F238E27FC236}">
                    <a16:creationId xmlns:a16="http://schemas.microsoft.com/office/drawing/2014/main" id="{0992BF0B-8876-0F46-AEEE-75FD9B8F868D}"/>
                  </a:ext>
                </a:extLst>
              </p:cNvPr>
              <p:cNvSpPr/>
              <p:nvPr/>
            </p:nvSpPr>
            <p:spPr bwMode="auto">
              <a:xfrm>
                <a:off x="9576088" y="3968130"/>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Hexagon 156">
                <a:extLst>
                  <a:ext uri="{FF2B5EF4-FFF2-40B4-BE49-F238E27FC236}">
                    <a16:creationId xmlns:a16="http://schemas.microsoft.com/office/drawing/2014/main" id="{A8C6DAA4-7B71-184D-A02D-A312B29CCE93}"/>
                  </a:ext>
                </a:extLst>
              </p:cNvPr>
              <p:cNvSpPr/>
              <p:nvPr/>
            </p:nvSpPr>
            <p:spPr bwMode="auto">
              <a:xfrm>
                <a:off x="9527057" y="4845056"/>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Hexagon 157">
                <a:extLst>
                  <a:ext uri="{FF2B5EF4-FFF2-40B4-BE49-F238E27FC236}">
                    <a16:creationId xmlns:a16="http://schemas.microsoft.com/office/drawing/2014/main" id="{88186D17-7E51-1748-8F67-D58FEED2A460}"/>
                  </a:ext>
                </a:extLst>
              </p:cNvPr>
              <p:cNvSpPr/>
              <p:nvPr/>
            </p:nvSpPr>
            <p:spPr bwMode="auto">
              <a:xfrm>
                <a:off x="10198113" y="3840347"/>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Can 158">
                <a:extLst>
                  <a:ext uri="{FF2B5EF4-FFF2-40B4-BE49-F238E27FC236}">
                    <a16:creationId xmlns:a16="http://schemas.microsoft.com/office/drawing/2014/main" id="{C40BEDD2-27D8-634D-8094-0C7922584E27}"/>
                  </a:ext>
                </a:extLst>
              </p:cNvPr>
              <p:cNvSpPr/>
              <p:nvPr/>
            </p:nvSpPr>
            <p:spPr bwMode="auto">
              <a:xfrm>
                <a:off x="9441873" y="4334974"/>
                <a:ext cx="315637" cy="352209"/>
              </a:xfrm>
              <a:prstGeom prst="ca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Hexagon 142">
                <a:extLst>
                  <a:ext uri="{FF2B5EF4-FFF2-40B4-BE49-F238E27FC236}">
                    <a16:creationId xmlns:a16="http://schemas.microsoft.com/office/drawing/2014/main" id="{F964D14C-F1A1-E440-A417-970DF8E5A75D}"/>
                  </a:ext>
                </a:extLst>
              </p:cNvPr>
              <p:cNvSpPr/>
              <p:nvPr/>
            </p:nvSpPr>
            <p:spPr bwMode="auto">
              <a:xfrm>
                <a:off x="9826349" y="4910101"/>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Hexagon 143">
                <a:extLst>
                  <a:ext uri="{FF2B5EF4-FFF2-40B4-BE49-F238E27FC236}">
                    <a16:creationId xmlns:a16="http://schemas.microsoft.com/office/drawing/2014/main" id="{F9AEB492-A4CB-9544-BFA4-14C6581E022B}"/>
                  </a:ext>
                </a:extLst>
              </p:cNvPr>
              <p:cNvSpPr/>
              <p:nvPr/>
            </p:nvSpPr>
            <p:spPr bwMode="auto">
              <a:xfrm>
                <a:off x="10378792" y="4999418"/>
                <a:ext cx="336006" cy="289661"/>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Hexagon 163">
                <a:extLst>
                  <a:ext uri="{FF2B5EF4-FFF2-40B4-BE49-F238E27FC236}">
                    <a16:creationId xmlns:a16="http://schemas.microsoft.com/office/drawing/2014/main" id="{253E5809-2F51-334B-9980-0BAC11136177}"/>
                  </a:ext>
                </a:extLst>
              </p:cNvPr>
              <p:cNvSpPr/>
              <p:nvPr/>
            </p:nvSpPr>
            <p:spPr bwMode="auto">
              <a:xfrm>
                <a:off x="10265187" y="3140164"/>
                <a:ext cx="408562" cy="352209"/>
              </a:xfrm>
              <a:prstGeom prst="hexagon">
                <a:avLst/>
              </a:prstGeom>
              <a:solidFill>
                <a:srgbClr val="127C0F">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Hexagon 164">
                <a:extLst>
                  <a:ext uri="{FF2B5EF4-FFF2-40B4-BE49-F238E27FC236}">
                    <a16:creationId xmlns:a16="http://schemas.microsoft.com/office/drawing/2014/main" id="{0259D208-594C-5C41-8A89-84496C3D5EBA}"/>
                  </a:ext>
                </a:extLst>
              </p:cNvPr>
              <p:cNvSpPr/>
              <p:nvPr/>
            </p:nvSpPr>
            <p:spPr bwMode="auto">
              <a:xfrm>
                <a:off x="9916936" y="4078400"/>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Hexagon 165">
                <a:extLst>
                  <a:ext uri="{FF2B5EF4-FFF2-40B4-BE49-F238E27FC236}">
                    <a16:creationId xmlns:a16="http://schemas.microsoft.com/office/drawing/2014/main" id="{5CF792D5-4CFA-3849-9ABB-F13C6C94B674}"/>
                  </a:ext>
                </a:extLst>
              </p:cNvPr>
              <p:cNvSpPr/>
              <p:nvPr/>
            </p:nvSpPr>
            <p:spPr bwMode="auto">
              <a:xfrm>
                <a:off x="10402847" y="5017648"/>
                <a:ext cx="336006" cy="289661"/>
              </a:xfrm>
              <a:prstGeom prst="hexagon">
                <a:avLst/>
              </a:prstGeom>
              <a:solidFill>
                <a:srgbClr val="127C0F">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grpSp>
      <p:grpSp>
        <p:nvGrpSpPr>
          <p:cNvPr id="211" name="Group 210">
            <a:extLst>
              <a:ext uri="{FF2B5EF4-FFF2-40B4-BE49-F238E27FC236}">
                <a16:creationId xmlns:a16="http://schemas.microsoft.com/office/drawing/2014/main" id="{8CAF4B37-753F-BC45-9799-5425CC1A8FBC}"/>
              </a:ext>
            </a:extLst>
          </p:cNvPr>
          <p:cNvGrpSpPr/>
          <p:nvPr/>
        </p:nvGrpSpPr>
        <p:grpSpPr>
          <a:xfrm>
            <a:off x="5496854" y="276864"/>
            <a:ext cx="2265373" cy="588505"/>
            <a:chOff x="5496814" y="276658"/>
            <a:chExt cx="2265520" cy="588543"/>
          </a:xfrm>
        </p:grpSpPr>
        <p:sp>
          <p:nvSpPr>
            <p:cNvPr id="167" name="Can 166">
              <a:extLst>
                <a:ext uri="{FF2B5EF4-FFF2-40B4-BE49-F238E27FC236}">
                  <a16:creationId xmlns:a16="http://schemas.microsoft.com/office/drawing/2014/main" id="{59A2C4A8-84F1-044B-9EE2-A88155C1406D}"/>
                </a:ext>
              </a:extLst>
            </p:cNvPr>
            <p:cNvSpPr/>
            <p:nvPr/>
          </p:nvSpPr>
          <p:spPr bwMode="auto">
            <a:xfrm rot="5400000">
              <a:off x="6481110" y="-416022"/>
              <a:ext cx="296927" cy="2265520"/>
            </a:xfrm>
            <a:prstGeom prst="can">
              <a:avLst/>
            </a:prstGeom>
            <a:noFill/>
            <a:ln w="28575">
              <a:solidFill>
                <a:srgbClr val="D83B0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chemeClr val="accent3"/>
                    </a:gs>
                    <a:gs pos="100000">
                      <a:schemeClr val="accent3"/>
                    </a:gs>
                  </a:gsLst>
                  <a:lin ang="5400000" scaled="0"/>
                </a:gradFill>
                <a:latin typeface="Segoe UI"/>
                <a:ea typeface="Segoe UI" pitchFamily="34" charset="0"/>
                <a:cs typeface="Segoe UI" pitchFamily="34" charset="0"/>
              </a:endParaRPr>
            </a:p>
          </p:txBody>
        </p:sp>
        <p:sp>
          <p:nvSpPr>
            <p:cNvPr id="170" name="TextBox 169">
              <a:extLst>
                <a:ext uri="{FF2B5EF4-FFF2-40B4-BE49-F238E27FC236}">
                  <a16:creationId xmlns:a16="http://schemas.microsoft.com/office/drawing/2014/main" id="{98129382-5394-4F49-942F-0C1F8AA337F5}"/>
                </a:ext>
              </a:extLst>
            </p:cNvPr>
            <p:cNvSpPr txBox="1"/>
            <p:nvPr/>
          </p:nvSpPr>
          <p:spPr>
            <a:xfrm>
              <a:off x="6005946" y="276658"/>
              <a:ext cx="1308135" cy="246237"/>
            </a:xfrm>
            <a:prstGeom prst="rect">
              <a:avLst/>
            </a:prstGeom>
            <a:noFill/>
          </p:spPr>
          <p:txBody>
            <a:bodyPr wrap="none" lIns="0" tIns="0" rIns="0" bIns="0" rtlCol="0">
              <a:spAutoFit/>
            </a:bodyPr>
            <a:lstStyle/>
            <a:p>
              <a:pPr algn="ctr" defTabSz="914322"/>
              <a:r>
                <a:rPr lang="en-US" sz="1600" dirty="0">
                  <a:gradFill>
                    <a:gsLst>
                      <a:gs pos="0">
                        <a:schemeClr val="accent3"/>
                      </a:gs>
                      <a:gs pos="100000">
                        <a:schemeClr val="accent3"/>
                      </a:gs>
                    </a:gsLst>
                    <a:lin ang="5400000" scaled="0"/>
                  </a:gradFill>
                  <a:latin typeface="Segoe UI"/>
                </a:rPr>
                <a:t>CI/CD pipeline</a:t>
              </a:r>
            </a:p>
          </p:txBody>
        </p:sp>
      </p:grpSp>
      <p:grpSp>
        <p:nvGrpSpPr>
          <p:cNvPr id="210" name="Group 209">
            <a:extLst>
              <a:ext uri="{FF2B5EF4-FFF2-40B4-BE49-F238E27FC236}">
                <a16:creationId xmlns:a16="http://schemas.microsoft.com/office/drawing/2014/main" id="{45C6FCCB-C02C-FD46-B7B3-92277B35DF44}"/>
              </a:ext>
            </a:extLst>
          </p:cNvPr>
          <p:cNvGrpSpPr/>
          <p:nvPr/>
        </p:nvGrpSpPr>
        <p:grpSpPr>
          <a:xfrm>
            <a:off x="3106567" y="195709"/>
            <a:ext cx="1508777" cy="1062637"/>
            <a:chOff x="3106372" y="195498"/>
            <a:chExt cx="1508875" cy="1062706"/>
          </a:xfrm>
        </p:grpSpPr>
        <p:sp>
          <p:nvSpPr>
            <p:cNvPr id="172" name="TextBox 171">
              <a:extLst>
                <a:ext uri="{FF2B5EF4-FFF2-40B4-BE49-F238E27FC236}">
                  <a16:creationId xmlns:a16="http://schemas.microsoft.com/office/drawing/2014/main" id="{69800F47-5BE5-7E46-B837-AA2FCA2FC81F}"/>
                </a:ext>
              </a:extLst>
            </p:cNvPr>
            <p:cNvSpPr txBox="1"/>
            <p:nvPr/>
          </p:nvSpPr>
          <p:spPr>
            <a:xfrm>
              <a:off x="3106372" y="195498"/>
              <a:ext cx="1508875" cy="215458"/>
            </a:xfrm>
            <a:prstGeom prst="rect">
              <a:avLst/>
            </a:prstGeom>
            <a:noFill/>
          </p:spPr>
          <p:txBody>
            <a:bodyPr wrap="square" lIns="0" tIns="0" rIns="0" bIns="0" rtlCol="0">
              <a:spAutoFit/>
            </a:bodyPr>
            <a:lstStyle/>
            <a:p>
              <a:pPr algn="ctr" defTabSz="914322"/>
              <a:r>
                <a:rPr lang="en-US" sz="1400" dirty="0">
                  <a:gradFill>
                    <a:gsLst>
                      <a:gs pos="0">
                        <a:schemeClr val="accent3"/>
                      </a:gs>
                      <a:gs pos="100000">
                        <a:schemeClr val="accent3"/>
                      </a:gs>
                    </a:gsLst>
                    <a:lin ang="5400000" scaled="0"/>
                  </a:gradFill>
                  <a:latin typeface="Segoe UI"/>
                </a:rPr>
                <a:t>Source control</a:t>
              </a:r>
            </a:p>
          </p:txBody>
        </p:sp>
        <p:sp>
          <p:nvSpPr>
            <p:cNvPr id="173" name="Folded Corner 172">
              <a:extLst>
                <a:ext uri="{FF2B5EF4-FFF2-40B4-BE49-F238E27FC236}">
                  <a16:creationId xmlns:a16="http://schemas.microsoft.com/office/drawing/2014/main" id="{7F17085D-02E9-6B49-9EB5-682F951E5E53}"/>
                </a:ext>
              </a:extLst>
            </p:cNvPr>
            <p:cNvSpPr/>
            <p:nvPr/>
          </p:nvSpPr>
          <p:spPr bwMode="auto">
            <a:xfrm>
              <a:off x="3539797" y="467021"/>
              <a:ext cx="642026" cy="791183"/>
            </a:xfrm>
            <a:prstGeom prst="foldedCorner">
              <a:avLst/>
            </a:prstGeom>
            <a:noFill/>
            <a:ln w="28575">
              <a:solidFill>
                <a:srgbClr val="D83B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chemeClr val="accent3"/>
                    </a:gs>
                    <a:gs pos="100000">
                      <a:schemeClr val="accent3"/>
                    </a:gs>
                  </a:gsLst>
                  <a:lin ang="5400000" scaled="0"/>
                </a:gradFill>
                <a:latin typeface="Segoe UI"/>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54598D04-B66D-AB40-A1C4-676CE4332353}"/>
              </a:ext>
            </a:extLst>
          </p:cNvPr>
          <p:cNvGrpSpPr/>
          <p:nvPr/>
        </p:nvGrpSpPr>
        <p:grpSpPr>
          <a:xfrm>
            <a:off x="2268947" y="1421703"/>
            <a:ext cx="1286102" cy="1010517"/>
            <a:chOff x="2268697" y="1421571"/>
            <a:chExt cx="1286185" cy="1010583"/>
          </a:xfrm>
        </p:grpSpPr>
        <p:cxnSp>
          <p:nvCxnSpPr>
            <p:cNvPr id="175" name="Straight Arrow Connector 174">
              <a:extLst>
                <a:ext uri="{FF2B5EF4-FFF2-40B4-BE49-F238E27FC236}">
                  <a16:creationId xmlns:a16="http://schemas.microsoft.com/office/drawing/2014/main" id="{07A3EAD6-3386-3E47-82DA-2C92C2C0CF0C}"/>
                </a:ext>
              </a:extLst>
            </p:cNvPr>
            <p:cNvCxnSpPr>
              <a:cxnSpLocks/>
            </p:cNvCxnSpPr>
            <p:nvPr/>
          </p:nvCxnSpPr>
          <p:spPr>
            <a:xfrm flipV="1">
              <a:off x="2827406" y="1421571"/>
              <a:ext cx="727476" cy="1010583"/>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508D969D-0501-0E47-A05E-9498043D144D}"/>
                </a:ext>
              </a:extLst>
            </p:cNvPr>
            <p:cNvSpPr txBox="1"/>
            <p:nvPr/>
          </p:nvSpPr>
          <p:spPr>
            <a:xfrm>
              <a:off x="2268697" y="1638549"/>
              <a:ext cx="1117418" cy="338576"/>
            </a:xfrm>
            <a:prstGeom prst="rect">
              <a:avLst/>
            </a:prstGeom>
            <a:noFill/>
          </p:spPr>
          <p:txBody>
            <a:bodyPr wrap="square" lIns="0" tIns="0" rIns="0" bIns="0" rtlCol="0">
              <a:spAutoFit/>
            </a:bodyPr>
            <a:lstStyle/>
            <a:p>
              <a:pPr algn="ctr" defTabSz="914322"/>
              <a:r>
                <a:rPr lang="en-US" sz="1100" dirty="0">
                  <a:gradFill>
                    <a:gsLst>
                      <a:gs pos="0">
                        <a:schemeClr val="accent3"/>
                      </a:gs>
                      <a:gs pos="100000">
                        <a:schemeClr val="accent3"/>
                      </a:gs>
                    </a:gsLst>
                    <a:lin ang="5400000" scaled="0"/>
                  </a:gradFill>
                  <a:latin typeface="Segoe UI"/>
                </a:rPr>
                <a:t>git commit</a:t>
              </a:r>
            </a:p>
            <a:p>
              <a:pPr algn="ctr" defTabSz="914322"/>
              <a:r>
                <a:rPr lang="en-US" sz="1100" dirty="0">
                  <a:gradFill>
                    <a:gsLst>
                      <a:gs pos="0">
                        <a:schemeClr val="accent3"/>
                      </a:gs>
                      <a:gs pos="100000">
                        <a:schemeClr val="accent3"/>
                      </a:gs>
                    </a:gsLst>
                    <a:lin ang="5400000" scaled="0"/>
                  </a:gradFill>
                  <a:latin typeface="Segoe UI"/>
                </a:rPr>
                <a:t>git push</a:t>
              </a:r>
            </a:p>
          </p:txBody>
        </p:sp>
      </p:grpSp>
      <p:cxnSp>
        <p:nvCxnSpPr>
          <p:cNvPr id="178" name="Straight Arrow Connector 177">
            <a:extLst>
              <a:ext uri="{FF2B5EF4-FFF2-40B4-BE49-F238E27FC236}">
                <a16:creationId xmlns:a16="http://schemas.microsoft.com/office/drawing/2014/main" id="{221084CA-7570-3D49-BB8F-51099B54C9A9}"/>
              </a:ext>
            </a:extLst>
          </p:cNvPr>
          <p:cNvCxnSpPr>
            <a:cxnSpLocks/>
          </p:cNvCxnSpPr>
          <p:nvPr/>
        </p:nvCxnSpPr>
        <p:spPr>
          <a:xfrm>
            <a:off x="4217245" y="715968"/>
            <a:ext cx="1238018" cy="1"/>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Can 179">
            <a:extLst>
              <a:ext uri="{FF2B5EF4-FFF2-40B4-BE49-F238E27FC236}">
                <a16:creationId xmlns:a16="http://schemas.microsoft.com/office/drawing/2014/main" id="{C0C43960-5066-6C44-93EB-BA7AE0746375}"/>
              </a:ext>
            </a:extLst>
          </p:cNvPr>
          <p:cNvSpPr/>
          <p:nvPr/>
        </p:nvSpPr>
        <p:spPr bwMode="auto">
          <a:xfrm>
            <a:off x="6405790" y="1073693"/>
            <a:ext cx="508376" cy="523061"/>
          </a:xfrm>
          <a:prstGeom prst="can">
            <a:avLst/>
          </a:prstGeom>
          <a:noFill/>
          <a:ln w="19050">
            <a:solidFill>
              <a:srgbClr val="D83B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3" name="Straight Arrow Connector 182">
            <a:extLst>
              <a:ext uri="{FF2B5EF4-FFF2-40B4-BE49-F238E27FC236}">
                <a16:creationId xmlns:a16="http://schemas.microsoft.com/office/drawing/2014/main" id="{CA20D65E-C4DE-6B4D-AD95-C59340C35864}"/>
              </a:ext>
            </a:extLst>
          </p:cNvPr>
          <p:cNvCxnSpPr>
            <a:cxnSpLocks/>
          </p:cNvCxnSpPr>
          <p:nvPr/>
        </p:nvCxnSpPr>
        <p:spPr>
          <a:xfrm>
            <a:off x="5868808" y="924335"/>
            <a:ext cx="445019" cy="329195"/>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258514AD-CD5B-0B42-B3EF-576F427DC0CB}"/>
              </a:ext>
            </a:extLst>
          </p:cNvPr>
          <p:cNvSpPr txBox="1"/>
          <p:nvPr/>
        </p:nvSpPr>
        <p:spPr>
          <a:xfrm>
            <a:off x="6091197" y="1630509"/>
            <a:ext cx="1211165" cy="184666"/>
          </a:xfrm>
          <a:prstGeom prst="rect">
            <a:avLst/>
          </a:prstGeom>
          <a:noFill/>
        </p:spPr>
        <p:txBody>
          <a:bodyPr wrap="none" lIns="0" tIns="0" rIns="0" bIns="0" rtlCol="0">
            <a:spAutoFit/>
          </a:bodyPr>
          <a:lstStyle/>
          <a:p>
            <a:pPr algn="ctr" defTabSz="914322"/>
            <a:r>
              <a:rPr lang="en-US" sz="1200" dirty="0">
                <a:gradFill>
                  <a:gsLst>
                    <a:gs pos="0">
                      <a:schemeClr val="accent3"/>
                    </a:gs>
                    <a:gs pos="100000">
                      <a:schemeClr val="accent3"/>
                    </a:gs>
                  </a:gsLst>
                  <a:lin ang="5400000" scaled="0"/>
                </a:gradFill>
                <a:latin typeface="Segoe UI"/>
              </a:rPr>
              <a:t>Container registry</a:t>
            </a:r>
          </a:p>
        </p:txBody>
      </p:sp>
      <p:cxnSp>
        <p:nvCxnSpPr>
          <p:cNvPr id="186" name="Straight Arrow Connector 185">
            <a:extLst>
              <a:ext uri="{FF2B5EF4-FFF2-40B4-BE49-F238E27FC236}">
                <a16:creationId xmlns:a16="http://schemas.microsoft.com/office/drawing/2014/main" id="{DF845633-9DC6-4E48-94DA-C49764A21FC7}"/>
              </a:ext>
            </a:extLst>
          </p:cNvPr>
          <p:cNvCxnSpPr>
            <a:cxnSpLocks/>
          </p:cNvCxnSpPr>
          <p:nvPr/>
        </p:nvCxnSpPr>
        <p:spPr>
          <a:xfrm flipV="1">
            <a:off x="6988413" y="945737"/>
            <a:ext cx="454848" cy="348693"/>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F8296111-D19A-AD41-B87A-58CD7141181A}"/>
              </a:ext>
            </a:extLst>
          </p:cNvPr>
          <p:cNvGrpSpPr/>
          <p:nvPr/>
        </p:nvGrpSpPr>
        <p:grpSpPr>
          <a:xfrm>
            <a:off x="7847136" y="734374"/>
            <a:ext cx="1611023" cy="1836397"/>
            <a:chOff x="7847250" y="734198"/>
            <a:chExt cx="1611128" cy="1836516"/>
          </a:xfrm>
        </p:grpSpPr>
        <p:cxnSp>
          <p:nvCxnSpPr>
            <p:cNvPr id="189" name="Straight Arrow Connector 188">
              <a:extLst>
                <a:ext uri="{FF2B5EF4-FFF2-40B4-BE49-F238E27FC236}">
                  <a16:creationId xmlns:a16="http://schemas.microsoft.com/office/drawing/2014/main" id="{13A124B7-885C-7547-8BC7-243EE4557CBE}"/>
                </a:ext>
              </a:extLst>
            </p:cNvPr>
            <p:cNvCxnSpPr>
              <a:cxnSpLocks/>
            </p:cNvCxnSpPr>
            <p:nvPr/>
          </p:nvCxnSpPr>
          <p:spPr>
            <a:xfrm rot="16200000" flipH="1">
              <a:off x="7057530" y="1523918"/>
              <a:ext cx="1836516" cy="257075"/>
            </a:xfrm>
            <a:prstGeom prst="bentConnector3">
              <a:avLst>
                <a:gd name="adj1" fmla="val -496"/>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34BF42F4-2675-1A4B-B449-93F21BC735E0}"/>
                </a:ext>
              </a:extLst>
            </p:cNvPr>
            <p:cNvSpPr txBox="1"/>
            <p:nvPr/>
          </p:nvSpPr>
          <p:spPr>
            <a:xfrm>
              <a:off x="8114419" y="1231288"/>
              <a:ext cx="1343959" cy="477085"/>
            </a:xfrm>
            <a:prstGeom prst="rect">
              <a:avLst/>
            </a:prstGeom>
            <a:noFill/>
          </p:spPr>
          <p:txBody>
            <a:bodyPr wrap="square" lIns="0" tIns="0" rIns="0" bIns="0" rtlCol="0">
              <a:spAutoFit/>
            </a:bodyPr>
            <a:lstStyle/>
            <a:p>
              <a:pPr algn="ctr" defTabSz="914322"/>
              <a:r>
                <a:rPr lang="en-US" sz="1100" dirty="0">
                  <a:gradFill>
                    <a:gsLst>
                      <a:gs pos="0">
                        <a:schemeClr val="accent3"/>
                      </a:gs>
                      <a:gs pos="100000">
                        <a:schemeClr val="accent3"/>
                      </a:gs>
                    </a:gsLst>
                    <a:lin ang="5400000" scaled="0"/>
                  </a:gradFill>
                  <a:latin typeface="Segoe UI"/>
                </a:rPr>
                <a:t>helm upgrade—install</a:t>
              </a:r>
            </a:p>
            <a:p>
              <a:pPr algn="ctr" defTabSz="914322"/>
              <a:r>
                <a:rPr lang="en-US" sz="900" i="1" dirty="0" err="1">
                  <a:gradFill>
                    <a:gsLst>
                      <a:gs pos="0">
                        <a:schemeClr val="accent3"/>
                      </a:gs>
                      <a:gs pos="100000">
                        <a:schemeClr val="accent3"/>
                      </a:gs>
                    </a:gsLst>
                    <a:lin ang="5400000" scaled="0"/>
                  </a:gradFill>
                  <a:latin typeface="Segoe UI"/>
                </a:rPr>
                <a:t>values.</a:t>
              </a:r>
              <a:r>
                <a:rPr lang="en-US" sz="900" b="1" i="1" dirty="0" err="1">
                  <a:gradFill>
                    <a:gsLst>
                      <a:gs pos="0">
                        <a:schemeClr val="accent3"/>
                      </a:gs>
                      <a:gs pos="100000">
                        <a:schemeClr val="accent3"/>
                      </a:gs>
                    </a:gsLst>
                    <a:lin ang="5400000" scaled="0"/>
                  </a:gradFill>
                  <a:latin typeface="Segoe UI"/>
                </a:rPr>
                <a:t>int</a:t>
              </a:r>
              <a:r>
                <a:rPr lang="en-US" sz="900" i="1" dirty="0" err="1">
                  <a:gradFill>
                    <a:gsLst>
                      <a:gs pos="0">
                        <a:schemeClr val="accent3"/>
                      </a:gs>
                      <a:gs pos="100000">
                        <a:schemeClr val="accent3"/>
                      </a:gs>
                    </a:gsLst>
                    <a:lin ang="5400000" scaled="0"/>
                  </a:gradFill>
                  <a:latin typeface="Segoe UI"/>
                </a:rPr>
                <a:t>.yaml</a:t>
              </a:r>
              <a:endParaRPr lang="en-US" sz="900" i="1" dirty="0">
                <a:gradFill>
                  <a:gsLst>
                    <a:gs pos="0">
                      <a:schemeClr val="accent3"/>
                    </a:gs>
                    <a:gs pos="100000">
                      <a:schemeClr val="accent3"/>
                    </a:gs>
                  </a:gsLst>
                  <a:lin ang="5400000" scaled="0"/>
                </a:gradFill>
                <a:latin typeface="Segoe UI"/>
              </a:endParaRPr>
            </a:p>
          </p:txBody>
        </p:sp>
      </p:grpSp>
      <p:grpSp>
        <p:nvGrpSpPr>
          <p:cNvPr id="203" name="Group 202">
            <a:extLst>
              <a:ext uri="{FF2B5EF4-FFF2-40B4-BE49-F238E27FC236}">
                <a16:creationId xmlns:a16="http://schemas.microsoft.com/office/drawing/2014/main" id="{BA434495-D3C0-2840-AD99-F76476779E66}"/>
              </a:ext>
            </a:extLst>
          </p:cNvPr>
          <p:cNvGrpSpPr/>
          <p:nvPr/>
        </p:nvGrpSpPr>
        <p:grpSpPr>
          <a:xfrm>
            <a:off x="2098617" y="2495803"/>
            <a:ext cx="763976" cy="716096"/>
            <a:chOff x="2098356" y="2495740"/>
            <a:chExt cx="764025" cy="716142"/>
          </a:xfrm>
        </p:grpSpPr>
        <p:grpSp>
          <p:nvGrpSpPr>
            <p:cNvPr id="14" name="Group 13">
              <a:extLst>
                <a:ext uri="{FF2B5EF4-FFF2-40B4-BE49-F238E27FC236}">
                  <a16:creationId xmlns:a16="http://schemas.microsoft.com/office/drawing/2014/main" id="{6DDB0A94-26A7-FA41-8C6C-7EBC429C3F6B}"/>
                </a:ext>
              </a:extLst>
            </p:cNvPr>
            <p:cNvGrpSpPr/>
            <p:nvPr/>
          </p:nvGrpSpPr>
          <p:grpSpPr>
            <a:xfrm>
              <a:off x="2098356" y="2495740"/>
              <a:ext cx="764025" cy="559391"/>
              <a:chOff x="719846" y="3936121"/>
              <a:chExt cx="764025" cy="559391"/>
            </a:xfrm>
          </p:grpSpPr>
          <p:pic>
            <p:nvPicPr>
              <p:cNvPr id="6" name="Picture 5">
                <a:extLst>
                  <a:ext uri="{FF2B5EF4-FFF2-40B4-BE49-F238E27FC236}">
                    <a16:creationId xmlns:a16="http://schemas.microsoft.com/office/drawing/2014/main" id="{C5557F9C-77FB-AE47-B72B-9E2ECFEF2EAD}"/>
                  </a:ext>
                </a:extLst>
              </p:cNvPr>
              <p:cNvPicPr>
                <a:picLocks noChangeAspect="1"/>
              </p:cNvPicPr>
              <p:nvPr/>
            </p:nvPicPr>
            <p:blipFill>
              <a:blip r:embed="rId5"/>
              <a:stretch>
                <a:fillRect/>
              </a:stretch>
            </p:blipFill>
            <p:spPr>
              <a:xfrm>
                <a:off x="972766" y="3936121"/>
                <a:ext cx="511105" cy="511105"/>
              </a:xfrm>
              <a:prstGeom prst="rect">
                <a:avLst/>
              </a:prstGeom>
            </p:spPr>
          </p:pic>
          <p:pic>
            <p:nvPicPr>
              <p:cNvPr id="5" name="Picture 4">
                <a:extLst>
                  <a:ext uri="{FF2B5EF4-FFF2-40B4-BE49-F238E27FC236}">
                    <a16:creationId xmlns:a16="http://schemas.microsoft.com/office/drawing/2014/main" id="{AC447E27-E1AB-1149-8760-D71771BC58A2}"/>
                  </a:ext>
                </a:extLst>
              </p:cNvPr>
              <p:cNvPicPr>
                <a:picLocks noChangeAspect="1"/>
              </p:cNvPicPr>
              <p:nvPr/>
            </p:nvPicPr>
            <p:blipFill>
              <a:blip r:embed="rId6"/>
              <a:stretch>
                <a:fillRect/>
              </a:stretch>
            </p:blipFill>
            <p:spPr>
              <a:xfrm>
                <a:off x="719846" y="4105140"/>
                <a:ext cx="393027" cy="390372"/>
              </a:xfrm>
              <a:prstGeom prst="rect">
                <a:avLst/>
              </a:prstGeom>
            </p:spPr>
          </p:pic>
        </p:grpSp>
        <p:sp>
          <p:nvSpPr>
            <p:cNvPr id="198" name="TextBox 197">
              <a:extLst>
                <a:ext uri="{FF2B5EF4-FFF2-40B4-BE49-F238E27FC236}">
                  <a16:creationId xmlns:a16="http://schemas.microsoft.com/office/drawing/2014/main" id="{A3A692AE-674F-7548-A0AD-023071D7BD26}"/>
                </a:ext>
              </a:extLst>
            </p:cNvPr>
            <p:cNvSpPr txBox="1"/>
            <p:nvPr/>
          </p:nvSpPr>
          <p:spPr>
            <a:xfrm>
              <a:off x="2199483" y="3073374"/>
              <a:ext cx="190770" cy="138508"/>
            </a:xfrm>
            <a:prstGeom prst="rect">
              <a:avLst/>
            </a:prstGeom>
            <a:noFill/>
          </p:spPr>
          <p:txBody>
            <a:bodyPr wrap="none" lIns="0" tIns="0" rIns="0" bIns="0" rtlCol="0">
              <a:spAutoFit/>
            </a:bodyPr>
            <a:lstStyle/>
            <a:p>
              <a:pPr algn="ctr" defTabSz="914322"/>
              <a:r>
                <a:rPr lang="en-US" sz="900" dirty="0">
                  <a:gradFill>
                    <a:gsLst>
                      <a:gs pos="0">
                        <a:srgbClr val="0078D4"/>
                      </a:gs>
                      <a:gs pos="100000">
                        <a:srgbClr val="0078D4"/>
                      </a:gs>
                    </a:gsLst>
                    <a:lin ang="5400000" scaled="0"/>
                  </a:gradFill>
                  <a:latin typeface="Segoe UI"/>
                </a:rPr>
                <a:t>Lisa</a:t>
              </a:r>
            </a:p>
          </p:txBody>
        </p:sp>
      </p:grpSp>
      <p:grpSp>
        <p:nvGrpSpPr>
          <p:cNvPr id="205" name="Group 204">
            <a:extLst>
              <a:ext uri="{FF2B5EF4-FFF2-40B4-BE49-F238E27FC236}">
                <a16:creationId xmlns:a16="http://schemas.microsoft.com/office/drawing/2014/main" id="{E54BC390-3787-C34C-9D4D-88DFAB93455C}"/>
              </a:ext>
            </a:extLst>
          </p:cNvPr>
          <p:cNvGrpSpPr/>
          <p:nvPr/>
        </p:nvGrpSpPr>
        <p:grpSpPr>
          <a:xfrm>
            <a:off x="2098616" y="3907306"/>
            <a:ext cx="763975" cy="695810"/>
            <a:chOff x="2098356" y="3907340"/>
            <a:chExt cx="764025" cy="695856"/>
          </a:xfrm>
        </p:grpSpPr>
        <p:grpSp>
          <p:nvGrpSpPr>
            <p:cNvPr id="13" name="Group 12">
              <a:extLst>
                <a:ext uri="{FF2B5EF4-FFF2-40B4-BE49-F238E27FC236}">
                  <a16:creationId xmlns:a16="http://schemas.microsoft.com/office/drawing/2014/main" id="{38AF8E86-FE01-2C40-8467-F29057131FE4}"/>
                </a:ext>
              </a:extLst>
            </p:cNvPr>
            <p:cNvGrpSpPr/>
            <p:nvPr/>
          </p:nvGrpSpPr>
          <p:grpSpPr>
            <a:xfrm>
              <a:off x="2098356" y="3907340"/>
              <a:ext cx="764025" cy="559391"/>
              <a:chOff x="719846" y="3104306"/>
              <a:chExt cx="764025" cy="559391"/>
            </a:xfrm>
          </p:grpSpPr>
          <p:pic>
            <p:nvPicPr>
              <p:cNvPr id="7" name="Picture 6">
                <a:extLst>
                  <a:ext uri="{FF2B5EF4-FFF2-40B4-BE49-F238E27FC236}">
                    <a16:creationId xmlns:a16="http://schemas.microsoft.com/office/drawing/2014/main" id="{156C218C-67BC-8E4C-AD17-F536028E7066}"/>
                  </a:ext>
                </a:extLst>
              </p:cNvPr>
              <p:cNvPicPr>
                <a:picLocks noChangeAspect="1"/>
              </p:cNvPicPr>
              <p:nvPr/>
            </p:nvPicPr>
            <p:blipFill>
              <a:blip r:embed="rId5"/>
              <a:stretch>
                <a:fillRect/>
              </a:stretch>
            </p:blipFill>
            <p:spPr>
              <a:xfrm>
                <a:off x="972766" y="3104306"/>
                <a:ext cx="511105" cy="511105"/>
              </a:xfrm>
              <a:prstGeom prst="rect">
                <a:avLst/>
              </a:prstGeom>
            </p:spPr>
          </p:pic>
          <p:pic>
            <p:nvPicPr>
              <p:cNvPr id="3" name="Picture 2">
                <a:extLst>
                  <a:ext uri="{FF2B5EF4-FFF2-40B4-BE49-F238E27FC236}">
                    <a16:creationId xmlns:a16="http://schemas.microsoft.com/office/drawing/2014/main" id="{CC2CFC6E-3B23-C548-B785-577FE8460BF3}"/>
                  </a:ext>
                </a:extLst>
              </p:cNvPr>
              <p:cNvPicPr>
                <a:picLocks noChangeAspect="1"/>
              </p:cNvPicPr>
              <p:nvPr/>
            </p:nvPicPr>
            <p:blipFill>
              <a:blip r:embed="rId7"/>
              <a:stretch>
                <a:fillRect/>
              </a:stretch>
            </p:blipFill>
            <p:spPr>
              <a:xfrm>
                <a:off x="719846" y="3273325"/>
                <a:ext cx="393027" cy="390372"/>
              </a:xfrm>
              <a:prstGeom prst="rect">
                <a:avLst/>
              </a:prstGeom>
            </p:spPr>
          </p:pic>
        </p:grpSp>
        <p:sp>
          <p:nvSpPr>
            <p:cNvPr id="200" name="TextBox 199">
              <a:extLst>
                <a:ext uri="{FF2B5EF4-FFF2-40B4-BE49-F238E27FC236}">
                  <a16:creationId xmlns:a16="http://schemas.microsoft.com/office/drawing/2014/main" id="{27F95C44-E284-CB47-8CA1-1BFA9B7585F9}"/>
                </a:ext>
              </a:extLst>
            </p:cNvPr>
            <p:cNvSpPr txBox="1"/>
            <p:nvPr/>
          </p:nvSpPr>
          <p:spPr>
            <a:xfrm>
              <a:off x="2153797" y="4464688"/>
              <a:ext cx="282147" cy="138508"/>
            </a:xfrm>
            <a:prstGeom prst="rect">
              <a:avLst/>
            </a:prstGeom>
            <a:noFill/>
          </p:spPr>
          <p:txBody>
            <a:bodyPr wrap="none" lIns="0" tIns="0" rIns="0" bIns="0" rtlCol="0">
              <a:spAutoFit/>
            </a:bodyPr>
            <a:lstStyle/>
            <a:p>
              <a:pPr algn="ctr" defTabSz="914322"/>
              <a:r>
                <a:rPr lang="en-US" sz="900" dirty="0">
                  <a:gradFill>
                    <a:gsLst>
                      <a:gs pos="0">
                        <a:srgbClr val="0078D4"/>
                      </a:gs>
                      <a:gs pos="100000">
                        <a:srgbClr val="0078D4"/>
                      </a:gs>
                    </a:gsLst>
                    <a:lin ang="5400000" scaled="0"/>
                  </a:gradFill>
                  <a:latin typeface="Segoe UI"/>
                </a:rPr>
                <a:t>Cesar</a:t>
              </a:r>
            </a:p>
          </p:txBody>
        </p:sp>
      </p:grpSp>
      <p:grpSp>
        <p:nvGrpSpPr>
          <p:cNvPr id="206" name="Group 205">
            <a:extLst>
              <a:ext uri="{FF2B5EF4-FFF2-40B4-BE49-F238E27FC236}">
                <a16:creationId xmlns:a16="http://schemas.microsoft.com/office/drawing/2014/main" id="{82248582-FAF4-9E4F-BCCE-7BC0A4A42730}"/>
              </a:ext>
            </a:extLst>
          </p:cNvPr>
          <p:cNvGrpSpPr/>
          <p:nvPr/>
        </p:nvGrpSpPr>
        <p:grpSpPr>
          <a:xfrm>
            <a:off x="2098616" y="5318813"/>
            <a:ext cx="763975" cy="680088"/>
            <a:chOff x="2098356" y="5318941"/>
            <a:chExt cx="764025" cy="680133"/>
          </a:xfrm>
        </p:grpSpPr>
        <p:grpSp>
          <p:nvGrpSpPr>
            <p:cNvPr id="12" name="Group 11">
              <a:extLst>
                <a:ext uri="{FF2B5EF4-FFF2-40B4-BE49-F238E27FC236}">
                  <a16:creationId xmlns:a16="http://schemas.microsoft.com/office/drawing/2014/main" id="{1AB3AADB-81F6-8948-80B9-E3DE132D12EA}"/>
                </a:ext>
              </a:extLst>
            </p:cNvPr>
            <p:cNvGrpSpPr/>
            <p:nvPr/>
          </p:nvGrpSpPr>
          <p:grpSpPr>
            <a:xfrm>
              <a:off x="2098356" y="5318941"/>
              <a:ext cx="764025" cy="559391"/>
              <a:chOff x="719846" y="2317654"/>
              <a:chExt cx="764025" cy="559391"/>
            </a:xfrm>
          </p:grpSpPr>
          <p:pic>
            <p:nvPicPr>
              <p:cNvPr id="8" name="Picture 7">
                <a:extLst>
                  <a:ext uri="{FF2B5EF4-FFF2-40B4-BE49-F238E27FC236}">
                    <a16:creationId xmlns:a16="http://schemas.microsoft.com/office/drawing/2014/main" id="{FAC8229D-92FF-1343-AE46-B6063901DB4A}"/>
                  </a:ext>
                </a:extLst>
              </p:cNvPr>
              <p:cNvPicPr>
                <a:picLocks noChangeAspect="1"/>
              </p:cNvPicPr>
              <p:nvPr/>
            </p:nvPicPr>
            <p:blipFill>
              <a:blip r:embed="rId5"/>
              <a:stretch>
                <a:fillRect/>
              </a:stretch>
            </p:blipFill>
            <p:spPr>
              <a:xfrm>
                <a:off x="972766" y="2317654"/>
                <a:ext cx="511105" cy="511105"/>
              </a:xfrm>
              <a:prstGeom prst="rect">
                <a:avLst/>
              </a:prstGeom>
            </p:spPr>
          </p:pic>
          <p:pic>
            <p:nvPicPr>
              <p:cNvPr id="4" name="Picture 3">
                <a:extLst>
                  <a:ext uri="{FF2B5EF4-FFF2-40B4-BE49-F238E27FC236}">
                    <a16:creationId xmlns:a16="http://schemas.microsoft.com/office/drawing/2014/main" id="{FC1E7EA6-3B90-634D-A7E4-2EEC0EC489D5}"/>
                  </a:ext>
                </a:extLst>
              </p:cNvPr>
              <p:cNvPicPr>
                <a:picLocks noChangeAspect="1"/>
              </p:cNvPicPr>
              <p:nvPr/>
            </p:nvPicPr>
            <p:blipFill>
              <a:blip r:embed="rId8"/>
              <a:stretch>
                <a:fillRect/>
              </a:stretch>
            </p:blipFill>
            <p:spPr>
              <a:xfrm>
                <a:off x="719846" y="2486673"/>
                <a:ext cx="393027" cy="390372"/>
              </a:xfrm>
              <a:prstGeom prst="rect">
                <a:avLst/>
              </a:prstGeom>
            </p:spPr>
          </p:pic>
        </p:grpSp>
        <p:sp>
          <p:nvSpPr>
            <p:cNvPr id="201" name="TextBox 200">
              <a:extLst>
                <a:ext uri="{FF2B5EF4-FFF2-40B4-BE49-F238E27FC236}">
                  <a16:creationId xmlns:a16="http://schemas.microsoft.com/office/drawing/2014/main" id="{F63AF94D-BEF0-2849-BD81-B73727C502B7}"/>
                </a:ext>
              </a:extLst>
            </p:cNvPr>
            <p:cNvSpPr txBox="1"/>
            <p:nvPr/>
          </p:nvSpPr>
          <p:spPr>
            <a:xfrm>
              <a:off x="2174638" y="5860566"/>
              <a:ext cx="240467" cy="138508"/>
            </a:xfrm>
            <a:prstGeom prst="rect">
              <a:avLst/>
            </a:prstGeom>
            <a:noFill/>
          </p:spPr>
          <p:txBody>
            <a:bodyPr wrap="none" lIns="0" tIns="0" rIns="0" bIns="0" rtlCol="0">
              <a:spAutoFit/>
            </a:bodyPr>
            <a:lstStyle/>
            <a:p>
              <a:pPr algn="ctr" defTabSz="914322"/>
              <a:r>
                <a:rPr lang="en-US" sz="900" dirty="0">
                  <a:gradFill>
                    <a:gsLst>
                      <a:gs pos="0">
                        <a:srgbClr val="0078D4"/>
                      </a:gs>
                      <a:gs pos="100000">
                        <a:srgbClr val="0078D4"/>
                      </a:gs>
                    </a:gsLst>
                    <a:lin ang="5400000" scaled="0"/>
                  </a:gradFill>
                  <a:latin typeface="Segoe UI"/>
                </a:rPr>
                <a:t>John</a:t>
              </a:r>
            </a:p>
          </p:txBody>
        </p:sp>
      </p:grpSp>
      <p:grpSp>
        <p:nvGrpSpPr>
          <p:cNvPr id="216" name="Group 215">
            <a:extLst>
              <a:ext uri="{FF2B5EF4-FFF2-40B4-BE49-F238E27FC236}">
                <a16:creationId xmlns:a16="http://schemas.microsoft.com/office/drawing/2014/main" id="{4A87965A-AA0B-B545-803A-B916019A4D07}"/>
              </a:ext>
            </a:extLst>
          </p:cNvPr>
          <p:cNvGrpSpPr/>
          <p:nvPr/>
        </p:nvGrpSpPr>
        <p:grpSpPr>
          <a:xfrm>
            <a:off x="8233484" y="725681"/>
            <a:ext cx="3372942" cy="1843992"/>
            <a:chOff x="8233622" y="725505"/>
            <a:chExt cx="3373161" cy="1844112"/>
          </a:xfrm>
        </p:grpSpPr>
        <p:grpSp>
          <p:nvGrpSpPr>
            <p:cNvPr id="213" name="Group 212">
              <a:extLst>
                <a:ext uri="{FF2B5EF4-FFF2-40B4-BE49-F238E27FC236}">
                  <a16:creationId xmlns:a16="http://schemas.microsoft.com/office/drawing/2014/main" id="{9FA6DA25-6C0D-994B-8091-7C649864BDB0}"/>
                </a:ext>
              </a:extLst>
            </p:cNvPr>
            <p:cNvGrpSpPr/>
            <p:nvPr/>
          </p:nvGrpSpPr>
          <p:grpSpPr>
            <a:xfrm>
              <a:off x="9943009" y="733101"/>
              <a:ext cx="1663774" cy="1836516"/>
              <a:chOff x="9943009" y="733101"/>
              <a:chExt cx="1663774" cy="1836516"/>
            </a:xfrm>
          </p:grpSpPr>
          <p:cxnSp>
            <p:nvCxnSpPr>
              <p:cNvPr id="193" name="Straight Arrow Connector 188">
                <a:extLst>
                  <a:ext uri="{FF2B5EF4-FFF2-40B4-BE49-F238E27FC236}">
                    <a16:creationId xmlns:a16="http://schemas.microsoft.com/office/drawing/2014/main" id="{DC076079-1090-6E49-8B4F-9642801B8BB4}"/>
                  </a:ext>
                </a:extLst>
              </p:cNvPr>
              <p:cNvCxnSpPr>
                <a:cxnSpLocks/>
              </p:cNvCxnSpPr>
              <p:nvPr/>
            </p:nvCxnSpPr>
            <p:spPr>
              <a:xfrm rot="16200000" flipH="1">
                <a:off x="9153289" y="1522821"/>
                <a:ext cx="1836516" cy="257075"/>
              </a:xfrm>
              <a:prstGeom prst="bentConnector3">
                <a:avLst>
                  <a:gd name="adj1" fmla="val -496"/>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7F0799CB-0906-8440-B232-6F1E3E391A64}"/>
                  </a:ext>
                </a:extLst>
              </p:cNvPr>
              <p:cNvSpPr txBox="1"/>
              <p:nvPr/>
            </p:nvSpPr>
            <p:spPr>
              <a:xfrm>
                <a:off x="10184239" y="1230191"/>
                <a:ext cx="1422544" cy="307797"/>
              </a:xfrm>
              <a:prstGeom prst="rect">
                <a:avLst/>
              </a:prstGeom>
              <a:noFill/>
            </p:spPr>
            <p:txBody>
              <a:bodyPr wrap="square" lIns="0" tIns="0" rIns="0" bIns="0" rtlCol="0">
                <a:spAutoFit/>
              </a:bodyPr>
              <a:lstStyle/>
              <a:p>
                <a:pPr algn="ctr" defTabSz="914322"/>
                <a:r>
                  <a:rPr lang="en-US" sz="1100" dirty="0">
                    <a:gradFill>
                      <a:gsLst>
                        <a:gs pos="0">
                          <a:schemeClr val="accent3"/>
                        </a:gs>
                        <a:gs pos="100000">
                          <a:schemeClr val="accent3"/>
                        </a:gs>
                      </a:gsLst>
                      <a:lin ang="5400000" scaled="0"/>
                    </a:gradFill>
                    <a:latin typeface="Segoe UI"/>
                  </a:rPr>
                  <a:t>helm upgrade—install</a:t>
                </a:r>
              </a:p>
              <a:p>
                <a:pPr algn="ctr" defTabSz="914322"/>
                <a:r>
                  <a:rPr lang="en-US" sz="900" i="1" dirty="0" err="1">
                    <a:gradFill>
                      <a:gsLst>
                        <a:gs pos="0">
                          <a:schemeClr val="accent3"/>
                        </a:gs>
                        <a:gs pos="100000">
                          <a:schemeClr val="accent3"/>
                        </a:gs>
                      </a:gsLst>
                      <a:lin ang="5400000" scaled="0"/>
                    </a:gradFill>
                    <a:latin typeface="Segoe UI"/>
                  </a:rPr>
                  <a:t>values.</a:t>
                </a:r>
                <a:r>
                  <a:rPr lang="en-US" sz="900" b="1" i="1" dirty="0" err="1">
                    <a:gradFill>
                      <a:gsLst>
                        <a:gs pos="0">
                          <a:schemeClr val="accent3"/>
                        </a:gs>
                        <a:gs pos="100000">
                          <a:schemeClr val="accent3"/>
                        </a:gs>
                      </a:gsLst>
                      <a:lin ang="5400000" scaled="0"/>
                    </a:gradFill>
                    <a:latin typeface="Segoe UI"/>
                  </a:rPr>
                  <a:t>prod</a:t>
                </a:r>
                <a:r>
                  <a:rPr lang="en-US" sz="900" i="1" dirty="0" err="1">
                    <a:gradFill>
                      <a:gsLst>
                        <a:gs pos="0">
                          <a:schemeClr val="accent3"/>
                        </a:gs>
                        <a:gs pos="100000">
                          <a:schemeClr val="accent3"/>
                        </a:gs>
                      </a:gsLst>
                      <a:lin ang="5400000" scaled="0"/>
                    </a:gradFill>
                    <a:latin typeface="Segoe UI"/>
                  </a:rPr>
                  <a:t>.yaml</a:t>
                </a:r>
                <a:endParaRPr lang="en-US" sz="900" i="1" dirty="0">
                  <a:gradFill>
                    <a:gsLst>
                      <a:gs pos="0">
                        <a:schemeClr val="accent3"/>
                      </a:gs>
                      <a:gs pos="100000">
                        <a:schemeClr val="accent3"/>
                      </a:gs>
                    </a:gsLst>
                    <a:lin ang="5400000" scaled="0"/>
                  </a:gradFill>
                  <a:latin typeface="Segoe UI"/>
                </a:endParaRPr>
              </a:p>
            </p:txBody>
          </p:sp>
        </p:grpSp>
        <p:cxnSp>
          <p:nvCxnSpPr>
            <p:cNvPr id="214" name="Straight Arrow Connector 213">
              <a:extLst>
                <a:ext uri="{FF2B5EF4-FFF2-40B4-BE49-F238E27FC236}">
                  <a16:creationId xmlns:a16="http://schemas.microsoft.com/office/drawing/2014/main" id="{D180B1DE-F4AF-5F45-87B6-AD9BAF0404B2}"/>
                </a:ext>
              </a:extLst>
            </p:cNvPr>
            <p:cNvCxnSpPr>
              <a:cxnSpLocks/>
            </p:cNvCxnSpPr>
            <p:nvPr/>
          </p:nvCxnSpPr>
          <p:spPr>
            <a:xfrm>
              <a:off x="8233622" y="725505"/>
              <a:ext cx="1772330" cy="0"/>
            </a:xfrm>
            <a:prstGeom prst="straightConnector1">
              <a:avLst/>
            </a:prstGeom>
            <a:ln w="28575">
              <a:solidFill>
                <a:srgbClr val="D83B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417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500"/>
                                        <p:tgtEl>
                                          <p:spTgt spid="20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9"/>
                                        </p:tgtEl>
                                        <p:attrNameLst>
                                          <p:attrName>style.visibility</p:attrName>
                                        </p:attrNameLst>
                                      </p:cBhvr>
                                      <p:to>
                                        <p:strVal val="visible"/>
                                      </p:to>
                                    </p:set>
                                    <p:animEffect transition="in" filter="fade">
                                      <p:cBhvr>
                                        <p:cTn id="16" dur="500"/>
                                        <p:tgtEl>
                                          <p:spTgt spid="20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500"/>
                                        <p:tgtEl>
                                          <p:spTgt spid="9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
                                        </p:tgtEl>
                                        <p:attrNameLst>
                                          <p:attrName>style.visibility</p:attrName>
                                        </p:attrNameLst>
                                      </p:cBhvr>
                                      <p:to>
                                        <p:strVal val="visible"/>
                                      </p:to>
                                    </p:set>
                                    <p:animEffect transition="in" filter="fade">
                                      <p:cBhvr>
                                        <p:cTn id="35" dur="500"/>
                                        <p:tgtEl>
                                          <p:spTgt spid="205"/>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500"/>
                                        <p:tgtEl>
                                          <p:spTgt spid="81"/>
                                        </p:tgtEl>
                                      </p:cBhvr>
                                    </p:animEffect>
                                  </p:childTnLst>
                                </p:cTn>
                              </p:par>
                              <p:par>
                                <p:cTn id="39" presetID="10" presetClass="entr" presetSubtype="0" fill="hold" nodeType="withEffect">
                                  <p:stCondLst>
                                    <p:cond delay="0"/>
                                  </p:stCondLst>
                                  <p:childTnLst>
                                    <p:set>
                                      <p:cBhvr>
                                        <p:cTn id="40" dur="1" fill="hold">
                                          <p:stCondLst>
                                            <p:cond delay="0"/>
                                          </p:stCondLst>
                                        </p:cTn>
                                        <p:tgtEl>
                                          <p:spTgt spid="208"/>
                                        </p:tgtEl>
                                        <p:attrNameLst>
                                          <p:attrName>style.visibility</p:attrName>
                                        </p:attrNameLst>
                                      </p:cBhvr>
                                      <p:to>
                                        <p:strVal val="visible"/>
                                      </p:to>
                                    </p:set>
                                    <p:animEffect transition="in" filter="fade">
                                      <p:cBhvr>
                                        <p:cTn id="41" dur="500"/>
                                        <p:tgtEl>
                                          <p:spTgt spid="208"/>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par>
                                <p:cTn id="49" presetID="10" presetClass="entr" presetSubtype="0" fill="hold" nodeType="withEffect">
                                  <p:stCondLst>
                                    <p:cond delay="0"/>
                                  </p:stCondLst>
                                  <p:childTnLst>
                                    <p:set>
                                      <p:cBhvr>
                                        <p:cTn id="50" dur="1" fill="hold">
                                          <p:stCondLst>
                                            <p:cond delay="0"/>
                                          </p:stCondLst>
                                        </p:cTn>
                                        <p:tgtEl>
                                          <p:spTgt spid="206"/>
                                        </p:tgtEl>
                                        <p:attrNameLst>
                                          <p:attrName>style.visibility</p:attrName>
                                        </p:attrNameLst>
                                      </p:cBhvr>
                                      <p:to>
                                        <p:strVal val="visible"/>
                                      </p:to>
                                    </p:set>
                                    <p:animEffect transition="in" filter="fade">
                                      <p:cBhvr>
                                        <p:cTn id="51" dur="500"/>
                                        <p:tgtEl>
                                          <p:spTgt spid="206"/>
                                        </p:tgtEl>
                                      </p:cBhvr>
                                    </p:animEffect>
                                  </p:childTnLst>
                                </p:cTn>
                              </p:par>
                              <p:par>
                                <p:cTn id="52" presetID="10" presetClass="entr" presetSubtype="0" fill="hold" nodeType="withEffect">
                                  <p:stCondLst>
                                    <p:cond delay="0"/>
                                  </p:stCondLst>
                                  <p:childTnLst>
                                    <p:set>
                                      <p:cBhvr>
                                        <p:cTn id="53" dur="1" fill="hold">
                                          <p:stCondLst>
                                            <p:cond delay="0"/>
                                          </p:stCondLst>
                                        </p:cTn>
                                        <p:tgtEl>
                                          <p:spTgt spid="207"/>
                                        </p:tgtEl>
                                        <p:attrNameLst>
                                          <p:attrName>style.visibility</p:attrName>
                                        </p:attrNameLst>
                                      </p:cBhvr>
                                      <p:to>
                                        <p:strVal val="visible"/>
                                      </p:to>
                                    </p:set>
                                    <p:animEffect transition="in" filter="fade">
                                      <p:cBhvr>
                                        <p:cTn id="54" dur="500"/>
                                        <p:tgtEl>
                                          <p:spTgt spid="207"/>
                                        </p:tgtEl>
                                      </p:cBhvr>
                                    </p:animEffect>
                                  </p:childTnLst>
                                </p:cTn>
                              </p:par>
                              <p:par>
                                <p:cTn id="55" presetID="10"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fade">
                                      <p:cBhvr>
                                        <p:cTn id="57" dur="500"/>
                                        <p:tgtEl>
                                          <p:spTgt spid="9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0"/>
                                        </p:tgtEl>
                                        <p:attrNameLst>
                                          <p:attrName>style.visibility</p:attrName>
                                        </p:attrNameLst>
                                      </p:cBhvr>
                                      <p:to>
                                        <p:strVal val="visible"/>
                                      </p:to>
                                    </p:set>
                                    <p:animEffect transition="in" filter="fade">
                                      <p:cBhvr>
                                        <p:cTn id="62" dur="500"/>
                                        <p:tgtEl>
                                          <p:spTgt spid="210"/>
                                        </p:tgtEl>
                                      </p:cBhvr>
                                    </p:animEffect>
                                  </p:childTnLst>
                                </p:cTn>
                              </p:par>
                              <p:par>
                                <p:cTn id="63" presetID="10" presetClass="entr" presetSubtype="0" fill="hold" nodeType="withEffect">
                                  <p:stCondLst>
                                    <p:cond delay="0"/>
                                  </p:stCondLst>
                                  <p:childTnLst>
                                    <p:set>
                                      <p:cBhvr>
                                        <p:cTn id="64" dur="1" fill="hold">
                                          <p:stCondLst>
                                            <p:cond delay="0"/>
                                          </p:stCondLst>
                                        </p:cTn>
                                        <p:tgtEl>
                                          <p:spTgt spid="217"/>
                                        </p:tgtEl>
                                        <p:attrNameLst>
                                          <p:attrName>style.visibility</p:attrName>
                                        </p:attrNameLst>
                                      </p:cBhvr>
                                      <p:to>
                                        <p:strVal val="visible"/>
                                      </p:to>
                                    </p:set>
                                    <p:animEffect transition="in" filter="fade">
                                      <p:cBhvr>
                                        <p:cTn id="65" dur="500"/>
                                        <p:tgtEl>
                                          <p:spTgt spid="2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fade">
                                      <p:cBhvr>
                                        <p:cTn id="70" dur="500"/>
                                        <p:tgtEl>
                                          <p:spTgt spid="211"/>
                                        </p:tgtEl>
                                      </p:cBhvr>
                                    </p:animEffect>
                                  </p:childTnLst>
                                </p:cTn>
                              </p:par>
                              <p:par>
                                <p:cTn id="71" presetID="10"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fade">
                                      <p:cBhvr>
                                        <p:cTn id="76" dur="500"/>
                                        <p:tgtEl>
                                          <p:spTgt spid="180"/>
                                        </p:tgtEl>
                                      </p:cBhvr>
                                    </p:animEffect>
                                  </p:childTnLst>
                                </p:cTn>
                              </p:par>
                              <p:par>
                                <p:cTn id="77" presetID="10" presetClass="entr" presetSubtype="0" fill="hold" nodeType="withEffect">
                                  <p:stCondLst>
                                    <p:cond delay="0"/>
                                  </p:stCondLst>
                                  <p:childTnLst>
                                    <p:set>
                                      <p:cBhvr>
                                        <p:cTn id="78" dur="1" fill="hold">
                                          <p:stCondLst>
                                            <p:cond delay="0"/>
                                          </p:stCondLst>
                                        </p:cTn>
                                        <p:tgtEl>
                                          <p:spTgt spid="183"/>
                                        </p:tgtEl>
                                        <p:attrNameLst>
                                          <p:attrName>style.visibility</p:attrName>
                                        </p:attrNameLst>
                                      </p:cBhvr>
                                      <p:to>
                                        <p:strVal val="visible"/>
                                      </p:to>
                                    </p:set>
                                    <p:animEffect transition="in" filter="fade">
                                      <p:cBhvr>
                                        <p:cTn id="79" dur="500"/>
                                        <p:tgtEl>
                                          <p:spTgt spid="183"/>
                                        </p:tgtEl>
                                      </p:cBhvr>
                                    </p:animEffect>
                                  </p:childTnLst>
                                </p:cTn>
                              </p:par>
                              <p:par>
                                <p:cTn id="80" presetID="10" presetClass="entr" presetSubtype="0" fill="hold" nodeType="withEffect">
                                  <p:stCondLst>
                                    <p:cond delay="0"/>
                                  </p:stCondLst>
                                  <p:childTnLst>
                                    <p:set>
                                      <p:cBhvr>
                                        <p:cTn id="81" dur="1" fill="hold">
                                          <p:stCondLst>
                                            <p:cond delay="0"/>
                                          </p:stCondLst>
                                        </p:cTn>
                                        <p:tgtEl>
                                          <p:spTgt spid="186"/>
                                        </p:tgtEl>
                                        <p:attrNameLst>
                                          <p:attrName>style.visibility</p:attrName>
                                        </p:attrNameLst>
                                      </p:cBhvr>
                                      <p:to>
                                        <p:strVal val="visible"/>
                                      </p:to>
                                    </p:set>
                                    <p:animEffect transition="in" filter="fade">
                                      <p:cBhvr>
                                        <p:cTn id="82" dur="500"/>
                                        <p:tgtEl>
                                          <p:spTgt spid="18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4"/>
                                        </p:tgtEl>
                                        <p:attrNameLst>
                                          <p:attrName>style.visibility</p:attrName>
                                        </p:attrNameLst>
                                      </p:cBhvr>
                                      <p:to>
                                        <p:strVal val="visible"/>
                                      </p:to>
                                    </p:set>
                                    <p:animEffect transition="in" filter="fade">
                                      <p:cBhvr>
                                        <p:cTn id="85" dur="500"/>
                                        <p:tgtEl>
                                          <p:spTgt spid="18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12"/>
                                        </p:tgtEl>
                                        <p:attrNameLst>
                                          <p:attrName>style.visibility</p:attrName>
                                        </p:attrNameLst>
                                      </p:cBhvr>
                                      <p:to>
                                        <p:strVal val="visible"/>
                                      </p:to>
                                    </p:set>
                                    <p:animEffect transition="in" filter="fade">
                                      <p:cBhvr>
                                        <p:cTn id="90" dur="500"/>
                                        <p:tgtEl>
                                          <p:spTgt spid="2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16"/>
                                        </p:tgtEl>
                                        <p:attrNameLst>
                                          <p:attrName>style.visibility</p:attrName>
                                        </p:attrNameLst>
                                      </p:cBhvr>
                                      <p:to>
                                        <p:strVal val="visible"/>
                                      </p:to>
                                    </p:set>
                                    <p:animEffect transition="in" filter="fade">
                                      <p:cBhvr>
                                        <p:cTn id="95"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8" grpId="0" animBg="1"/>
      <p:bldP spid="180" grpId="0" animBg="1"/>
      <p:bldP spid="18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035" y="1918127"/>
            <a:ext cx="7176429" cy="997196"/>
          </a:xfrm>
        </p:spPr>
        <p:txBody>
          <a:bodyPr/>
          <a:lstStyle/>
          <a:p>
            <a:br>
              <a:rPr lang="en-US" b="0" dirty="0">
                <a:latin typeface="+mn-lt"/>
              </a:rPr>
            </a:br>
            <a:r>
              <a:rPr lang="zh-CN" altLang="en-US" b="0" dirty="0">
                <a:latin typeface="+mn-lt"/>
              </a:rPr>
              <a:t>将 </a:t>
            </a:r>
            <a:r>
              <a:rPr lang="en-US" altLang="zh-CN" b="0" dirty="0">
                <a:latin typeface="+mn-lt"/>
              </a:rPr>
              <a:t>AI/</a:t>
            </a:r>
            <a:r>
              <a:rPr lang="zh-CN" altLang="en-US" b="0" dirty="0">
                <a:latin typeface="+mn-lt"/>
              </a:rPr>
              <a:t>机器学习注入云原生应用程序</a:t>
            </a:r>
            <a:endParaRPr lang="en-US" b="0" dirty="0">
              <a:latin typeface="+mn-lt"/>
            </a:endParaRPr>
          </a:p>
        </p:txBody>
      </p:sp>
    </p:spTree>
    <p:extLst>
      <p:ext uri="{BB962C8B-B14F-4D97-AF65-F5344CB8AC3E}">
        <p14:creationId xmlns:p14="http://schemas.microsoft.com/office/powerpoint/2010/main" val="3493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2BC1C6-B20D-49A8-BBBF-FED9FFBDBAFD}"/>
              </a:ext>
            </a:extLst>
          </p:cNvPr>
          <p:cNvPicPr>
            <a:picLocks noChangeAspect="1"/>
          </p:cNvPicPr>
          <p:nvPr/>
        </p:nvPicPr>
        <p:blipFill>
          <a:blip r:embed="rId3"/>
          <a:stretch>
            <a:fillRect/>
          </a:stretch>
        </p:blipFill>
        <p:spPr>
          <a:xfrm>
            <a:off x="1898726" y="1269029"/>
            <a:ext cx="7355382" cy="4137403"/>
          </a:xfrm>
          <a:prstGeom prst="rect">
            <a:avLst/>
          </a:prstGeom>
        </p:spPr>
      </p:pic>
      <p:sp>
        <p:nvSpPr>
          <p:cNvPr id="5" name="Rectangle 4">
            <a:extLst>
              <a:ext uri="{FF2B5EF4-FFF2-40B4-BE49-F238E27FC236}">
                <a16:creationId xmlns:a16="http://schemas.microsoft.com/office/drawing/2014/main" id="{55D70E2E-2155-4D22-AAF5-13C014CF938E}"/>
              </a:ext>
            </a:extLst>
          </p:cNvPr>
          <p:cNvSpPr/>
          <p:nvPr/>
        </p:nvSpPr>
        <p:spPr>
          <a:xfrm>
            <a:off x="1818938" y="5535181"/>
            <a:ext cx="9113521" cy="1015663"/>
          </a:xfrm>
          <a:prstGeom prst="rect">
            <a:avLst/>
          </a:prstGeom>
        </p:spPr>
        <p:txBody>
          <a:bodyPr wrap="square">
            <a:spAutoFit/>
          </a:bodyPr>
          <a:lstStyle/>
          <a:p>
            <a:r>
              <a:rPr lang="en-US" sz="1200" dirty="0">
                <a:solidFill>
                  <a:schemeClr val="accent1"/>
                </a:solidFill>
              </a:rPr>
              <a:t>https://www.engadget.com/2018/09/24/snapchat-amazon-visual-search/</a:t>
            </a:r>
          </a:p>
          <a:p>
            <a:endParaRPr lang="en-US" sz="1200" dirty="0">
              <a:solidFill>
                <a:schemeClr val="accent1"/>
              </a:solidFill>
            </a:endParaRPr>
          </a:p>
          <a:p>
            <a:r>
              <a:rPr lang="en-US" sz="1200" dirty="0">
                <a:solidFill>
                  <a:schemeClr val="accent1"/>
                </a:solidFill>
              </a:rPr>
              <a:t>https://www.digitaltrends.com/social-media/snapchat-camera-shop-on-amazon/amp/   </a:t>
            </a:r>
          </a:p>
          <a:p>
            <a:endParaRPr lang="en-US" sz="1200" dirty="0">
              <a:solidFill>
                <a:schemeClr val="accent1"/>
              </a:solidFill>
            </a:endParaRPr>
          </a:p>
          <a:p>
            <a:r>
              <a:rPr lang="en-US" sz="1200" dirty="0">
                <a:solidFill>
                  <a:schemeClr val="accent1"/>
                </a:solidFill>
              </a:rPr>
              <a:t>https://www.usatoday.com/videos/money/business/2018/09/25/soon-youll-able-use-your-snapchat-camera-buy-amazon-products/37933129/</a:t>
            </a:r>
          </a:p>
        </p:txBody>
      </p:sp>
      <p:sp>
        <p:nvSpPr>
          <p:cNvPr id="6" name="Rectangle 5">
            <a:extLst>
              <a:ext uri="{FF2B5EF4-FFF2-40B4-BE49-F238E27FC236}">
                <a16:creationId xmlns:a16="http://schemas.microsoft.com/office/drawing/2014/main" id="{40B23A77-8F8E-4C5F-A50B-7ED8A0B8BDEA}"/>
              </a:ext>
            </a:extLst>
          </p:cNvPr>
          <p:cNvSpPr/>
          <p:nvPr/>
        </p:nvSpPr>
        <p:spPr>
          <a:xfrm>
            <a:off x="298824" y="180577"/>
            <a:ext cx="11489168" cy="892552"/>
          </a:xfrm>
          <a:prstGeom prst="rect">
            <a:avLst/>
          </a:prstGeom>
        </p:spPr>
        <p:txBody>
          <a:bodyPr wrap="square">
            <a:spAutoFit/>
          </a:bodyPr>
          <a:lstStyle/>
          <a:p>
            <a:r>
              <a:rPr lang="en-US" sz="2600" i="1" dirty="0">
                <a:solidFill>
                  <a:srgbClr val="222222"/>
                </a:solidFill>
                <a:latin typeface="Helvetica" panose="020B0604020202020204" pitchFamily="34" charset="0"/>
              </a:rPr>
              <a:t>I saw this in the news this week…</a:t>
            </a:r>
          </a:p>
          <a:p>
            <a:r>
              <a:rPr lang="en-US" sz="2600" dirty="0">
                <a:solidFill>
                  <a:srgbClr val="222222"/>
                </a:solidFill>
                <a:latin typeface="Helvetica" panose="020B0604020202020204" pitchFamily="34" charset="0"/>
              </a:rPr>
              <a:t>“Soon you'll be able to use your </a:t>
            </a:r>
            <a:r>
              <a:rPr lang="en-US" sz="2600" b="1" dirty="0">
                <a:solidFill>
                  <a:srgbClr val="222222"/>
                </a:solidFill>
                <a:latin typeface="Helvetica" panose="020B0604020202020204" pitchFamily="34" charset="0"/>
              </a:rPr>
              <a:t>Snapchat</a:t>
            </a:r>
            <a:r>
              <a:rPr lang="en-US" sz="2600" dirty="0">
                <a:solidFill>
                  <a:srgbClr val="222222"/>
                </a:solidFill>
                <a:latin typeface="Helvetica" panose="020B0604020202020204" pitchFamily="34" charset="0"/>
              </a:rPr>
              <a:t> camera to buy </a:t>
            </a:r>
            <a:r>
              <a:rPr lang="en-US" sz="2600" b="1" dirty="0">
                <a:solidFill>
                  <a:srgbClr val="222222"/>
                </a:solidFill>
                <a:latin typeface="Helvetica" panose="020B0604020202020204" pitchFamily="34" charset="0"/>
              </a:rPr>
              <a:t>Amazon</a:t>
            </a:r>
            <a:r>
              <a:rPr lang="en-US" sz="2600" dirty="0">
                <a:solidFill>
                  <a:srgbClr val="222222"/>
                </a:solidFill>
                <a:latin typeface="Helvetica" panose="020B0604020202020204" pitchFamily="34" charset="0"/>
              </a:rPr>
              <a:t> products”</a:t>
            </a:r>
            <a:endParaRPr lang="en-US" sz="260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42828200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Magnetic Disk 5"/>
          <p:cNvSpPr/>
          <p:nvPr/>
        </p:nvSpPr>
        <p:spPr>
          <a:xfrm>
            <a:off x="1647209" y="4874070"/>
            <a:ext cx="2125976" cy="164004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nvGrpSpPr>
          <p:cNvPr id="7" name="Group 6"/>
          <p:cNvGrpSpPr/>
          <p:nvPr/>
        </p:nvGrpSpPr>
        <p:grpSpPr>
          <a:xfrm>
            <a:off x="1884945" y="5520522"/>
            <a:ext cx="269001" cy="329744"/>
            <a:chOff x="4818580" y="4212404"/>
            <a:chExt cx="441789" cy="544531"/>
          </a:xfrm>
        </p:grpSpPr>
        <p:sp>
          <p:nvSpPr>
            <p:cNvPr id="8" name="Rectangle 7"/>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9" name="Rectangle 8"/>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10" name="Group 9"/>
          <p:cNvGrpSpPr/>
          <p:nvPr/>
        </p:nvGrpSpPr>
        <p:grpSpPr>
          <a:xfrm>
            <a:off x="2327496" y="5520522"/>
            <a:ext cx="269001" cy="329744"/>
            <a:chOff x="4818580" y="4212404"/>
            <a:chExt cx="441789" cy="544531"/>
          </a:xfrm>
        </p:grpSpPr>
        <p:sp>
          <p:nvSpPr>
            <p:cNvPr id="11" name="Rectangle 10"/>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12" name="Rectangle 11"/>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13" name="Group 12"/>
          <p:cNvGrpSpPr/>
          <p:nvPr/>
        </p:nvGrpSpPr>
        <p:grpSpPr>
          <a:xfrm>
            <a:off x="2770048" y="5520522"/>
            <a:ext cx="269001" cy="329744"/>
            <a:chOff x="4818580" y="4212404"/>
            <a:chExt cx="441789" cy="544531"/>
          </a:xfrm>
        </p:grpSpPr>
        <p:sp>
          <p:nvSpPr>
            <p:cNvPr id="14" name="Rectangle 13"/>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15" name="Rectangle 14"/>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16" name="Group 15"/>
          <p:cNvGrpSpPr/>
          <p:nvPr/>
        </p:nvGrpSpPr>
        <p:grpSpPr>
          <a:xfrm>
            <a:off x="3212598" y="5520522"/>
            <a:ext cx="269001" cy="329744"/>
            <a:chOff x="4818580" y="4212404"/>
            <a:chExt cx="441789" cy="544531"/>
          </a:xfrm>
        </p:grpSpPr>
        <p:sp>
          <p:nvSpPr>
            <p:cNvPr id="17" name="Rectangle 16"/>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18" name="Rectangle 17"/>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19" name="Group 18"/>
          <p:cNvGrpSpPr/>
          <p:nvPr/>
        </p:nvGrpSpPr>
        <p:grpSpPr>
          <a:xfrm>
            <a:off x="1884945" y="5961626"/>
            <a:ext cx="269001" cy="329744"/>
            <a:chOff x="4818580" y="4212404"/>
            <a:chExt cx="441789" cy="544531"/>
          </a:xfrm>
        </p:grpSpPr>
        <p:sp>
          <p:nvSpPr>
            <p:cNvPr id="20" name="Rectangle 19"/>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21" name="Rectangle 20"/>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22" name="Group 21"/>
          <p:cNvGrpSpPr/>
          <p:nvPr/>
        </p:nvGrpSpPr>
        <p:grpSpPr>
          <a:xfrm>
            <a:off x="2327496" y="5961626"/>
            <a:ext cx="269001" cy="329744"/>
            <a:chOff x="4818580" y="4212404"/>
            <a:chExt cx="441789" cy="544531"/>
          </a:xfrm>
        </p:grpSpPr>
        <p:sp>
          <p:nvSpPr>
            <p:cNvPr id="23" name="Rectangle 22"/>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24" name="Rectangle 23"/>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25" name="Group 24"/>
          <p:cNvGrpSpPr/>
          <p:nvPr/>
        </p:nvGrpSpPr>
        <p:grpSpPr>
          <a:xfrm>
            <a:off x="2770048" y="5961626"/>
            <a:ext cx="269001" cy="329744"/>
            <a:chOff x="4818580" y="4212404"/>
            <a:chExt cx="441789" cy="544531"/>
          </a:xfrm>
        </p:grpSpPr>
        <p:sp>
          <p:nvSpPr>
            <p:cNvPr id="26" name="Rectangle 25"/>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27" name="Rectangle 26"/>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grpSp>
        <p:nvGrpSpPr>
          <p:cNvPr id="28" name="Group 27"/>
          <p:cNvGrpSpPr/>
          <p:nvPr/>
        </p:nvGrpSpPr>
        <p:grpSpPr>
          <a:xfrm>
            <a:off x="3212598" y="5961626"/>
            <a:ext cx="269001" cy="329744"/>
            <a:chOff x="4818580" y="4212404"/>
            <a:chExt cx="441789" cy="544531"/>
          </a:xfrm>
        </p:grpSpPr>
        <p:sp>
          <p:nvSpPr>
            <p:cNvPr id="29" name="Rectangle 28"/>
            <p:cNvSpPr/>
            <p:nvPr/>
          </p:nvSpPr>
          <p:spPr>
            <a:xfrm>
              <a:off x="4818580" y="4212404"/>
              <a:ext cx="441789" cy="544531"/>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sp>
          <p:nvSpPr>
            <p:cNvPr id="30" name="Rectangle 29"/>
            <p:cNvSpPr/>
            <p:nvPr/>
          </p:nvSpPr>
          <p:spPr>
            <a:xfrm>
              <a:off x="4818580" y="4212405"/>
              <a:ext cx="441789" cy="113016"/>
            </a:xfrm>
            <a:prstGeom prst="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grpSp>
      <p:cxnSp>
        <p:nvCxnSpPr>
          <p:cNvPr id="32" name="Straight Arrow Connector 31"/>
          <p:cNvCxnSpPr>
            <a:stCxn id="35" idx="0"/>
            <a:endCxn id="89" idx="2"/>
          </p:cNvCxnSpPr>
          <p:nvPr/>
        </p:nvCxnSpPr>
        <p:spPr>
          <a:xfrm flipV="1">
            <a:off x="2710197" y="2560989"/>
            <a:ext cx="0" cy="296320"/>
          </a:xfrm>
          <a:prstGeom prst="straightConnector1">
            <a:avLst/>
          </a:prstGeom>
          <a:noFill/>
          <a:ln w="12700" cap="flat" cmpd="sng" algn="ctr">
            <a:solidFill>
              <a:srgbClr val="000000"/>
            </a:solidFill>
            <a:prstDash val="solid"/>
            <a:miter lim="800000"/>
            <a:tailEnd type="triangle"/>
          </a:ln>
          <a:effectLst/>
        </p:spPr>
      </p:cxnSp>
      <p:sp>
        <p:nvSpPr>
          <p:cNvPr id="42" name="Rounded Rectangle 41"/>
          <p:cNvSpPr/>
          <p:nvPr/>
        </p:nvSpPr>
        <p:spPr bwMode="auto">
          <a:xfrm>
            <a:off x="7259313" y="4384720"/>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sp>
        <p:nvSpPr>
          <p:cNvPr id="43" name="Flowchart: Magnetic Disk 42"/>
          <p:cNvSpPr/>
          <p:nvPr/>
        </p:nvSpPr>
        <p:spPr>
          <a:xfrm>
            <a:off x="7616276" y="5145854"/>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cxnSp>
        <p:nvCxnSpPr>
          <p:cNvPr id="46" name="Straight Arrow Connector 45"/>
          <p:cNvCxnSpPr>
            <a:stCxn id="43" idx="1"/>
          </p:cNvCxnSpPr>
          <p:nvPr/>
        </p:nvCxnSpPr>
        <p:spPr>
          <a:xfrm flipV="1">
            <a:off x="7901906" y="4996804"/>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612190" y="4456199"/>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sp>
        <p:nvSpPr>
          <p:cNvPr id="61" name="Rectangle 60"/>
          <p:cNvSpPr/>
          <p:nvPr/>
        </p:nvSpPr>
        <p:spPr>
          <a:xfrm>
            <a:off x="10201124" y="3522061"/>
            <a:ext cx="910593" cy="246221"/>
          </a:xfrm>
          <a:prstGeom prst="rect">
            <a:avLst/>
          </a:prstGeom>
        </p:spPr>
        <p:txBody>
          <a:bodyPr wrap="square">
            <a:spAutoFit/>
          </a:bodyPr>
          <a:lstStyle/>
          <a:p>
            <a:pPr algn="ctr" defTabSz="914049">
              <a:defRPr/>
            </a:pPr>
            <a:r>
              <a:rPr lang="en-US" sz="1000" kern="0" dirty="0">
                <a:gradFill>
                  <a:gsLst>
                    <a:gs pos="0">
                      <a:schemeClr val="tx1"/>
                    </a:gs>
                    <a:gs pos="100000">
                      <a:schemeClr val="tx1"/>
                    </a:gs>
                  </a:gsLst>
                  <a:lin ang="5400000" scaled="0"/>
                </a:gradFill>
              </a:rPr>
              <a:t>Web apps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776855" y="4617108"/>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237165" y="2550766"/>
            <a:ext cx="567595" cy="633789"/>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20" rIns="0" bIns="46620" numCol="1" rtlCol="0" anchor="ctr" anchorCtr="0" compatLnSpc="1">
              <a:prstTxWarp prst="textNoShape">
                <a:avLst/>
              </a:prstTxWarp>
            </a:bodyPr>
            <a:lstStyle/>
            <a:p>
              <a:pPr algn="ctr" defTabSz="932115" fontAlgn="base">
                <a:spcBef>
                  <a:spcPct val="0"/>
                </a:spcBef>
                <a:spcAft>
                  <a:spcPct val="0"/>
                </a:spcAft>
                <a:defRPr/>
              </a:pPr>
              <a:endParaRPr lang="en-US" sz="2000" kern="0" dirty="0">
                <a:solidFill>
                  <a:srgbClr val="000000"/>
                </a:solidFill>
                <a:latin typeface="Segoe UI"/>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8" name="Straight Arrow Connector 117"/>
          <p:cNvCxnSpPr>
            <a:stCxn id="6" idx="1"/>
            <a:endCxn id="35" idx="2"/>
          </p:cNvCxnSpPr>
          <p:nvPr/>
        </p:nvCxnSpPr>
        <p:spPr>
          <a:xfrm flipV="1">
            <a:off x="2710197" y="3566609"/>
            <a:ext cx="0" cy="1307461"/>
          </a:xfrm>
          <a:prstGeom prst="straightConnector1">
            <a:avLst/>
          </a:prstGeom>
          <a:noFill/>
          <a:ln w="12700" cap="flat" cmpd="sng" algn="ctr">
            <a:solidFill>
              <a:schemeClr val="bg1">
                <a:lumMod val="50000"/>
              </a:schemeClr>
            </a:solidFill>
            <a:prstDash val="solid"/>
            <a:miter lim="800000"/>
            <a:tailEnd type="triangle"/>
          </a:ln>
          <a:effectLst/>
        </p:spPr>
      </p:cxnSp>
      <p:sp>
        <p:nvSpPr>
          <p:cNvPr id="149" name="Rectangle 148"/>
          <p:cNvSpPr/>
          <p:nvPr/>
        </p:nvSpPr>
        <p:spPr>
          <a:xfrm>
            <a:off x="6254651" y="4096790"/>
            <a:ext cx="1593806" cy="303609"/>
          </a:xfrm>
          <a:prstGeom prst="rect">
            <a:avLst/>
          </a:prstGeom>
        </p:spPr>
        <p:txBody>
          <a:bodyPr wrap="square">
            <a:spAutoFit/>
          </a:bodyPr>
          <a:lstStyle/>
          <a:p>
            <a:pPr defTabSz="914049">
              <a:defRPr/>
            </a:pPr>
            <a:r>
              <a:rPr lang="en-US" sz="1373" b="1" kern="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Microservices</a:t>
            </a:r>
          </a:p>
        </p:txBody>
      </p:sp>
      <p:sp>
        <p:nvSpPr>
          <p:cNvPr id="2" name="Rectangle 1"/>
          <p:cNvSpPr/>
          <p:nvPr/>
        </p:nvSpPr>
        <p:spPr>
          <a:xfrm>
            <a:off x="3599101" y="4997418"/>
            <a:ext cx="1265460" cy="646331"/>
          </a:xfrm>
          <a:prstGeom prst="rect">
            <a:avLst/>
          </a:prstGeom>
        </p:spPr>
        <p:txBody>
          <a:bodyPr wrap="square">
            <a:spAutoFit/>
          </a:bodyPr>
          <a:lstStyle/>
          <a:p>
            <a:pPr algn="ctr" defTabSz="914049">
              <a:defRPr/>
            </a:pPr>
            <a:r>
              <a:rPr lang="en-US" sz="1200" kern="0" dirty="0">
                <a:gradFill>
                  <a:gsLst>
                    <a:gs pos="0">
                      <a:schemeClr val="tx1"/>
                    </a:gs>
                    <a:gs pos="100000">
                      <a:schemeClr val="tx1"/>
                    </a:gs>
                  </a:gsLst>
                  <a:lin ang="5400000" scaled="0"/>
                </a:gradFill>
              </a:rPr>
              <a:t>SQL DB</a:t>
            </a:r>
          </a:p>
          <a:p>
            <a:pPr algn="ctr" defTabSz="914049">
              <a:defRPr/>
            </a:pPr>
            <a:r>
              <a:rPr lang="en-US" sz="1200" kern="0" dirty="0">
                <a:gradFill>
                  <a:gsLst>
                    <a:gs pos="0">
                      <a:schemeClr val="tx1"/>
                    </a:gs>
                    <a:gs pos="100000">
                      <a:schemeClr val="tx1"/>
                    </a:gs>
                  </a:gsLst>
                  <a:lin ang="5400000" scaled="0"/>
                </a:gradFill>
              </a:rPr>
              <a:t>or</a:t>
            </a:r>
          </a:p>
          <a:p>
            <a:pPr algn="ctr" defTabSz="914049">
              <a:defRPr/>
            </a:pPr>
            <a:r>
              <a:rPr lang="en-US" sz="1200" kern="0" dirty="0">
                <a:gradFill>
                  <a:gsLst>
                    <a:gs pos="0">
                      <a:schemeClr val="tx1"/>
                    </a:gs>
                    <a:gs pos="100000">
                      <a:schemeClr val="tx1"/>
                    </a:gs>
                  </a:gsLst>
                  <a:lin ang="5400000" scaled="0"/>
                </a:gradFill>
              </a:rPr>
              <a:t>No-SQL</a:t>
            </a:r>
          </a:p>
        </p:txBody>
      </p:sp>
      <p:pic>
        <p:nvPicPr>
          <p:cNvPr id="80" name="Picture 79"/>
          <p:cNvPicPr>
            <a:picLocks noChangeAspect="1"/>
          </p:cNvPicPr>
          <p:nvPr/>
        </p:nvPicPr>
        <p:blipFill>
          <a:blip r:embed="rId5"/>
          <a:stretch>
            <a:fillRect/>
          </a:stretch>
        </p:blipFill>
        <p:spPr>
          <a:xfrm>
            <a:off x="9804760" y="2281658"/>
            <a:ext cx="1703321" cy="1169486"/>
          </a:xfrm>
          <a:prstGeom prst="rect">
            <a:avLst/>
          </a:prstGeom>
        </p:spPr>
      </p:pic>
      <p:grpSp>
        <p:nvGrpSpPr>
          <p:cNvPr id="60" name="Group 59"/>
          <p:cNvGrpSpPr>
            <a:grpSpLocks noChangeAspect="1"/>
          </p:cNvGrpSpPr>
          <p:nvPr/>
        </p:nvGrpSpPr>
        <p:grpSpPr>
          <a:xfrm>
            <a:off x="9513521" y="3069450"/>
            <a:ext cx="567595" cy="633789"/>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20" rIns="0" bIns="46620" numCol="1" rtlCol="0" anchor="ctr" anchorCtr="0" compatLnSpc="1">
              <a:prstTxWarp prst="textNoShape">
                <a:avLst/>
              </a:prstTxWarp>
            </a:bodyPr>
            <a:lstStyle/>
            <a:p>
              <a:pPr algn="ctr" defTabSz="932115" fontAlgn="base">
                <a:spcBef>
                  <a:spcPct val="0"/>
                </a:spcBef>
                <a:spcAft>
                  <a:spcPct val="0"/>
                </a:spcAft>
                <a:defRPr/>
              </a:pPr>
              <a:endParaRPr lang="en-US" sz="2000" kern="0" dirty="0">
                <a:solidFill>
                  <a:srgbClr val="000000"/>
                </a:solidFill>
                <a:latin typeface="Segoe UI"/>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8" name="Picture 157"/>
          <p:cNvPicPr>
            <a:picLocks noChangeAspect="1"/>
          </p:cNvPicPr>
          <p:nvPr/>
        </p:nvPicPr>
        <p:blipFill>
          <a:blip r:embed="rId6">
            <a:extLst>
              <a:ext uri="{BEBA8EAE-BF5A-486C-A8C5-ECC9F3942E4B}">
                <a14:imgProps xmlns:a14="http://schemas.microsoft.com/office/drawing/2010/main">
                  <a14:imgLayer r:embed="rId7">
                    <a14:imgEffect>
                      <a14:backgroundRemoval t="3901" b="97518" l="6051" r="93790">
                        <a14:foregroundMark x1="19108" y1="26950" x2="46815" y2="7447"/>
                        <a14:foregroundMark x1="46815" y1="7447" x2="75478" y2="13475"/>
                        <a14:foregroundMark x1="54936" y1="12234" x2="57006" y2="32979"/>
                        <a14:foregroundMark x1="57006" y1="14539" x2="59076" y2="25355"/>
                        <a14:foregroundMark x1="59395" y1="18440" x2="59554" y2="10993"/>
                        <a14:foregroundMark x1="50000" y1="7270" x2="80892" y2="20213"/>
                        <a14:foregroundMark x1="80892" y1="20213" x2="93790" y2="53546"/>
                        <a14:foregroundMark x1="93790" y1="53546" x2="89809" y2="72518"/>
                        <a14:foregroundMark x1="18312" y1="36702" x2="26592" y2="43085"/>
                        <a14:foregroundMark x1="25159" y1="34574" x2="25159" y2="35993"/>
                        <a14:foregroundMark x1="24522" y1="33688" x2="21338" y2="38475"/>
                        <a14:foregroundMark x1="20701" y1="26418" x2="13057" y2="49823"/>
                        <a14:foregroundMark x1="6847" y1="27482" x2="7006" y2="48582"/>
                        <a14:foregroundMark x1="6051" y1="26418" x2="14809" y2="49113"/>
                        <a14:foregroundMark x1="29299" y1="90071" x2="61943" y2="97518"/>
                        <a14:foregroundMark x1="61943" y1="97518" x2="90764" y2="80142"/>
                        <a14:foregroundMark x1="90764" y1="80142" x2="82166" y2="68794"/>
                        <a14:foregroundMark x1="67038" y1="44858" x2="64650" y2="49645"/>
                        <a14:foregroundMark x1="64013" y1="47163" x2="67197" y2="47695"/>
                        <a14:foregroundMark x1="65764" y1="47872" x2="64490" y2="51241"/>
                        <a14:foregroundMark x1="74045" y1="78546" x2="75637" y2="78723"/>
                        <a14:foregroundMark x1="76752" y1="80319" x2="77548" y2="81028"/>
                        <a14:foregroundMark x1="77229" y1="80142" x2="75955" y2="80851"/>
                        <a14:foregroundMark x1="78981" y1="82270" x2="77070" y2="73936"/>
                        <a14:foregroundMark x1="68631" y1="42730" x2="66242" y2="48050"/>
                        <a14:foregroundMark x1="65764" y1="48227" x2="69268" y2="50532"/>
                        <a14:foregroundMark x1="59713" y1="43972" x2="68631" y2="51064"/>
                        <a14:foregroundMark x1="58439" y1="42376" x2="57803" y2="51241"/>
                        <a14:foregroundMark x1="67197" y1="43972" x2="65127" y2="53546"/>
                        <a14:foregroundMark x1="72611" y1="42021" x2="66561" y2="55319"/>
                        <a14:foregroundMark x1="63376" y1="54610" x2="65127" y2="46809"/>
                        <a14:foregroundMark x1="63217" y1="44681" x2="60510" y2="50532"/>
                        <a14:foregroundMark x1="62739" y1="49645" x2="64013" y2="53191"/>
                        <a14:foregroundMark x1="50318" y1="3901" x2="64013" y2="4255"/>
                      </a14:backgroundRemoval>
                    </a14:imgEffect>
                  </a14:imgLayer>
                </a14:imgProps>
              </a:ext>
            </a:extLst>
          </a:blip>
          <a:stretch>
            <a:fillRect/>
          </a:stretch>
        </p:blipFill>
        <p:spPr>
          <a:xfrm>
            <a:off x="7148715" y="2290891"/>
            <a:ext cx="1469609" cy="1319839"/>
          </a:xfrm>
          <a:prstGeom prst="rect">
            <a:avLst/>
          </a:prstGeom>
        </p:spPr>
      </p:pic>
      <p:sp>
        <p:nvSpPr>
          <p:cNvPr id="140" name="Rectangle 139"/>
          <p:cNvSpPr/>
          <p:nvPr/>
        </p:nvSpPr>
        <p:spPr>
          <a:xfrm>
            <a:off x="6256446" y="3152049"/>
            <a:ext cx="1212852" cy="646331"/>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Desktop &amp; Mobile</a:t>
            </a:r>
          </a:p>
          <a:p>
            <a:pPr defTabSz="914049">
              <a:defRPr/>
            </a:pPr>
            <a:r>
              <a:rPr lang="en-US" sz="1200" kern="0" dirty="0">
                <a:gradFill>
                  <a:gsLst>
                    <a:gs pos="0">
                      <a:schemeClr val="tx1"/>
                    </a:gs>
                    <a:gs pos="100000">
                      <a:schemeClr val="tx1"/>
                    </a:gs>
                  </a:gsLst>
                  <a:lin ang="5400000" scaled="0"/>
                </a:gradFill>
              </a:rPr>
              <a:t>apps</a:t>
            </a:r>
          </a:p>
        </p:txBody>
      </p:sp>
      <p:cxnSp>
        <p:nvCxnSpPr>
          <p:cNvPr id="159" name="Straight Arrow Connector 158"/>
          <p:cNvCxnSpPr>
            <a:cxnSpLocks/>
            <a:endCxn id="72" idx="3"/>
          </p:cNvCxnSpPr>
          <p:nvPr/>
        </p:nvCxnSpPr>
        <p:spPr>
          <a:xfrm flipV="1">
            <a:off x="9796823" y="3703239"/>
            <a:ext cx="496" cy="41921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3" name="Straight Arrow Connector 52"/>
          <p:cNvCxnSpPr>
            <a:cxnSpLocks/>
          </p:cNvCxnSpPr>
          <p:nvPr/>
        </p:nvCxnSpPr>
        <p:spPr>
          <a:xfrm flipV="1">
            <a:off x="7979775" y="3610730"/>
            <a:ext cx="0" cy="511727"/>
          </a:xfrm>
          <a:prstGeom prst="straightConnector1">
            <a:avLst/>
          </a:prstGeom>
          <a:noFill/>
          <a:ln w="12700" cap="flat" cmpd="sng" algn="ctr">
            <a:solidFill>
              <a:schemeClr val="bg1">
                <a:lumMod val="50000"/>
              </a:schemeClr>
            </a:solidFill>
            <a:prstDash val="solid"/>
            <a:miter lim="800000"/>
            <a:tailEnd type="triangle"/>
          </a:ln>
          <a:effectLst/>
        </p:spPr>
      </p:cxnSp>
      <p:pic>
        <p:nvPicPr>
          <p:cNvPr id="199" name="Picture 198"/>
          <p:cNvPicPr>
            <a:picLocks noChangeAspect="1"/>
          </p:cNvPicPr>
          <p:nvPr/>
        </p:nvPicPr>
        <p:blipFill>
          <a:blip r:embed="rId8">
            <a:extLst>
              <a:ext uri="{BEBA8EAE-BF5A-486C-A8C5-ECC9F3942E4B}">
                <a14:imgProps xmlns:a14="http://schemas.microsoft.com/office/drawing/2010/main">
                  <a14:imgLayer r:embed="rId7">
                    <a14:imgEffect>
                      <a14:backgroundRemoval t="4433" b="95745" l="7484" r="92994">
                        <a14:foregroundMark x1="56369" y1="40071" x2="56369" y2="40071"/>
                        <a14:foregroundMark x1="57006" y1="14894" x2="57006" y2="14894"/>
                        <a14:foregroundMark x1="56688" y1="9397" x2="56529" y2="17553"/>
                        <a14:foregroundMark x1="57643" y1="4433" x2="57962" y2="12234"/>
                        <a14:foregroundMark x1="53185" y1="14894" x2="66242" y2="48582"/>
                        <a14:foregroundMark x1="66242" y1="48582" x2="69108" y2="73759"/>
                        <a14:foregroundMark x1="53822" y1="76950" x2="57643" y2="37589"/>
                        <a14:foregroundMark x1="45860" y1="41135" x2="61306" y2="53191"/>
                        <a14:foregroundMark x1="53185" y1="61525" x2="65446" y2="67021"/>
                        <a14:foregroundMark x1="64013" y1="61702" x2="74204" y2="74645"/>
                        <a14:foregroundMark x1="80414" y1="69326" x2="66401" y2="84752"/>
                        <a14:foregroundMark x1="76274" y1="78901" x2="87261" y2="65957"/>
                        <a14:foregroundMark x1="77229" y1="74291" x2="76592" y2="82270"/>
                        <a14:foregroundMark x1="77548" y1="78723" x2="62580" y2="72695"/>
                        <a14:foregroundMark x1="68312" y1="67908" x2="34873" y2="72695"/>
                        <a14:foregroundMark x1="34873" y1="72695" x2="29459" y2="71099"/>
                        <a14:foregroundMark x1="44268" y1="72872" x2="27389" y2="50532"/>
                        <a14:foregroundMark x1="39809" y1="70035" x2="34236" y2="34397"/>
                        <a14:foregroundMark x1="34236" y1="67376" x2="44268" y2="86879"/>
                        <a14:foregroundMark x1="37739" y1="79255" x2="63217" y2="79787"/>
                        <a14:foregroundMark x1="11783" y1="49291" x2="27229" y2="81028"/>
                        <a14:foregroundMark x1="27229" y1="81028" x2="58599" y2="93794"/>
                        <a14:foregroundMark x1="58599" y1="93794" x2="84236" y2="70745"/>
                        <a14:foregroundMark x1="84236" y1="70745" x2="84713" y2="68262"/>
                        <a14:foregroundMark x1="91242" y1="38121" x2="89331" y2="71099"/>
                        <a14:foregroundMark x1="92994" y1="41844" x2="91561" y2="65603"/>
                        <a14:foregroundMark x1="40127" y1="95745" x2="65287" y2="94149"/>
                        <a14:foregroundMark x1="59076" y1="14894" x2="55732" y2="15957"/>
                        <a14:foregroundMark x1="68312" y1="46099" x2="65764" y2="54433"/>
                        <a14:foregroundMark x1="62739" y1="43617" x2="60191" y2="47872"/>
                        <a14:foregroundMark x1="61943" y1="48404" x2="62420" y2="49113"/>
                        <a14:foregroundMark x1="62580" y1="47872" x2="62102" y2="49468"/>
                        <a14:foregroundMark x1="63217" y1="47518" x2="64172" y2="47340"/>
                        <a14:foregroundMark x1="21497" y1="33688" x2="24682" y2="41489"/>
                        <a14:foregroundMark x1="23885" y1="26418" x2="17357" y2="48936"/>
                        <a14:foregroundMark x1="9554" y1="49113" x2="10032" y2="47518"/>
                        <a14:foregroundMark x1="7484" y1="46986" x2="9713" y2="30851"/>
                        <a14:foregroundMark x1="26115" y1="32092" x2="24522" y2="30674"/>
                        <a14:foregroundMark x1="26911" y1="34043" x2="24363" y2="34220"/>
                        <a14:foregroundMark x1="60987" y1="50000" x2="63217" y2="51064"/>
                      </a14:backgroundRemoval>
                    </a14:imgEffect>
                  </a14:imgLayer>
                </a14:imgProps>
              </a:ext>
            </a:extLst>
          </a:blip>
          <a:stretch>
            <a:fillRect/>
          </a:stretch>
        </p:blipFill>
        <p:spPr>
          <a:xfrm>
            <a:off x="4028946" y="1715549"/>
            <a:ext cx="1469609" cy="1319839"/>
          </a:xfrm>
          <a:prstGeom prst="rect">
            <a:avLst/>
          </a:prstGeom>
        </p:spPr>
      </p:pic>
      <p:cxnSp>
        <p:nvCxnSpPr>
          <p:cNvPr id="200" name="Straight Arrow Connector 199"/>
          <p:cNvCxnSpPr>
            <a:stCxn id="35" idx="0"/>
          </p:cNvCxnSpPr>
          <p:nvPr/>
        </p:nvCxnSpPr>
        <p:spPr>
          <a:xfrm flipV="1">
            <a:off x="2710197" y="2560989"/>
            <a:ext cx="1518374" cy="296320"/>
          </a:xfrm>
          <a:prstGeom prst="straightConnector1">
            <a:avLst/>
          </a:prstGeom>
          <a:noFill/>
          <a:ln w="12700" cap="flat" cmpd="sng" algn="ctr">
            <a:solidFill>
              <a:srgbClr val="000000"/>
            </a:solidFill>
            <a:prstDash val="solid"/>
            <a:miter lim="800000"/>
            <a:tailEnd type="triangle"/>
          </a:ln>
          <a:effectLst/>
        </p:spPr>
      </p:cxnSp>
      <p:grpSp>
        <p:nvGrpSpPr>
          <p:cNvPr id="38" name="Group 37"/>
          <p:cNvGrpSpPr/>
          <p:nvPr/>
        </p:nvGrpSpPr>
        <p:grpSpPr>
          <a:xfrm>
            <a:off x="602820" y="1851687"/>
            <a:ext cx="2996595" cy="709301"/>
            <a:chOff x="614542" y="1888215"/>
            <a:chExt cx="3056882" cy="723571"/>
          </a:xfrm>
        </p:grpSpPr>
        <p:sp>
          <p:nvSpPr>
            <p:cNvPr id="89" name="Rounded Rectangle 88"/>
            <p:cNvSpPr/>
            <p:nvPr/>
          </p:nvSpPr>
          <p:spPr bwMode="auto">
            <a:xfrm>
              <a:off x="1857208" y="1888215"/>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79949" y="2023877"/>
              <a:ext cx="518536" cy="4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p:cNvGrpSpPr/>
            <p:nvPr/>
          </p:nvGrpSpPr>
          <p:grpSpPr>
            <a:xfrm>
              <a:off x="2599594" y="1982254"/>
              <a:ext cx="419794" cy="241736"/>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02" name="Group 101"/>
            <p:cNvGrpSpPr/>
            <p:nvPr/>
          </p:nvGrpSpPr>
          <p:grpSpPr>
            <a:xfrm>
              <a:off x="3113737" y="1991406"/>
              <a:ext cx="419794" cy="241736"/>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07" name="Group 106"/>
            <p:cNvGrpSpPr/>
            <p:nvPr/>
          </p:nvGrpSpPr>
          <p:grpSpPr>
            <a:xfrm>
              <a:off x="2606886" y="2283975"/>
              <a:ext cx="419794" cy="241736"/>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12" name="Group 111"/>
            <p:cNvGrpSpPr/>
            <p:nvPr/>
          </p:nvGrpSpPr>
          <p:grpSpPr>
            <a:xfrm>
              <a:off x="3113737" y="2296209"/>
              <a:ext cx="419794" cy="241736"/>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sp>
          <p:nvSpPr>
            <p:cNvPr id="204" name="Rectangle 203"/>
            <p:cNvSpPr/>
            <p:nvPr/>
          </p:nvSpPr>
          <p:spPr>
            <a:xfrm>
              <a:off x="614542" y="2080723"/>
              <a:ext cx="1209452" cy="282572"/>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Web tier</a:t>
              </a:r>
            </a:p>
          </p:txBody>
        </p:sp>
      </p:grpSp>
      <p:grpSp>
        <p:nvGrpSpPr>
          <p:cNvPr id="3" name="Group 2"/>
          <p:cNvGrpSpPr/>
          <p:nvPr/>
        </p:nvGrpSpPr>
        <p:grpSpPr>
          <a:xfrm>
            <a:off x="591740" y="2857308"/>
            <a:ext cx="3007675" cy="709301"/>
            <a:chOff x="603239" y="2914068"/>
            <a:chExt cx="3068185" cy="723571"/>
          </a:xfrm>
        </p:grpSpPr>
        <p:sp>
          <p:nvSpPr>
            <p:cNvPr id="35" name="Rounded Rectangle 34"/>
            <p:cNvSpPr/>
            <p:nvPr/>
          </p:nvSpPr>
          <p:spPr bwMode="auto">
            <a:xfrm>
              <a:off x="1857208" y="2914068"/>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75380" y="3060887"/>
              <a:ext cx="494851" cy="4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512464" y="3027216"/>
              <a:ext cx="419794" cy="241736"/>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30" name="Group 129"/>
            <p:cNvGrpSpPr/>
            <p:nvPr/>
          </p:nvGrpSpPr>
          <p:grpSpPr>
            <a:xfrm>
              <a:off x="2748705" y="3328639"/>
              <a:ext cx="419794" cy="241736"/>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35" name="Group 134"/>
            <p:cNvGrpSpPr/>
            <p:nvPr/>
          </p:nvGrpSpPr>
          <p:grpSpPr>
            <a:xfrm>
              <a:off x="3132219" y="3020717"/>
              <a:ext cx="419794" cy="241736"/>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sp>
          <p:nvSpPr>
            <p:cNvPr id="205" name="Rectangle 204"/>
            <p:cNvSpPr/>
            <p:nvPr/>
          </p:nvSpPr>
          <p:spPr>
            <a:xfrm>
              <a:off x="603239" y="3093176"/>
              <a:ext cx="1311380" cy="282572"/>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Services tier</a:t>
              </a:r>
            </a:p>
          </p:txBody>
        </p:sp>
      </p:grpSp>
      <p:sp>
        <p:nvSpPr>
          <p:cNvPr id="207" name="Rectangle 206"/>
          <p:cNvSpPr/>
          <p:nvPr/>
        </p:nvSpPr>
        <p:spPr>
          <a:xfrm>
            <a:off x="595550" y="5520522"/>
            <a:ext cx="1285518" cy="276999"/>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Data tier</a:t>
            </a:r>
          </a:p>
        </p:txBody>
      </p:sp>
      <p:grpSp>
        <p:nvGrpSpPr>
          <p:cNvPr id="208" name="Group 207"/>
          <p:cNvGrpSpPr/>
          <p:nvPr/>
        </p:nvGrpSpPr>
        <p:grpSpPr>
          <a:xfrm>
            <a:off x="3838561" y="6008497"/>
            <a:ext cx="2046000" cy="565742"/>
            <a:chOff x="8625119" y="4346288"/>
            <a:chExt cx="1013503" cy="568383"/>
          </a:xfrm>
        </p:grpSpPr>
        <p:sp>
          <p:nvSpPr>
            <p:cNvPr id="209" name="Rounded Rectangular Callout 208"/>
            <p:cNvSpPr/>
            <p:nvPr/>
          </p:nvSpPr>
          <p:spPr bwMode="auto">
            <a:xfrm>
              <a:off x="8625119" y="4346288"/>
              <a:ext cx="1013503" cy="568383"/>
            </a:xfrm>
            <a:prstGeom prst="wedgeRoundRectCallout">
              <a:avLst>
                <a:gd name="adj1" fmla="val -53457"/>
                <a:gd name="adj2" fmla="val -77919"/>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373" kern="0" dirty="0" err="1">
                <a:gradFill>
                  <a:gsLst>
                    <a:gs pos="0">
                      <a:schemeClr val="bg1"/>
                    </a:gs>
                    <a:gs pos="100000">
                      <a:schemeClr val="bg1"/>
                    </a:gs>
                  </a:gsLst>
                  <a:lin ang="5400000" scaled="0"/>
                </a:gradFill>
                <a:latin typeface="Segoe UI"/>
                <a:ea typeface="Segoe UI" pitchFamily="34" charset="0"/>
                <a:cs typeface="Segoe UI" pitchFamily="34" charset="0"/>
              </a:endParaRPr>
            </a:p>
          </p:txBody>
        </p:sp>
        <p:sp>
          <p:nvSpPr>
            <p:cNvPr id="210" name="Rectangle 209"/>
            <p:cNvSpPr/>
            <p:nvPr/>
          </p:nvSpPr>
          <p:spPr>
            <a:xfrm>
              <a:off x="8625119" y="4417122"/>
              <a:ext cx="1000892" cy="426715"/>
            </a:xfrm>
            <a:prstGeom prst="rect">
              <a:avLst/>
            </a:prstGeom>
          </p:spPr>
          <p:txBody>
            <a:bodyPr wrap="square">
              <a:spAutoFit/>
            </a:bodyPr>
            <a:lstStyle/>
            <a:p>
              <a:pPr algn="ctr" defTabSz="914103" fontAlgn="base">
                <a:lnSpc>
                  <a:spcPct val="90000"/>
                </a:lnSpc>
                <a:spcBef>
                  <a:spcPct val="0"/>
                </a:spcBef>
                <a:spcAft>
                  <a:spcPct val="0"/>
                </a:spcAft>
                <a:defRPr/>
              </a:pPr>
              <a:r>
                <a:rPr lang="en-US" sz="1200" kern="0" dirty="0">
                  <a:gradFill>
                    <a:gsLst>
                      <a:gs pos="0">
                        <a:schemeClr val="bg1"/>
                      </a:gs>
                      <a:gs pos="100000">
                        <a:schemeClr val="bg1"/>
                      </a:gs>
                    </a:gsLst>
                    <a:lin ang="5400000" scaled="0"/>
                  </a:gradFill>
                  <a:latin typeface="Segoe UI"/>
                  <a:ea typeface="Segoe UI" pitchFamily="34" charset="0"/>
                  <a:cs typeface="Segoe UI" pitchFamily="34" charset="0"/>
                </a:rPr>
                <a:t>Monolithic Databases are shared across services.</a:t>
              </a:r>
            </a:p>
          </p:txBody>
        </p:sp>
      </p:grpSp>
      <p:grpSp>
        <p:nvGrpSpPr>
          <p:cNvPr id="211" name="Group 210"/>
          <p:cNvGrpSpPr/>
          <p:nvPr/>
        </p:nvGrpSpPr>
        <p:grpSpPr>
          <a:xfrm>
            <a:off x="8606599" y="6002092"/>
            <a:ext cx="1802458" cy="565742"/>
            <a:chOff x="8625119" y="4346287"/>
            <a:chExt cx="1013503" cy="568383"/>
          </a:xfrm>
        </p:grpSpPr>
        <p:sp>
          <p:nvSpPr>
            <p:cNvPr id="212" name="Rounded Rectangular Callout 211"/>
            <p:cNvSpPr/>
            <p:nvPr/>
          </p:nvSpPr>
          <p:spPr bwMode="auto">
            <a:xfrm>
              <a:off x="8625119" y="4346287"/>
              <a:ext cx="1013503" cy="568383"/>
            </a:xfrm>
            <a:prstGeom prst="wedgeRoundRectCallout">
              <a:avLst>
                <a:gd name="adj1" fmla="val -5180"/>
                <a:gd name="adj2" fmla="val -6597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373" kern="0" dirty="0" err="1">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213" name="Rectangle 212"/>
            <p:cNvSpPr/>
            <p:nvPr/>
          </p:nvSpPr>
          <p:spPr>
            <a:xfrm>
              <a:off x="8625119" y="4417121"/>
              <a:ext cx="1000892" cy="426715"/>
            </a:xfrm>
            <a:prstGeom prst="rect">
              <a:avLst/>
            </a:prstGeom>
          </p:spPr>
          <p:txBody>
            <a:bodyPr wrap="square">
              <a:spAutoFit/>
            </a:bodyPr>
            <a:lstStyle/>
            <a:p>
              <a:pPr algn="ctr" defTabSz="914103" fontAlgn="base">
                <a:lnSpc>
                  <a:spcPct val="90000"/>
                </a:lnSpc>
                <a:spcBef>
                  <a:spcPct val="0"/>
                </a:spcBef>
                <a:spcAft>
                  <a:spcPct val="0"/>
                </a:spcAft>
                <a:defRPr/>
              </a:pPr>
              <a:r>
                <a:rPr lang="en-US" sz="1200" kern="0" dirty="0">
                  <a:gradFill>
                    <a:gsLst>
                      <a:gs pos="0">
                        <a:schemeClr val="tx1"/>
                      </a:gs>
                      <a:gs pos="100000">
                        <a:schemeClr val="tx1"/>
                      </a:gs>
                    </a:gsLst>
                    <a:lin ang="5400000" scaled="0"/>
                  </a:gradFill>
                  <a:latin typeface="Segoe UI"/>
                  <a:ea typeface="Segoe UI" pitchFamily="34" charset="0"/>
                  <a:cs typeface="Segoe UI" pitchFamily="34" charset="0"/>
                </a:rPr>
                <a:t>Each microservice </a:t>
              </a:r>
              <a:r>
                <a:rPr lang="en-US" sz="1200" b="1" kern="0" dirty="0">
                  <a:gradFill>
                    <a:gsLst>
                      <a:gs pos="0">
                        <a:schemeClr val="tx1"/>
                      </a:gs>
                      <a:gs pos="100000">
                        <a:schemeClr val="tx1"/>
                      </a:gs>
                    </a:gsLst>
                    <a:lin ang="5400000" scaled="0"/>
                  </a:gradFill>
                  <a:latin typeface="Segoe UI"/>
                  <a:ea typeface="Segoe UI" pitchFamily="34" charset="0"/>
                  <a:cs typeface="Segoe UI" pitchFamily="34" charset="0"/>
                </a:rPr>
                <a:t>owns</a:t>
              </a:r>
              <a:r>
                <a:rPr lang="en-US" sz="1200" kern="0" dirty="0">
                  <a:gradFill>
                    <a:gsLst>
                      <a:gs pos="0">
                        <a:schemeClr val="tx1"/>
                      </a:gs>
                      <a:gs pos="100000">
                        <a:schemeClr val="tx1"/>
                      </a:gs>
                    </a:gsLst>
                    <a:lin ang="5400000" scaled="0"/>
                  </a:gradFill>
                  <a:latin typeface="Segoe UI"/>
                  <a:ea typeface="Segoe UI" pitchFamily="34" charset="0"/>
                  <a:cs typeface="Segoe UI" pitchFamily="34" charset="0"/>
                </a:rPr>
                <a:t> its </a:t>
              </a:r>
              <a:r>
                <a:rPr lang="en-US" sz="1200" b="1" kern="0" dirty="0">
                  <a:gradFill>
                    <a:gsLst>
                      <a:gs pos="0">
                        <a:schemeClr val="tx1"/>
                      </a:gs>
                      <a:gs pos="100000">
                        <a:schemeClr val="tx1"/>
                      </a:gs>
                    </a:gsLst>
                    <a:lin ang="5400000" scaled="0"/>
                  </a:gradFill>
                  <a:latin typeface="Segoe UI"/>
                  <a:ea typeface="Segoe UI" pitchFamily="34" charset="0"/>
                  <a:cs typeface="Segoe UI" pitchFamily="34" charset="0"/>
                </a:rPr>
                <a:t>model/data</a:t>
              </a:r>
              <a:r>
                <a:rPr lang="en-US" sz="1200" kern="0" dirty="0">
                  <a:gradFill>
                    <a:gsLst>
                      <a:gs pos="0">
                        <a:schemeClr val="tx1"/>
                      </a:gs>
                      <a:gs pos="100000">
                        <a:schemeClr val="tx1"/>
                      </a:gs>
                    </a:gsLst>
                    <a:lin ang="5400000" scaled="0"/>
                  </a:gradFill>
                  <a:latin typeface="Segoe UI"/>
                  <a:ea typeface="Segoe UI" pitchFamily="34" charset="0"/>
                  <a:cs typeface="Segoe UI" pitchFamily="34" charset="0"/>
                </a:rPr>
                <a:t>!</a:t>
              </a:r>
            </a:p>
          </p:txBody>
        </p:sp>
      </p:grpSp>
      <p:sp>
        <p:nvSpPr>
          <p:cNvPr id="216" name="Rectangle 215"/>
          <p:cNvSpPr/>
          <p:nvPr/>
        </p:nvSpPr>
        <p:spPr>
          <a:xfrm>
            <a:off x="7189188" y="5172143"/>
            <a:ext cx="500895" cy="400110"/>
          </a:xfrm>
          <a:prstGeom prst="rect">
            <a:avLst/>
          </a:prstGeom>
        </p:spPr>
        <p:txBody>
          <a:bodyPr wrap="square">
            <a:spAutoFit/>
          </a:bodyPr>
          <a:lstStyle/>
          <a:p>
            <a:pPr algn="ctr" defTabSz="914049">
              <a:defRPr/>
            </a:pPr>
            <a:r>
              <a:rPr lang="en-US" sz="1000" kern="0" dirty="0">
                <a:gradFill>
                  <a:gsLst>
                    <a:gs pos="0">
                      <a:schemeClr val="tx1"/>
                    </a:gs>
                    <a:gs pos="100000">
                      <a:schemeClr val="tx1"/>
                    </a:gs>
                  </a:gsLst>
                  <a:lin ang="5400000" scaled="0"/>
                </a:gradFill>
              </a:rPr>
              <a:t>SQL</a:t>
            </a:r>
          </a:p>
          <a:p>
            <a:pPr algn="ctr" defTabSz="914049">
              <a:defRPr/>
            </a:pPr>
            <a:r>
              <a:rPr lang="en-US" sz="1000" kern="0" dirty="0">
                <a:gradFill>
                  <a:gsLst>
                    <a:gs pos="0">
                      <a:schemeClr val="tx1"/>
                    </a:gs>
                    <a:gs pos="100000">
                      <a:schemeClr val="tx1"/>
                    </a:gs>
                  </a:gsLst>
                  <a:lin ang="5400000" scaled="0"/>
                </a:gradFill>
              </a:rPr>
              <a:t>[…]</a:t>
            </a:r>
          </a:p>
        </p:txBody>
      </p:sp>
      <p:grpSp>
        <p:nvGrpSpPr>
          <p:cNvPr id="141" name="Group 140"/>
          <p:cNvGrpSpPr/>
          <p:nvPr/>
        </p:nvGrpSpPr>
        <p:grpSpPr>
          <a:xfrm>
            <a:off x="3913993" y="4226584"/>
            <a:ext cx="1970567" cy="565742"/>
            <a:chOff x="8625119" y="4346288"/>
            <a:chExt cx="1013503" cy="568383"/>
          </a:xfrm>
        </p:grpSpPr>
        <p:sp>
          <p:nvSpPr>
            <p:cNvPr id="142" name="Rounded Rectangular Callout 141"/>
            <p:cNvSpPr/>
            <p:nvPr/>
          </p:nvSpPr>
          <p:spPr bwMode="auto">
            <a:xfrm>
              <a:off x="8625119" y="4346288"/>
              <a:ext cx="1013503" cy="568383"/>
            </a:xfrm>
            <a:prstGeom prst="wedgeRoundRectCallout">
              <a:avLst>
                <a:gd name="adj1" fmla="val -108220"/>
                <a:gd name="adj2" fmla="val 48114"/>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373" kern="0" dirty="0" err="1">
                <a:gradFill>
                  <a:gsLst>
                    <a:gs pos="0">
                      <a:schemeClr val="bg1"/>
                    </a:gs>
                    <a:gs pos="100000">
                      <a:schemeClr val="bg1"/>
                    </a:gs>
                  </a:gsLst>
                  <a:lin ang="5400000" scaled="0"/>
                </a:gradFill>
                <a:latin typeface="Segoe UI"/>
                <a:ea typeface="Segoe UI" pitchFamily="34" charset="0"/>
                <a:cs typeface="Segoe UI" pitchFamily="34" charset="0"/>
              </a:endParaRPr>
            </a:p>
          </p:txBody>
        </p:sp>
        <p:sp>
          <p:nvSpPr>
            <p:cNvPr id="143" name="Rectangle 142"/>
            <p:cNvSpPr/>
            <p:nvPr/>
          </p:nvSpPr>
          <p:spPr>
            <a:xfrm>
              <a:off x="8625119" y="4417122"/>
              <a:ext cx="1000892" cy="426715"/>
            </a:xfrm>
            <a:prstGeom prst="rect">
              <a:avLst/>
            </a:prstGeom>
          </p:spPr>
          <p:txBody>
            <a:bodyPr wrap="square">
              <a:spAutoFit/>
            </a:bodyPr>
            <a:lstStyle/>
            <a:p>
              <a:pPr algn="ctr" defTabSz="914103" fontAlgn="base">
                <a:lnSpc>
                  <a:spcPct val="90000"/>
                </a:lnSpc>
                <a:spcBef>
                  <a:spcPct val="0"/>
                </a:spcBef>
                <a:spcAft>
                  <a:spcPct val="0"/>
                </a:spcAft>
                <a:defRPr/>
              </a:pPr>
              <a:r>
                <a:rPr lang="en-US" sz="1200" kern="0" dirty="0">
                  <a:gradFill>
                    <a:gsLst>
                      <a:gs pos="0">
                        <a:schemeClr val="bg1"/>
                      </a:gs>
                      <a:gs pos="100000">
                        <a:schemeClr val="bg1"/>
                      </a:gs>
                    </a:gsLst>
                    <a:lin ang="5400000" scaled="0"/>
                  </a:gradFill>
                  <a:latin typeface="Segoe UI"/>
                  <a:ea typeface="Segoe UI" pitchFamily="34" charset="0"/>
                  <a:cs typeface="Segoe UI" pitchFamily="34" charset="0"/>
                </a:rPr>
                <a:t>Database servers are usually the bottleneck</a:t>
              </a:r>
            </a:p>
          </p:txBody>
        </p:sp>
      </p:grpSp>
      <p:grpSp>
        <p:nvGrpSpPr>
          <p:cNvPr id="4" name="Group 3"/>
          <p:cNvGrpSpPr/>
          <p:nvPr/>
        </p:nvGrpSpPr>
        <p:grpSpPr>
          <a:xfrm>
            <a:off x="591740" y="3906021"/>
            <a:ext cx="3007675" cy="709301"/>
            <a:chOff x="603239" y="3983880"/>
            <a:chExt cx="3068185" cy="723571"/>
          </a:xfrm>
        </p:grpSpPr>
        <p:sp>
          <p:nvSpPr>
            <p:cNvPr id="144" name="Rounded Rectangle 143"/>
            <p:cNvSpPr/>
            <p:nvPr/>
          </p:nvSpPr>
          <p:spPr bwMode="auto">
            <a:xfrm>
              <a:off x="1857208" y="3983880"/>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gradFill>
                  <a:gsLst>
                    <a:gs pos="0">
                      <a:schemeClr val="tx1"/>
                    </a:gs>
                    <a:gs pos="100000">
                      <a:schemeClr val="tx1"/>
                    </a:gs>
                  </a:gsLst>
                  <a:lin ang="5400000" scaled="0"/>
                </a:gradFill>
                <a:latin typeface="Segoe UI"/>
                <a:ea typeface="Segoe UI" pitchFamily="34" charset="0"/>
                <a:cs typeface="Segoe UI" pitchFamily="34" charset="0"/>
              </a:endParaRPr>
            </a:p>
          </p:txBody>
        </p:sp>
        <p:grpSp>
          <p:nvGrpSpPr>
            <p:cNvPr id="145" name="Group 144"/>
            <p:cNvGrpSpPr/>
            <p:nvPr/>
          </p:nvGrpSpPr>
          <p:grpSpPr>
            <a:xfrm>
              <a:off x="3079205" y="4361210"/>
              <a:ext cx="419794" cy="241736"/>
              <a:chOff x="2821368" y="2314683"/>
              <a:chExt cx="411600" cy="237018"/>
            </a:xfrm>
          </p:grpSpPr>
          <p:sp>
            <p:nvSpPr>
              <p:cNvPr id="146" name="Rectangle 145"/>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47" name="Rectangle 14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48" name="Rectangle 14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50" name="Rectangle 149"/>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grpSp>
          <p:nvGrpSpPr>
            <p:cNvPr id="151" name="Group 150"/>
            <p:cNvGrpSpPr/>
            <p:nvPr/>
          </p:nvGrpSpPr>
          <p:grpSpPr>
            <a:xfrm>
              <a:off x="2538808" y="4164623"/>
              <a:ext cx="419794" cy="241736"/>
              <a:chOff x="2821368" y="2314683"/>
              <a:chExt cx="411600" cy="237018"/>
            </a:xfrm>
          </p:grpSpPr>
          <p:sp>
            <p:nvSpPr>
              <p:cNvPr id="152" name="Rectangle 151"/>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a:gradFill>
                    <a:gsLst>
                      <a:gs pos="0">
                        <a:schemeClr val="tx1"/>
                      </a:gs>
                      <a:gs pos="100000">
                        <a:schemeClr val="tx1"/>
                      </a:gs>
                    </a:gsLst>
                    <a:lin ang="5400000" scaled="0"/>
                  </a:gradFill>
                  <a:latin typeface="Segoe UI"/>
                  <a:ea typeface="Segoe UI" pitchFamily="34" charset="0"/>
                  <a:cs typeface="Segoe UI" pitchFamily="34" charset="0"/>
                </a:endParaRPr>
              </a:p>
            </p:txBody>
          </p:sp>
          <p:sp>
            <p:nvSpPr>
              <p:cNvPr id="153" name="Rectangle 152"/>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54" name="Rectangle 153"/>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sp>
            <p:nvSpPr>
              <p:cNvPr id="155" name="Rectangle 154"/>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sz="1800" kern="0">
                  <a:gradFill>
                    <a:gsLst>
                      <a:gs pos="0">
                        <a:schemeClr val="tx1"/>
                      </a:gs>
                      <a:gs pos="100000">
                        <a:schemeClr val="tx1"/>
                      </a:gs>
                    </a:gsLst>
                    <a:lin ang="5400000" scaled="0"/>
                  </a:gradFill>
                  <a:latin typeface="Calibri" panose="020F0502020204030204"/>
                </a:endParaRPr>
              </a:p>
            </p:txBody>
          </p:sp>
        </p:grpSp>
        <p:pic>
          <p:nvPicPr>
            <p:cNvPr id="156" name="Picture 155"/>
            <p:cNvPicPr>
              <a:picLocks noChangeAspect="1"/>
            </p:cNvPicPr>
            <p:nvPr/>
          </p:nvPicPr>
          <p:blipFill>
            <a:blip r:embed="rId9">
              <a:biLevel thresh="25000"/>
            </a:blip>
            <a:stretch>
              <a:fillRect/>
            </a:stretch>
          </p:blipFill>
          <p:spPr>
            <a:xfrm>
              <a:off x="2031028" y="4126711"/>
              <a:ext cx="415013" cy="415013"/>
            </a:xfrm>
            <a:prstGeom prst="rect">
              <a:avLst/>
            </a:prstGeom>
          </p:spPr>
        </p:pic>
        <p:sp>
          <p:nvSpPr>
            <p:cNvPr id="157" name="Rectangle 156"/>
            <p:cNvSpPr/>
            <p:nvPr/>
          </p:nvSpPr>
          <p:spPr>
            <a:xfrm>
              <a:off x="603239" y="4116214"/>
              <a:ext cx="1311380" cy="282572"/>
            </a:xfrm>
            <a:prstGeom prst="rect">
              <a:avLst/>
            </a:prstGeom>
          </p:spPr>
          <p:txBody>
            <a:bodyPr wrap="square">
              <a:spAutoFit/>
            </a:bodyPr>
            <a:lstStyle/>
            <a:p>
              <a:pPr defTabSz="914049">
                <a:defRPr/>
              </a:pPr>
              <a:r>
                <a:rPr lang="en-US" sz="1200" kern="0" dirty="0">
                  <a:gradFill>
                    <a:gsLst>
                      <a:gs pos="0">
                        <a:schemeClr val="tx1"/>
                      </a:gs>
                      <a:gs pos="100000">
                        <a:schemeClr val="tx1"/>
                      </a:gs>
                    </a:gsLst>
                    <a:lin ang="5400000" scaled="0"/>
                  </a:gradFill>
                </a:rPr>
                <a:t>Cache tier</a:t>
              </a:r>
            </a:p>
          </p:txBody>
        </p:sp>
      </p:grpSp>
      <p:grpSp>
        <p:nvGrpSpPr>
          <p:cNvPr id="160" name="Group 159"/>
          <p:cNvGrpSpPr/>
          <p:nvPr/>
        </p:nvGrpSpPr>
        <p:grpSpPr>
          <a:xfrm>
            <a:off x="3919821" y="3280602"/>
            <a:ext cx="1970567" cy="667128"/>
            <a:chOff x="8625119" y="4346288"/>
            <a:chExt cx="1013503" cy="568383"/>
          </a:xfrm>
        </p:grpSpPr>
        <p:sp>
          <p:nvSpPr>
            <p:cNvPr id="161" name="Rounded Rectangular Callout 160"/>
            <p:cNvSpPr/>
            <p:nvPr/>
          </p:nvSpPr>
          <p:spPr bwMode="auto">
            <a:xfrm>
              <a:off x="8625119" y="4346288"/>
              <a:ext cx="1013503" cy="568383"/>
            </a:xfrm>
            <a:prstGeom prst="wedgeRoundRectCallout">
              <a:avLst>
                <a:gd name="adj1" fmla="val -65834"/>
                <a:gd name="adj2" fmla="val 56516"/>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algn="ctr" defTabSz="914103" fontAlgn="base">
                <a:lnSpc>
                  <a:spcPct val="90000"/>
                </a:lnSpc>
                <a:spcBef>
                  <a:spcPct val="0"/>
                </a:spcBef>
                <a:spcAft>
                  <a:spcPct val="0"/>
                </a:spcAft>
                <a:defRPr/>
              </a:pPr>
              <a:endParaRPr lang="en-US" sz="1373" kern="0" dirty="0" err="1">
                <a:gradFill>
                  <a:gsLst>
                    <a:gs pos="0">
                      <a:schemeClr val="bg1"/>
                    </a:gs>
                    <a:gs pos="100000">
                      <a:schemeClr val="bg1"/>
                    </a:gs>
                  </a:gsLst>
                  <a:lin ang="5400000" scaled="0"/>
                </a:gradFill>
                <a:latin typeface="Segoe UI"/>
                <a:ea typeface="Segoe UI" pitchFamily="34" charset="0"/>
                <a:cs typeface="Segoe UI" pitchFamily="34" charset="0"/>
              </a:endParaRPr>
            </a:p>
          </p:txBody>
        </p:sp>
        <p:sp>
          <p:nvSpPr>
            <p:cNvPr id="162" name="Rectangle 161"/>
            <p:cNvSpPr/>
            <p:nvPr/>
          </p:nvSpPr>
          <p:spPr>
            <a:xfrm>
              <a:off x="8625119" y="4378748"/>
              <a:ext cx="1000892" cy="503464"/>
            </a:xfrm>
            <a:prstGeom prst="rect">
              <a:avLst/>
            </a:prstGeom>
          </p:spPr>
          <p:txBody>
            <a:bodyPr wrap="square">
              <a:spAutoFit/>
            </a:bodyPr>
            <a:lstStyle/>
            <a:p>
              <a:pPr algn="ctr" defTabSz="914103" fontAlgn="base">
                <a:lnSpc>
                  <a:spcPct val="90000"/>
                </a:lnSpc>
                <a:spcBef>
                  <a:spcPct val="0"/>
                </a:spcBef>
                <a:spcAft>
                  <a:spcPct val="0"/>
                </a:spcAft>
                <a:defRPr/>
              </a:pPr>
              <a:r>
                <a:rPr lang="en-US" sz="1200" kern="0" dirty="0">
                  <a:gradFill>
                    <a:gsLst>
                      <a:gs pos="0">
                        <a:schemeClr val="bg1"/>
                      </a:gs>
                      <a:gs pos="100000">
                        <a:schemeClr val="bg1"/>
                      </a:gs>
                    </a:gsLst>
                    <a:lin ang="5400000" scaled="0"/>
                  </a:gradFill>
                  <a:latin typeface="Segoe UI"/>
                  <a:ea typeface="Segoe UI" pitchFamily="34" charset="0"/>
                  <a:cs typeface="Segoe UI" pitchFamily="34" charset="0"/>
                </a:rPr>
                <a:t>Cache doesn’t help much for massive data ingress (Events, IoT, etc.)</a:t>
              </a:r>
            </a:p>
          </p:txBody>
        </p:sp>
      </p:grpSp>
      <p:pic>
        <p:nvPicPr>
          <p:cNvPr id="163" name="Picture 162"/>
          <p:cNvPicPr>
            <a:picLocks noChangeAspect="1"/>
          </p:cNvPicPr>
          <p:nvPr/>
        </p:nvPicPr>
        <p:blipFill>
          <a:blip r:embed="rId10"/>
          <a:stretch>
            <a:fillRect/>
          </a:stretch>
        </p:blipFill>
        <p:spPr>
          <a:xfrm>
            <a:off x="8444374" y="2323174"/>
            <a:ext cx="415424" cy="822010"/>
          </a:xfrm>
          <a:prstGeom prst="rect">
            <a:avLst/>
          </a:prstGeom>
        </p:spPr>
      </p:pic>
      <p:sp>
        <p:nvSpPr>
          <p:cNvPr id="165" name="Rounded Rectangle 41">
            <a:extLst>
              <a:ext uri="{FF2B5EF4-FFF2-40B4-BE49-F238E27FC236}">
                <a16:creationId xmlns:a16="http://schemas.microsoft.com/office/drawing/2014/main" id="{28D53E26-E894-4858-BE35-675992CCBBBF}"/>
              </a:ext>
            </a:extLst>
          </p:cNvPr>
          <p:cNvSpPr/>
          <p:nvPr/>
        </p:nvSpPr>
        <p:spPr bwMode="auto">
          <a:xfrm>
            <a:off x="8672232" y="4397982"/>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sp>
        <p:nvSpPr>
          <p:cNvPr id="166" name="Flowchart: Magnetic Disk 165">
            <a:extLst>
              <a:ext uri="{FF2B5EF4-FFF2-40B4-BE49-F238E27FC236}">
                <a16:creationId xmlns:a16="http://schemas.microsoft.com/office/drawing/2014/main" id="{D5AB5A2A-7B0D-4CCB-B288-84E9156C10FD}"/>
              </a:ext>
            </a:extLst>
          </p:cNvPr>
          <p:cNvSpPr/>
          <p:nvPr/>
        </p:nvSpPr>
        <p:spPr>
          <a:xfrm>
            <a:off x="9029195" y="5159116"/>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algn="ctr" defTabSz="931870"/>
            <a:endParaRPr lang="en-US" sz="800" kern="0">
              <a:solidFill>
                <a:srgbClr val="000000"/>
              </a:solidFill>
              <a:latin typeface="Segoe UI"/>
              <a:cs typeface="Segoe UI" pitchFamily="34" charset="0"/>
            </a:endParaRPr>
          </a:p>
        </p:txBody>
      </p:sp>
      <p:cxnSp>
        <p:nvCxnSpPr>
          <p:cNvPr id="173" name="Straight Arrow Connector 172">
            <a:extLst>
              <a:ext uri="{FF2B5EF4-FFF2-40B4-BE49-F238E27FC236}">
                <a16:creationId xmlns:a16="http://schemas.microsoft.com/office/drawing/2014/main" id="{C3413AA2-266C-416D-88C8-0F3E3233DA7A}"/>
              </a:ext>
            </a:extLst>
          </p:cNvPr>
          <p:cNvCxnSpPr>
            <a:stCxn id="166" idx="1"/>
          </p:cNvCxnSpPr>
          <p:nvPr/>
        </p:nvCxnSpPr>
        <p:spPr>
          <a:xfrm flipV="1">
            <a:off x="9314825" y="5010066"/>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74" name="Hexagon 173">
            <a:extLst>
              <a:ext uri="{FF2B5EF4-FFF2-40B4-BE49-F238E27FC236}">
                <a16:creationId xmlns:a16="http://schemas.microsoft.com/office/drawing/2014/main" id="{975EE992-9F59-4DDA-9034-524A597BAC54}"/>
              </a:ext>
            </a:extLst>
          </p:cNvPr>
          <p:cNvSpPr>
            <a:spLocks noChangeAspect="1"/>
          </p:cNvSpPr>
          <p:nvPr/>
        </p:nvSpPr>
        <p:spPr bwMode="auto">
          <a:xfrm>
            <a:off x="9025109" y="4469461"/>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pic>
        <p:nvPicPr>
          <p:cNvPr id="175" name="Picture 23">
            <a:extLst>
              <a:ext uri="{FF2B5EF4-FFF2-40B4-BE49-F238E27FC236}">
                <a16:creationId xmlns:a16="http://schemas.microsoft.com/office/drawing/2014/main" id="{561E5CA2-7182-4F05-B3F7-01CDA1B82401}"/>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189774" y="4630370"/>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Rectangle 175">
            <a:extLst>
              <a:ext uri="{FF2B5EF4-FFF2-40B4-BE49-F238E27FC236}">
                <a16:creationId xmlns:a16="http://schemas.microsoft.com/office/drawing/2014/main" id="{F75B0830-6F8E-4F5A-9FEC-68CC1C169269}"/>
              </a:ext>
            </a:extLst>
          </p:cNvPr>
          <p:cNvSpPr/>
          <p:nvPr/>
        </p:nvSpPr>
        <p:spPr>
          <a:xfrm>
            <a:off x="8613985" y="5172143"/>
            <a:ext cx="500895" cy="553998"/>
          </a:xfrm>
          <a:prstGeom prst="rect">
            <a:avLst/>
          </a:prstGeom>
        </p:spPr>
        <p:txBody>
          <a:bodyPr wrap="square">
            <a:spAutoFit/>
          </a:bodyPr>
          <a:lstStyle/>
          <a:p>
            <a:pPr algn="ctr" defTabSz="914049">
              <a:defRPr/>
            </a:pPr>
            <a:r>
              <a:rPr lang="en-US" sz="1000" kern="0" dirty="0">
                <a:gradFill>
                  <a:gsLst>
                    <a:gs pos="0">
                      <a:schemeClr val="tx1"/>
                    </a:gs>
                    <a:gs pos="100000">
                      <a:schemeClr val="tx1"/>
                    </a:gs>
                  </a:gsLst>
                  <a:lin ang="5400000" scaled="0"/>
                </a:gradFill>
              </a:rPr>
              <a:t>No-SQL</a:t>
            </a:r>
          </a:p>
          <a:p>
            <a:pPr algn="ctr" defTabSz="914049">
              <a:defRPr/>
            </a:pPr>
            <a:r>
              <a:rPr lang="en-US" sz="1000" kern="0" dirty="0">
                <a:gradFill>
                  <a:gsLst>
                    <a:gs pos="0">
                      <a:schemeClr val="tx1"/>
                    </a:gs>
                    <a:gs pos="100000">
                      <a:schemeClr val="tx1"/>
                    </a:gs>
                  </a:gsLst>
                  <a:lin ang="5400000" scaled="0"/>
                </a:gradFill>
              </a:rPr>
              <a:t>[…]</a:t>
            </a:r>
          </a:p>
        </p:txBody>
      </p:sp>
      <p:sp>
        <p:nvSpPr>
          <p:cNvPr id="177" name="Rounded Rectangle 41">
            <a:extLst>
              <a:ext uri="{FF2B5EF4-FFF2-40B4-BE49-F238E27FC236}">
                <a16:creationId xmlns:a16="http://schemas.microsoft.com/office/drawing/2014/main" id="{43D0E8BC-8A19-477F-8017-8B01A2FABC7D}"/>
              </a:ext>
            </a:extLst>
          </p:cNvPr>
          <p:cNvSpPr/>
          <p:nvPr/>
        </p:nvSpPr>
        <p:spPr bwMode="auto">
          <a:xfrm>
            <a:off x="10106868" y="4394986"/>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algn="ctr" defTabSz="931870">
              <a:defRPr/>
            </a:pPr>
            <a:endParaRPr lang="en-US" sz="800" kern="0" dirty="0">
              <a:solidFill>
                <a:srgbClr val="000000"/>
              </a:solidFill>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7F4D67F8-37CD-48ED-A8E3-B3AA89C8B9BA}"/>
              </a:ext>
            </a:extLst>
          </p:cNvPr>
          <p:cNvCxnSpPr>
            <a:cxnSpLocks/>
          </p:cNvCxnSpPr>
          <p:nvPr/>
        </p:nvCxnSpPr>
        <p:spPr>
          <a:xfrm>
            <a:off x="7374591" y="4122457"/>
            <a:ext cx="3741174" cy="98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81" name="Picture 80">
            <a:extLst>
              <a:ext uri="{FF2B5EF4-FFF2-40B4-BE49-F238E27FC236}">
                <a16:creationId xmlns:a16="http://schemas.microsoft.com/office/drawing/2014/main" id="{A8D9C495-EBCF-4C7B-ACFB-84C32E817D1A}"/>
              </a:ext>
            </a:extLst>
          </p:cNvPr>
          <p:cNvPicPr>
            <a:picLocks noChangeAspect="1"/>
          </p:cNvPicPr>
          <p:nvPr/>
        </p:nvPicPr>
        <p:blipFill>
          <a:blip r:embed="rId11"/>
          <a:stretch>
            <a:fillRect/>
          </a:stretch>
        </p:blipFill>
        <p:spPr>
          <a:xfrm>
            <a:off x="10439399" y="4484255"/>
            <a:ext cx="552414" cy="512549"/>
          </a:xfrm>
          <a:prstGeom prst="rect">
            <a:avLst/>
          </a:prstGeom>
        </p:spPr>
      </p:pic>
      <p:sp>
        <p:nvSpPr>
          <p:cNvPr id="195" name="Rectangle 194">
            <a:extLst>
              <a:ext uri="{FF2B5EF4-FFF2-40B4-BE49-F238E27FC236}">
                <a16:creationId xmlns:a16="http://schemas.microsoft.com/office/drawing/2014/main" id="{E2B685F9-825F-4A1B-B7B4-9D0D63B99996}"/>
              </a:ext>
            </a:extLst>
          </p:cNvPr>
          <p:cNvSpPr/>
          <p:nvPr/>
        </p:nvSpPr>
        <p:spPr>
          <a:xfrm>
            <a:off x="10362717" y="5115958"/>
            <a:ext cx="737531" cy="400110"/>
          </a:xfrm>
          <a:prstGeom prst="rect">
            <a:avLst/>
          </a:prstGeom>
        </p:spPr>
        <p:txBody>
          <a:bodyPr wrap="square">
            <a:spAutoFit/>
          </a:bodyPr>
          <a:lstStyle/>
          <a:p>
            <a:pPr algn="ctr" defTabSz="914049">
              <a:defRPr/>
            </a:pPr>
            <a:r>
              <a:rPr lang="en-US" sz="1000" kern="0" dirty="0">
                <a:gradFill>
                  <a:gsLst>
                    <a:gs pos="0">
                      <a:schemeClr val="tx1"/>
                    </a:gs>
                    <a:gs pos="100000">
                      <a:schemeClr val="tx1"/>
                    </a:gs>
                  </a:gsLst>
                  <a:lin ang="5400000" scaled="0"/>
                </a:gradFill>
              </a:rPr>
              <a:t>Stateful service</a:t>
            </a:r>
          </a:p>
        </p:txBody>
      </p:sp>
      <p:cxnSp>
        <p:nvCxnSpPr>
          <p:cNvPr id="196" name="Straight Arrow Connector 195">
            <a:extLst>
              <a:ext uri="{FF2B5EF4-FFF2-40B4-BE49-F238E27FC236}">
                <a16:creationId xmlns:a16="http://schemas.microsoft.com/office/drawing/2014/main" id="{40C63E81-B32E-47F6-9D3F-6035F7B5D4EE}"/>
              </a:ext>
            </a:extLst>
          </p:cNvPr>
          <p:cNvCxnSpPr>
            <a:cxnSpLocks/>
          </p:cNvCxnSpPr>
          <p:nvPr/>
        </p:nvCxnSpPr>
        <p:spPr>
          <a:xfrm flipV="1">
            <a:off x="7883519" y="4122456"/>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97" name="Straight Arrow Connector 196">
            <a:extLst>
              <a:ext uri="{FF2B5EF4-FFF2-40B4-BE49-F238E27FC236}">
                <a16:creationId xmlns:a16="http://schemas.microsoft.com/office/drawing/2014/main" id="{5C5A4E9C-4553-42EF-99E1-2C3413D54E8B}"/>
              </a:ext>
            </a:extLst>
          </p:cNvPr>
          <p:cNvCxnSpPr>
            <a:cxnSpLocks/>
          </p:cNvCxnSpPr>
          <p:nvPr/>
        </p:nvCxnSpPr>
        <p:spPr>
          <a:xfrm flipV="1">
            <a:off x="9311129" y="4126083"/>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98" name="Straight Arrow Connector 197">
            <a:extLst>
              <a:ext uri="{FF2B5EF4-FFF2-40B4-BE49-F238E27FC236}">
                <a16:creationId xmlns:a16="http://schemas.microsoft.com/office/drawing/2014/main" id="{B26CA9DE-E0E0-411C-B132-C3A6D2A11E6A}"/>
              </a:ext>
            </a:extLst>
          </p:cNvPr>
          <p:cNvCxnSpPr>
            <a:cxnSpLocks/>
          </p:cNvCxnSpPr>
          <p:nvPr/>
        </p:nvCxnSpPr>
        <p:spPr>
          <a:xfrm flipV="1">
            <a:off x="10715605" y="4132314"/>
            <a:ext cx="0" cy="262265"/>
          </a:xfrm>
          <a:prstGeom prst="straightConnector1">
            <a:avLst/>
          </a:prstGeom>
          <a:noFill/>
          <a:ln w="12700" cap="flat" cmpd="sng" algn="ctr">
            <a:solidFill>
              <a:schemeClr val="bg1">
                <a:lumMod val="50000"/>
              </a:schemeClr>
            </a:solidFill>
            <a:prstDash val="solid"/>
            <a:miter lim="800000"/>
            <a:tailEnd type="triangle"/>
          </a:ln>
          <a:effectLst/>
        </p:spPr>
      </p:cxnSp>
      <p:pic>
        <p:nvPicPr>
          <p:cNvPr id="201" name="Picture 8" descr="Image result for &quot;Azure SQL Database&quot; icon">
            <a:extLst>
              <a:ext uri="{FF2B5EF4-FFF2-40B4-BE49-F238E27FC236}">
                <a16:creationId xmlns:a16="http://schemas.microsoft.com/office/drawing/2014/main" id="{2E25FA30-C102-450F-8F8A-62C4B27649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1688" y="5378203"/>
            <a:ext cx="306507" cy="306507"/>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10" descr="Image result for &quot;Azure Cosmos DB&quot; icon">
            <a:extLst>
              <a:ext uri="{FF2B5EF4-FFF2-40B4-BE49-F238E27FC236}">
                <a16:creationId xmlns:a16="http://schemas.microsoft.com/office/drawing/2014/main" id="{41F10071-F90B-4ACD-AB72-C517D90BF9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58356" y="5387544"/>
            <a:ext cx="527264" cy="27681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Straight Connector 167">
            <a:extLst>
              <a:ext uri="{FF2B5EF4-FFF2-40B4-BE49-F238E27FC236}">
                <a16:creationId xmlns:a16="http://schemas.microsoft.com/office/drawing/2014/main" id="{87731B16-A726-40B2-B590-6CB5A00CE50F}"/>
              </a:ext>
            </a:extLst>
          </p:cNvPr>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sp>
        <p:nvSpPr>
          <p:cNvPr id="169" name="Rectangle 168">
            <a:extLst>
              <a:ext uri="{FF2B5EF4-FFF2-40B4-BE49-F238E27FC236}">
                <a16:creationId xmlns:a16="http://schemas.microsoft.com/office/drawing/2014/main" id="{3BB763D7-B0D0-485D-83C7-7CC3F5D5E391}"/>
              </a:ext>
            </a:extLst>
          </p:cNvPr>
          <p:cNvSpPr/>
          <p:nvPr/>
        </p:nvSpPr>
        <p:spPr>
          <a:xfrm>
            <a:off x="6259293" y="950570"/>
            <a:ext cx="5329887" cy="830612"/>
          </a:xfrm>
          <a:prstGeom prst="rect">
            <a:avLst/>
          </a:prstGeom>
        </p:spPr>
        <p:txBody>
          <a:bodyPr wrap="square">
            <a:spAutoFit/>
          </a:bodyPr>
          <a:lstStyle/>
          <a:p>
            <a:pPr marL="228600" indent="-228600" defTabSz="914049">
              <a:buFont typeface="Arial" panose="020B0604020202020204" pitchFamily="34" charset="0"/>
              <a:buChar char="•"/>
              <a:defRPr/>
            </a:pPr>
            <a:r>
              <a:rPr lang="zh-CN" altLang="en-US" sz="1599" dirty="0">
                <a:gradFill>
                  <a:gsLst>
                    <a:gs pos="1250">
                      <a:schemeClr val="tx1"/>
                    </a:gs>
                    <a:gs pos="100000">
                      <a:schemeClr val="tx1"/>
                    </a:gs>
                  </a:gsLst>
                  <a:lin ang="5400000" scaled="0"/>
                </a:gradFill>
              </a:rPr>
              <a:t>微服务生态</a:t>
            </a:r>
            <a:endParaRPr lang="en-US" altLang="zh-CN" sz="1599" dirty="0">
              <a:gradFill>
                <a:gsLst>
                  <a:gs pos="1250">
                    <a:schemeClr val="tx1"/>
                  </a:gs>
                  <a:gs pos="100000">
                    <a:schemeClr val="tx1"/>
                  </a:gs>
                </a:gsLst>
                <a:lin ang="5400000" scaled="0"/>
              </a:gradFill>
            </a:endParaRPr>
          </a:p>
          <a:p>
            <a:pPr marL="228600" indent="-228600" defTabSz="914049">
              <a:buFont typeface="Arial" panose="020B0604020202020204" pitchFamily="34" charset="0"/>
              <a:buChar char="•"/>
              <a:defRPr/>
            </a:pPr>
            <a:r>
              <a:rPr lang="zh-CN" altLang="en-US" sz="1599" dirty="0">
                <a:gradFill>
                  <a:gsLst>
                    <a:gs pos="1250">
                      <a:schemeClr val="tx1"/>
                    </a:gs>
                    <a:gs pos="100000">
                      <a:schemeClr val="tx1"/>
                    </a:gs>
                  </a:gsLst>
                  <a:lin ang="5400000" scaled="0"/>
                </a:gradFill>
              </a:rPr>
              <a:t>状态</a:t>
            </a:r>
            <a:r>
              <a:rPr lang="en-US" sz="1599" dirty="0">
                <a:gradFill>
                  <a:gsLst>
                    <a:gs pos="1250">
                      <a:schemeClr val="tx1"/>
                    </a:gs>
                    <a:gs pos="100000">
                      <a:schemeClr val="tx1"/>
                    </a:gs>
                  </a:gsLst>
                  <a:lin ang="5400000" scaled="0"/>
                </a:gradFill>
              </a:rPr>
              <a:t>/</a:t>
            </a:r>
            <a:r>
              <a:rPr lang="zh-CN" altLang="en-US" sz="1599" dirty="0">
                <a:gradFill>
                  <a:gsLst>
                    <a:gs pos="1250">
                      <a:schemeClr val="tx1"/>
                    </a:gs>
                    <a:gs pos="100000">
                      <a:schemeClr val="tx1"/>
                    </a:gs>
                  </a:gsLst>
                  <a:lin ang="5400000" scaled="0"/>
                </a:gradFill>
              </a:rPr>
              <a:t>数据的作用域通常是微服务</a:t>
            </a:r>
            <a:endParaRPr lang="en-US" sz="1599" dirty="0">
              <a:gradFill>
                <a:gsLst>
                  <a:gs pos="1250">
                    <a:schemeClr val="tx1"/>
                  </a:gs>
                  <a:gs pos="100000">
                    <a:schemeClr val="tx1"/>
                  </a:gs>
                </a:gsLst>
                <a:lin ang="5400000" scaled="0"/>
              </a:gradFill>
            </a:endParaRPr>
          </a:p>
          <a:p>
            <a:pPr marL="228600" indent="-228600" defTabSz="914049">
              <a:buFont typeface="Arial" panose="020B0604020202020204" pitchFamily="34" charset="0"/>
              <a:buChar char="•"/>
              <a:defRPr/>
            </a:pPr>
            <a:r>
              <a:rPr lang="zh-CN" altLang="en-US" sz="1599" dirty="0">
                <a:gradFill>
                  <a:gsLst>
                    <a:gs pos="1250">
                      <a:schemeClr val="tx1"/>
                    </a:gs>
                    <a:gs pos="100000">
                      <a:schemeClr val="tx1"/>
                    </a:gs>
                  </a:gsLst>
                  <a:lin ang="5400000" scaled="0"/>
                </a:gradFill>
              </a:rPr>
              <a:t>冷数据通常远程存储</a:t>
            </a:r>
            <a:endParaRPr lang="en-US" sz="1599" dirty="0">
              <a:gradFill>
                <a:gsLst>
                  <a:gs pos="1250">
                    <a:schemeClr val="tx1"/>
                  </a:gs>
                  <a:gs pos="100000">
                    <a:schemeClr val="tx1"/>
                  </a:gs>
                </a:gsLst>
                <a:lin ang="5400000" scaled="0"/>
              </a:gradFill>
            </a:endParaRPr>
          </a:p>
        </p:txBody>
      </p:sp>
      <p:sp>
        <p:nvSpPr>
          <p:cNvPr id="170" name="Rectangle 169">
            <a:extLst>
              <a:ext uri="{FF2B5EF4-FFF2-40B4-BE49-F238E27FC236}">
                <a16:creationId xmlns:a16="http://schemas.microsoft.com/office/drawing/2014/main" id="{A428CA88-8A81-4AA1-9954-F83070D84D0D}"/>
              </a:ext>
            </a:extLst>
          </p:cNvPr>
          <p:cNvSpPr/>
          <p:nvPr/>
        </p:nvSpPr>
        <p:spPr>
          <a:xfrm>
            <a:off x="579153" y="976489"/>
            <a:ext cx="3374104" cy="584519"/>
          </a:xfrm>
          <a:prstGeom prst="rect">
            <a:avLst/>
          </a:prstGeom>
        </p:spPr>
        <p:txBody>
          <a:bodyPr wrap="square">
            <a:spAutoFit/>
          </a:bodyPr>
          <a:lstStyle/>
          <a:p>
            <a:pPr marL="228600" indent="-228600" defTabSz="914049">
              <a:buFont typeface="Arial" panose="020B0604020202020204" pitchFamily="34" charset="0"/>
              <a:buChar char="•"/>
              <a:defRPr/>
            </a:pPr>
            <a:r>
              <a:rPr lang="zh-CN" altLang="en-US" sz="1599" dirty="0">
                <a:gradFill>
                  <a:gsLst>
                    <a:gs pos="1250">
                      <a:schemeClr val="tx1"/>
                    </a:gs>
                    <a:gs pos="100000">
                      <a:schemeClr val="tx1"/>
                    </a:gs>
                  </a:gsLst>
                  <a:lin ang="5400000" scaled="0"/>
                </a:gradFill>
              </a:rPr>
              <a:t>单个巨型数据库</a:t>
            </a:r>
            <a:endParaRPr lang="en-US" sz="1599" dirty="0">
              <a:gradFill>
                <a:gsLst>
                  <a:gs pos="1250">
                    <a:schemeClr val="tx1"/>
                  </a:gs>
                  <a:gs pos="100000">
                    <a:schemeClr val="tx1"/>
                  </a:gs>
                </a:gsLst>
                <a:lin ang="5400000" scaled="0"/>
              </a:gradFill>
            </a:endParaRPr>
          </a:p>
          <a:p>
            <a:pPr marL="228600" indent="-228600" defTabSz="914049">
              <a:buFont typeface="Arial" panose="020B0604020202020204" pitchFamily="34" charset="0"/>
              <a:buChar char="•"/>
              <a:defRPr/>
            </a:pPr>
            <a:r>
              <a:rPr lang="zh-CN" altLang="en-US" sz="1599" dirty="0">
                <a:gradFill>
                  <a:gsLst>
                    <a:gs pos="1250">
                      <a:schemeClr val="tx1"/>
                    </a:gs>
                    <a:gs pos="100000">
                      <a:schemeClr val="tx1"/>
                    </a:gs>
                  </a:gsLst>
                  <a:lin ang="5400000" scaled="0"/>
                </a:gradFill>
              </a:rPr>
              <a:t>特定技术的分层架构</a:t>
            </a:r>
            <a:endParaRPr lang="en-US" sz="1599" dirty="0">
              <a:gradFill>
                <a:gsLst>
                  <a:gs pos="1250">
                    <a:schemeClr val="tx1"/>
                  </a:gs>
                  <a:gs pos="100000">
                    <a:schemeClr val="tx1"/>
                  </a:gs>
                </a:gsLst>
                <a:lin ang="5400000" scaled="0"/>
              </a:gradFill>
            </a:endParaRPr>
          </a:p>
        </p:txBody>
      </p:sp>
      <p:sp>
        <p:nvSpPr>
          <p:cNvPr id="171" name="Rectangle 170">
            <a:extLst>
              <a:ext uri="{FF2B5EF4-FFF2-40B4-BE49-F238E27FC236}">
                <a16:creationId xmlns:a16="http://schemas.microsoft.com/office/drawing/2014/main" id="{0B37A114-AAEE-4895-B16F-310D97186941}"/>
              </a:ext>
            </a:extLst>
          </p:cNvPr>
          <p:cNvSpPr/>
          <p:nvPr/>
        </p:nvSpPr>
        <p:spPr>
          <a:xfrm>
            <a:off x="584200" y="470392"/>
            <a:ext cx="5513607" cy="461665"/>
          </a:xfrm>
          <a:prstGeom prst="rect">
            <a:avLst/>
          </a:prstGeom>
        </p:spPr>
        <p:txBody>
          <a:bodyPr wrap="square">
            <a:spAutoFit/>
          </a:bodyPr>
          <a:lstStyle/>
          <a:p>
            <a:pPr defTabSz="914049">
              <a:defRPr/>
            </a:pPr>
            <a:r>
              <a:rPr lang="zh-CN" altLang="en-US" sz="2400" dirty="0">
                <a:gradFill>
                  <a:gsLst>
                    <a:gs pos="1250">
                      <a:schemeClr val="tx1"/>
                    </a:gs>
                    <a:gs pos="100000">
                      <a:schemeClr val="tx1"/>
                    </a:gs>
                  </a:gsLst>
                  <a:lin ang="5400000" scaled="0"/>
                </a:gradFill>
              </a:rPr>
              <a:t>传统应用程序</a:t>
            </a:r>
            <a:endParaRPr lang="en-US" sz="2400" dirty="0">
              <a:gradFill>
                <a:gsLst>
                  <a:gs pos="1250">
                    <a:schemeClr val="tx1"/>
                  </a:gs>
                  <a:gs pos="100000">
                    <a:schemeClr val="tx1"/>
                  </a:gs>
                </a:gsLst>
                <a:lin ang="5400000" scaled="0"/>
              </a:gradFill>
            </a:endParaRPr>
          </a:p>
        </p:txBody>
      </p:sp>
      <p:sp>
        <p:nvSpPr>
          <p:cNvPr id="172" name="Rectangle 171">
            <a:extLst>
              <a:ext uri="{FF2B5EF4-FFF2-40B4-BE49-F238E27FC236}">
                <a16:creationId xmlns:a16="http://schemas.microsoft.com/office/drawing/2014/main" id="{1331D654-86DE-45C6-B363-C31F2A09DB1C}"/>
              </a:ext>
            </a:extLst>
          </p:cNvPr>
          <p:cNvSpPr/>
          <p:nvPr/>
        </p:nvSpPr>
        <p:spPr>
          <a:xfrm>
            <a:off x="6259293" y="470392"/>
            <a:ext cx="5848340" cy="461665"/>
          </a:xfrm>
          <a:prstGeom prst="rect">
            <a:avLst/>
          </a:prstGeom>
        </p:spPr>
        <p:txBody>
          <a:bodyPr wrap="square">
            <a:spAutoFit/>
          </a:bodyPr>
          <a:lstStyle/>
          <a:p>
            <a:pPr defTabSz="914049">
              <a:defRPr/>
            </a:pPr>
            <a:r>
              <a:rPr lang="zh-CN" altLang="en-US" sz="2400" dirty="0">
                <a:gradFill>
                  <a:gsLst>
                    <a:gs pos="1250">
                      <a:schemeClr val="tx1"/>
                    </a:gs>
                    <a:gs pos="100000">
                      <a:schemeClr val="tx1"/>
                    </a:gs>
                  </a:gsLst>
                  <a:lin ang="5400000" scaled="0"/>
                </a:gradFill>
              </a:rPr>
              <a:t>微服务架构的数据</a:t>
            </a:r>
            <a:endParaRPr lang="en-US" sz="24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276843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anim calcmode="lin" valueType="num">
                                      <p:cBhvr>
                                        <p:cTn id="8" dur="1000" fill="hold"/>
                                        <p:tgtEl>
                                          <p:spTgt spid="208"/>
                                        </p:tgtEl>
                                        <p:attrNameLst>
                                          <p:attrName>ppt_x</p:attrName>
                                        </p:attrNameLst>
                                      </p:cBhvr>
                                      <p:tavLst>
                                        <p:tav tm="0">
                                          <p:val>
                                            <p:strVal val="#ppt_x"/>
                                          </p:val>
                                        </p:tav>
                                        <p:tav tm="100000">
                                          <p:val>
                                            <p:strVal val="#ppt_x"/>
                                          </p:val>
                                        </p:tav>
                                      </p:tavLst>
                                    </p:anim>
                                    <p:anim calcmode="lin" valueType="num">
                                      <p:cBhvr>
                                        <p:cTn id="9" dur="1000" fill="hold"/>
                                        <p:tgtEl>
                                          <p:spTgt spid="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263" y="1197"/>
            <a:ext cx="12189477" cy="921883"/>
          </a:xfrm>
          <a:prstGeom prst="rect">
            <a:avLst/>
          </a:prstGeom>
          <a:solidFill>
            <a:schemeClr val="accent3"/>
          </a:solidFill>
          <a:ln w="10795" cap="flat" cmpd="sng" algn="ctr">
            <a:noFill/>
            <a:prstDash val="solid"/>
          </a:ln>
          <a:effectLst/>
        </p:spPr>
        <p:txBody>
          <a:bodyPr rtlCol="0" anchor="ctr"/>
          <a:lstStyle/>
          <a:p>
            <a:pPr algn="ctr" defTabSz="896214">
              <a:defRPr/>
            </a:pPr>
            <a:endParaRPr lang="en-US" kern="0">
              <a:solidFill>
                <a:srgbClr val="FFFFFF"/>
              </a:solidFill>
              <a:latin typeface="Segoe UI"/>
              <a:ea typeface=""/>
              <a:cs typeface=""/>
            </a:endParaRPr>
          </a:p>
        </p:txBody>
      </p:sp>
      <p:sp>
        <p:nvSpPr>
          <p:cNvPr id="16" name="Title 1"/>
          <p:cNvSpPr txBox="1">
            <a:spLocks/>
          </p:cNvSpPr>
          <p:nvPr/>
        </p:nvSpPr>
        <p:spPr>
          <a:xfrm>
            <a:off x="584200" y="156259"/>
            <a:ext cx="11489584" cy="882237"/>
          </a:xfrm>
          <a:prstGeom prst="rect">
            <a:avLst/>
          </a:prstGeom>
        </p:spPr>
        <p:txBody>
          <a:bodyPr vert="horz" wrap="square" lIns="0" tIns="89624" rIns="143398" bIns="89624" rtlCol="0" anchor="t">
            <a:normAutofit/>
          </a:bodyPr>
          <a:lst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895068">
              <a:defRPr/>
            </a:pPr>
            <a:r>
              <a:rPr lang="en-US" sz="3528" b="1" spc="-98" dirty="0">
                <a:gradFill>
                  <a:gsLst>
                    <a:gs pos="1250">
                      <a:schemeClr val="bg1"/>
                    </a:gs>
                    <a:gs pos="100000">
                      <a:schemeClr val="bg1"/>
                    </a:gs>
                  </a:gsLst>
                  <a:lin ang="5400000" scaled="0"/>
                </a:gradFill>
                <a:latin typeface="Segoe UI" panose="020B0502040204020203" pitchFamily="34" charset="0"/>
                <a:ea typeface="Segoe UI Light" charset="0"/>
              </a:rPr>
              <a:t>AI/Machine Learning </a:t>
            </a:r>
            <a:r>
              <a:rPr lang="zh-CN" altLang="en-US" sz="3528" spc="-98" dirty="0">
                <a:gradFill>
                  <a:gsLst>
                    <a:gs pos="1250">
                      <a:schemeClr val="bg1"/>
                    </a:gs>
                    <a:gs pos="100000">
                      <a:schemeClr val="bg1"/>
                    </a:gs>
                  </a:gsLst>
                  <a:lin ang="5400000" scaled="0"/>
                </a:gradFill>
                <a:latin typeface="Segoe UI Light" charset="0"/>
                <a:ea typeface="Segoe UI Light" charset="0"/>
                <a:cs typeface="Segoe UI Light" charset="0"/>
              </a:rPr>
              <a:t>在云原生应用程序</a:t>
            </a:r>
            <a:endParaRPr lang="en-US" sz="1961" spc="-98" dirty="0">
              <a:gradFill>
                <a:gsLst>
                  <a:gs pos="1250">
                    <a:schemeClr val="bg1"/>
                  </a:gs>
                  <a:gs pos="100000">
                    <a:schemeClr val="bg1"/>
                  </a:gs>
                </a:gsLst>
                <a:lin ang="5400000" scaled="0"/>
              </a:gradFill>
              <a:latin typeface="Segoe UI Light" charset="0"/>
              <a:ea typeface="Segoe UI Light" charset="0"/>
              <a:cs typeface="Segoe UI Light" charset="0"/>
            </a:endParaRPr>
          </a:p>
        </p:txBody>
      </p:sp>
      <p:sp>
        <p:nvSpPr>
          <p:cNvPr id="5" name="Rectangle 4">
            <a:extLst>
              <a:ext uri="{FF2B5EF4-FFF2-40B4-BE49-F238E27FC236}">
                <a16:creationId xmlns:a16="http://schemas.microsoft.com/office/drawing/2014/main" id="{4D62CCB1-B034-41BA-BA8F-ACAB5854E042}"/>
              </a:ext>
            </a:extLst>
          </p:cNvPr>
          <p:cNvSpPr/>
          <p:nvPr/>
        </p:nvSpPr>
        <p:spPr>
          <a:xfrm>
            <a:off x="4172431" y="6079416"/>
            <a:ext cx="7423635" cy="461665"/>
          </a:xfrm>
          <a:prstGeom prst="rect">
            <a:avLst/>
          </a:prstGeom>
        </p:spPr>
        <p:txBody>
          <a:bodyPr wrap="none">
            <a:spAutoFit/>
          </a:bodyPr>
          <a:lstStyle/>
          <a:p>
            <a:pPr defTabSz="914343"/>
            <a:r>
              <a:rPr lang="en-US" sz="2200" dirty="0">
                <a:gradFill>
                  <a:gsLst>
                    <a:gs pos="1250">
                      <a:schemeClr val="tx1"/>
                    </a:gs>
                    <a:gs pos="100000">
                      <a:schemeClr val="tx1"/>
                    </a:gs>
                  </a:gsLst>
                  <a:lin ang="5400000" scaled="0"/>
                </a:gradFill>
                <a:latin typeface="Calibri" panose="020F0502020204030204"/>
              </a:rPr>
              <a:t>https://github.com/dotnet-architecture/eShopOnContainers</a:t>
            </a:r>
            <a:r>
              <a:rPr lang="en-US" sz="2400" b="1" dirty="0">
                <a:gradFill>
                  <a:gsLst>
                    <a:gs pos="1250">
                      <a:schemeClr val="tx1"/>
                    </a:gs>
                    <a:gs pos="100000">
                      <a:schemeClr val="tx1"/>
                    </a:gs>
                  </a:gsLst>
                  <a:lin ang="5400000" scaled="0"/>
                </a:gradFill>
                <a:latin typeface="Calibri" panose="020F0502020204030204"/>
              </a:rPr>
              <a:t>AI</a:t>
            </a:r>
            <a:r>
              <a:rPr lang="en-US" sz="2200" dirty="0">
                <a:gradFill>
                  <a:gsLst>
                    <a:gs pos="1250">
                      <a:schemeClr val="tx1"/>
                    </a:gs>
                    <a:gs pos="100000">
                      <a:schemeClr val="tx1"/>
                    </a:gs>
                  </a:gsLst>
                  <a:lin ang="5400000" scaled="0"/>
                </a:gradFill>
                <a:latin typeface="Calibri" panose="020F0502020204030204"/>
              </a:rPr>
              <a:t> </a:t>
            </a:r>
          </a:p>
        </p:txBody>
      </p:sp>
      <p:pic>
        <p:nvPicPr>
          <p:cNvPr id="6" name="Picture 5">
            <a:extLst>
              <a:ext uri="{FF2B5EF4-FFF2-40B4-BE49-F238E27FC236}">
                <a16:creationId xmlns:a16="http://schemas.microsoft.com/office/drawing/2014/main" id="{A2EE05DE-0A0F-4D1F-A324-E453113AB674}"/>
              </a:ext>
            </a:extLst>
          </p:cNvPr>
          <p:cNvPicPr>
            <a:picLocks noChangeAspect="1"/>
          </p:cNvPicPr>
          <p:nvPr/>
        </p:nvPicPr>
        <p:blipFill>
          <a:blip r:embed="rId3"/>
          <a:stretch>
            <a:fillRect/>
          </a:stretch>
        </p:blipFill>
        <p:spPr>
          <a:xfrm>
            <a:off x="3800301" y="993473"/>
            <a:ext cx="8257870" cy="4951054"/>
          </a:xfrm>
          <a:prstGeom prst="rect">
            <a:avLst/>
          </a:prstGeom>
        </p:spPr>
      </p:pic>
      <p:sp>
        <p:nvSpPr>
          <p:cNvPr id="18" name="Rectangle 17">
            <a:extLst>
              <a:ext uri="{FF2B5EF4-FFF2-40B4-BE49-F238E27FC236}">
                <a16:creationId xmlns:a16="http://schemas.microsoft.com/office/drawing/2014/main" id="{69B0A520-713A-47F7-B9EA-7DF68C573644}"/>
              </a:ext>
            </a:extLst>
          </p:cNvPr>
          <p:cNvSpPr/>
          <p:nvPr/>
        </p:nvSpPr>
        <p:spPr>
          <a:xfrm>
            <a:off x="584200" y="2052656"/>
            <a:ext cx="3862754" cy="1323439"/>
          </a:xfrm>
          <a:prstGeom prst="rect">
            <a:avLst/>
          </a:prstGeom>
        </p:spPr>
        <p:txBody>
          <a:bodyPr wrap="square" lIns="0">
            <a:spAutoFit/>
          </a:bodyPr>
          <a:lstStyle/>
          <a:p>
            <a:pPr defTabSz="914343"/>
            <a:r>
              <a:rPr lang="zh-CN" altLang="en-US" sz="1600" dirty="0">
                <a:gradFill>
                  <a:gsLst>
                    <a:gs pos="1250">
                      <a:schemeClr val="tx1"/>
                    </a:gs>
                    <a:gs pos="100000">
                      <a:schemeClr val="tx1"/>
                    </a:gs>
                  </a:gsLst>
                  <a:lin ang="5400000" scaled="0"/>
                </a:gradFill>
                <a:cs typeface="Segoe UI Light" panose="020B0502040204020203" pitchFamily="34" charset="0"/>
              </a:rPr>
              <a:t>技术列表</a:t>
            </a:r>
            <a:r>
              <a:rPr lang="en-US" sz="1600" dirty="0">
                <a:gradFill>
                  <a:gsLst>
                    <a:gs pos="1250">
                      <a:schemeClr val="tx1"/>
                    </a:gs>
                    <a:gs pos="100000">
                      <a:schemeClr val="tx1"/>
                    </a:gs>
                  </a:gsLst>
                  <a:lin ang="5400000" scaled="0"/>
                </a:gradFill>
                <a:cs typeface="Segoe UI Light" panose="020B0502040204020203" pitchFamily="34" charset="0"/>
              </a:rPr>
              <a:t>:</a:t>
            </a:r>
          </a:p>
          <a:p>
            <a:pPr marL="285750" indent="-285750" defTabSz="914343">
              <a:buFont typeface="Arial" panose="020B0604020202020204" pitchFamily="34" charset="0"/>
              <a:buChar char="•"/>
            </a:pPr>
            <a:r>
              <a:rPr lang="en-US" sz="1600" dirty="0">
                <a:gradFill>
                  <a:gsLst>
                    <a:gs pos="1250">
                      <a:schemeClr val="tx1"/>
                    </a:gs>
                    <a:gs pos="100000">
                      <a:schemeClr val="tx1"/>
                    </a:gs>
                  </a:gsLst>
                  <a:lin ang="5400000" scaled="0"/>
                </a:gradFill>
                <a:cs typeface="Segoe UI" panose="020B0502040204020203" pitchFamily="34" charset="0"/>
              </a:rPr>
              <a:t>ML.NET (Machine Learning .NET)</a:t>
            </a:r>
          </a:p>
          <a:p>
            <a:pPr marL="285750" indent="-285750" defTabSz="914343">
              <a:buFont typeface="Arial" panose="020B0604020202020204" pitchFamily="34" charset="0"/>
              <a:buChar char="•"/>
            </a:pPr>
            <a:r>
              <a:rPr lang="en-US" sz="1600" dirty="0">
                <a:gradFill>
                  <a:gsLst>
                    <a:gs pos="1250">
                      <a:schemeClr val="tx1"/>
                    </a:gs>
                    <a:gs pos="100000">
                      <a:schemeClr val="tx1"/>
                    </a:gs>
                  </a:gsLst>
                  <a:lin ang="5400000" scaled="0"/>
                </a:gradFill>
                <a:cs typeface="Segoe UI" panose="020B0502040204020203" pitchFamily="34" charset="0"/>
              </a:rPr>
              <a:t>Cognitive Services (Custom Vision)</a:t>
            </a:r>
          </a:p>
          <a:p>
            <a:pPr marL="285750" indent="-285750" defTabSz="914343">
              <a:buFont typeface="Arial" panose="020B0604020202020204" pitchFamily="34" charset="0"/>
              <a:buChar char="•"/>
            </a:pPr>
            <a:r>
              <a:rPr lang="en-US" sz="1600" dirty="0">
                <a:gradFill>
                  <a:gsLst>
                    <a:gs pos="1250">
                      <a:schemeClr val="tx1"/>
                    </a:gs>
                    <a:gs pos="100000">
                      <a:schemeClr val="tx1"/>
                    </a:gs>
                  </a:gsLst>
                  <a:lin ang="5400000" scaled="0"/>
                </a:gradFill>
                <a:cs typeface="Segoe UI" panose="020B0502040204020203" pitchFamily="34" charset="0"/>
              </a:rPr>
              <a:t>TensorFlow + TensorFlowSharp</a:t>
            </a:r>
          </a:p>
          <a:p>
            <a:pPr marL="285750" indent="-285750" defTabSz="914343">
              <a:buFont typeface="Arial" panose="020B0604020202020204" pitchFamily="34" charset="0"/>
              <a:buChar char="•"/>
            </a:pPr>
            <a:r>
              <a:rPr lang="en-US" sz="1600" dirty="0">
                <a:gradFill>
                  <a:gsLst>
                    <a:gs pos="1250">
                      <a:schemeClr val="tx1"/>
                    </a:gs>
                    <a:gs pos="100000">
                      <a:schemeClr val="tx1"/>
                    </a:gs>
                  </a:gsLst>
                  <a:lin ang="5400000" scaled="0"/>
                </a:gradFill>
                <a:cs typeface="Segoe UI" panose="020B0502040204020203" pitchFamily="34" charset="0"/>
              </a:rPr>
              <a:t>Bot Framework v4</a:t>
            </a:r>
          </a:p>
        </p:txBody>
      </p:sp>
      <p:grpSp>
        <p:nvGrpSpPr>
          <p:cNvPr id="20" name="Group 19">
            <a:extLst>
              <a:ext uri="{FF2B5EF4-FFF2-40B4-BE49-F238E27FC236}">
                <a16:creationId xmlns:a16="http://schemas.microsoft.com/office/drawing/2014/main" id="{C91EAC80-85AE-4D9C-9C21-82B06E696D28}"/>
              </a:ext>
            </a:extLst>
          </p:cNvPr>
          <p:cNvGrpSpPr/>
          <p:nvPr/>
        </p:nvGrpSpPr>
        <p:grpSpPr>
          <a:xfrm>
            <a:off x="10336899" y="272617"/>
            <a:ext cx="1319374" cy="643325"/>
            <a:chOff x="101600" y="124940"/>
            <a:chExt cx="6057900" cy="3050059"/>
          </a:xfrm>
        </p:grpSpPr>
        <p:sp>
          <p:nvSpPr>
            <p:cNvPr id="23" name="Explosion: 14 Points 22">
              <a:extLst>
                <a:ext uri="{FF2B5EF4-FFF2-40B4-BE49-F238E27FC236}">
                  <a16:creationId xmlns:a16="http://schemas.microsoft.com/office/drawing/2014/main" id="{A1E7CE6C-B311-4938-AA14-D13EF08BEDDF}"/>
                </a:ext>
              </a:extLst>
            </p:cNvPr>
            <p:cNvSpPr/>
            <p:nvPr/>
          </p:nvSpPr>
          <p:spPr bwMode="auto">
            <a:xfrm>
              <a:off x="101600" y="124940"/>
              <a:ext cx="6057900" cy="3050059"/>
            </a:xfrm>
            <a:prstGeom prst="irregularSeal2">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CEA1E84-AF43-4C45-B466-E584CC45DFFD}"/>
                </a:ext>
              </a:extLst>
            </p:cNvPr>
            <p:cNvSpPr/>
            <p:nvPr/>
          </p:nvSpPr>
          <p:spPr>
            <a:xfrm>
              <a:off x="1382834" y="1038142"/>
              <a:ext cx="1747716" cy="1223647"/>
            </a:xfrm>
            <a:prstGeom prst="rect">
              <a:avLst/>
            </a:prstGeom>
          </p:spPr>
          <p:txBody>
            <a:bodyPr wrap="none">
              <a:spAutoFit/>
            </a:bodyPr>
            <a:lstStyle/>
            <a:p>
              <a:pPr defTabSz="914343">
                <a:defRPr/>
              </a:pPr>
              <a:r>
                <a:rPr lang="en-US" sz="1700" dirty="0">
                  <a:solidFill>
                    <a:srgbClr val="000000"/>
                  </a:solidFill>
                  <a:latin typeface="Segoe UI" panose="020B0502040204020203" pitchFamily="34" charset="0"/>
                  <a:cs typeface="Segoe UI" panose="020B0502040204020203" pitchFamily="34" charset="0"/>
                </a:rPr>
                <a:t>New!</a:t>
              </a:r>
            </a:p>
          </p:txBody>
        </p:sp>
      </p:grpSp>
      <p:sp>
        <p:nvSpPr>
          <p:cNvPr id="2" name="Rectangle 1">
            <a:extLst>
              <a:ext uri="{FF2B5EF4-FFF2-40B4-BE49-F238E27FC236}">
                <a16:creationId xmlns:a16="http://schemas.microsoft.com/office/drawing/2014/main" id="{55448964-2D5A-46DD-B6C3-CFDE8D87DF76}"/>
              </a:ext>
            </a:extLst>
          </p:cNvPr>
          <p:cNvSpPr/>
          <p:nvPr/>
        </p:nvSpPr>
        <p:spPr>
          <a:xfrm>
            <a:off x="9722467" y="-24644"/>
            <a:ext cx="2335704" cy="369332"/>
          </a:xfrm>
          <a:prstGeom prst="rect">
            <a:avLst/>
          </a:prstGeom>
        </p:spPr>
        <p:txBody>
          <a:bodyPr wrap="none">
            <a:spAutoFit/>
          </a:bodyPr>
          <a:lstStyle/>
          <a:p>
            <a:r>
              <a:rPr lang="en-US" sz="1800" b="1" spc="-98" dirty="0">
                <a:gradFill>
                  <a:gsLst>
                    <a:gs pos="1250">
                      <a:schemeClr val="bg1"/>
                    </a:gs>
                    <a:gs pos="100000">
                      <a:schemeClr val="bg1"/>
                    </a:gs>
                  </a:gsLst>
                  <a:lin ang="5400000" scaled="0"/>
                </a:gradFill>
                <a:latin typeface="Segoe UI" panose="020B0502040204020203" pitchFamily="34" charset="0"/>
                <a:ea typeface="Segoe UI Light" charset="0"/>
              </a:rPr>
              <a:t>eShopOnContainersAI</a:t>
            </a:r>
            <a:endParaRPr lang="en-US" dirty="0"/>
          </a:p>
        </p:txBody>
      </p:sp>
      <p:sp>
        <p:nvSpPr>
          <p:cNvPr id="11" name="Title 2">
            <a:extLst>
              <a:ext uri="{FF2B5EF4-FFF2-40B4-BE49-F238E27FC236}">
                <a16:creationId xmlns:a16="http://schemas.microsoft.com/office/drawing/2014/main" id="{15F0A43D-A135-4AE5-BB1F-AE5A870B4FE8}"/>
              </a:ext>
            </a:extLst>
          </p:cNvPr>
          <p:cNvSpPr>
            <a:spLocks noGrp="1"/>
          </p:cNvSpPr>
          <p:nvPr>
            <p:ph type="title"/>
          </p:nvPr>
        </p:nvSpPr>
        <p:spPr>
          <a:xfrm>
            <a:off x="584200" y="1422327"/>
            <a:ext cx="2235678" cy="553998"/>
          </a:xfrm>
        </p:spPr>
        <p:txBody>
          <a:bodyPr/>
          <a:lstStyle/>
          <a:p>
            <a:r>
              <a:rPr lang="en-US" dirty="0"/>
              <a:t>Demo  </a:t>
            </a:r>
          </a:p>
        </p:txBody>
      </p:sp>
    </p:spTree>
    <p:extLst>
      <p:ext uri="{BB962C8B-B14F-4D97-AF65-F5344CB8AC3E}">
        <p14:creationId xmlns:p14="http://schemas.microsoft.com/office/powerpoint/2010/main" val="219853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263" y="1197"/>
            <a:ext cx="12189477" cy="1270871"/>
          </a:xfrm>
          <a:prstGeom prst="rect">
            <a:avLst/>
          </a:prstGeom>
          <a:solidFill>
            <a:schemeClr val="accent3"/>
          </a:solidFill>
          <a:ln w="10795" cap="flat" cmpd="sng" algn="ctr">
            <a:noFill/>
            <a:prstDash val="solid"/>
          </a:ln>
          <a:effectLst/>
        </p:spPr>
        <p:txBody>
          <a:bodyPr rtlCol="0" anchor="ctr"/>
          <a:lstStyle/>
          <a:p>
            <a:pPr algn="ctr" defTabSz="896214">
              <a:defRPr/>
            </a:pPr>
            <a:endParaRPr lang="en-US" kern="0">
              <a:solidFill>
                <a:srgbClr val="FFFFFF"/>
              </a:solidFill>
              <a:latin typeface="Segoe UI"/>
              <a:ea typeface=""/>
              <a:cs typeface=""/>
            </a:endParaRPr>
          </a:p>
        </p:txBody>
      </p:sp>
      <p:sp>
        <p:nvSpPr>
          <p:cNvPr id="5" name="Title 4"/>
          <p:cNvSpPr>
            <a:spLocks noGrp="1"/>
          </p:cNvSpPr>
          <p:nvPr>
            <p:ph type="title"/>
          </p:nvPr>
        </p:nvSpPr>
        <p:spPr>
          <a:xfrm>
            <a:off x="588263" y="457200"/>
            <a:ext cx="11018520" cy="492443"/>
          </a:xfrm>
        </p:spPr>
        <p:txBody>
          <a:bodyPr/>
          <a:lstStyle/>
          <a:p>
            <a:r>
              <a:rPr lang="zh-CN" altLang="en-US" sz="3200" dirty="0">
                <a:gradFill>
                  <a:gsLst>
                    <a:gs pos="1250">
                      <a:schemeClr val="bg1"/>
                    </a:gs>
                    <a:gs pos="100000">
                      <a:schemeClr val="bg1"/>
                    </a:gs>
                  </a:gsLst>
                  <a:lin ang="5400000" scaled="0"/>
                </a:gradFill>
              </a:rPr>
              <a:t>微服务体系结构上的指南</a:t>
            </a:r>
            <a:r>
              <a:rPr lang="en-US" altLang="zh-CN" sz="3200" dirty="0">
                <a:gradFill>
                  <a:gsLst>
                    <a:gs pos="1250">
                      <a:schemeClr val="bg1"/>
                    </a:gs>
                    <a:gs pos="100000">
                      <a:schemeClr val="bg1"/>
                    </a:gs>
                  </a:gsLst>
                  <a:lin ang="5400000" scaled="0"/>
                </a:gradFill>
              </a:rPr>
              <a:t>/</a:t>
            </a:r>
            <a:r>
              <a:rPr lang="zh-CN" altLang="en-US" sz="3200" dirty="0">
                <a:gradFill>
                  <a:gsLst>
                    <a:gs pos="1250">
                      <a:schemeClr val="bg1"/>
                    </a:gs>
                    <a:gs pos="100000">
                      <a:schemeClr val="bg1"/>
                    </a:gs>
                  </a:gsLst>
                  <a:lin ang="5400000" scaled="0"/>
                </a:gradFill>
              </a:rPr>
              <a:t>电子书和示例应用程序</a:t>
            </a:r>
            <a:endParaRPr lang="en-US" sz="3200" dirty="0">
              <a:gradFill>
                <a:gsLst>
                  <a:gs pos="1250">
                    <a:schemeClr val="bg1"/>
                  </a:gs>
                  <a:gs pos="100000">
                    <a:schemeClr val="bg1"/>
                  </a:gs>
                </a:gsLst>
                <a:lin ang="5400000" scaled="0"/>
              </a:gradFill>
            </a:endParaRPr>
          </a:p>
        </p:txBody>
      </p:sp>
      <p:pic>
        <p:nvPicPr>
          <p:cNvPr id="14" name="Picture 13">
            <a:extLst>
              <a:ext uri="{FF2B5EF4-FFF2-40B4-BE49-F238E27FC236}">
                <a16:creationId xmlns:a16="http://schemas.microsoft.com/office/drawing/2014/main" id="{4A833A43-799B-44B0-8741-0B18DDA9FC15}"/>
              </a:ext>
            </a:extLst>
          </p:cNvPr>
          <p:cNvPicPr>
            <a:picLocks noChangeAspect="1"/>
          </p:cNvPicPr>
          <p:nvPr/>
        </p:nvPicPr>
        <p:blipFill>
          <a:blip r:embed="rId3"/>
          <a:stretch>
            <a:fillRect/>
          </a:stretch>
        </p:blipFill>
        <p:spPr>
          <a:xfrm>
            <a:off x="4616194" y="2590801"/>
            <a:ext cx="6355432" cy="3352800"/>
          </a:xfrm>
          <a:prstGeom prst="rect">
            <a:avLst/>
          </a:prstGeom>
        </p:spPr>
      </p:pic>
      <p:sp>
        <p:nvSpPr>
          <p:cNvPr id="16" name="TextBox 15">
            <a:extLst>
              <a:ext uri="{FF2B5EF4-FFF2-40B4-BE49-F238E27FC236}">
                <a16:creationId xmlns:a16="http://schemas.microsoft.com/office/drawing/2014/main" id="{B5A7CB06-C5AB-49FF-B15E-C4DB45AAC150}"/>
              </a:ext>
            </a:extLst>
          </p:cNvPr>
          <p:cNvSpPr txBox="1"/>
          <p:nvPr/>
        </p:nvSpPr>
        <p:spPr>
          <a:xfrm>
            <a:off x="4616194" y="1838663"/>
            <a:ext cx="4947936" cy="802784"/>
          </a:xfrm>
          <a:prstGeom prst="rect">
            <a:avLst/>
          </a:prstGeom>
          <a:noFill/>
        </p:spPr>
        <p:txBody>
          <a:bodyPr wrap="square" rtlCol="0">
            <a:spAutoFit/>
          </a:bodyPr>
          <a:lstStyle/>
          <a:p>
            <a:pPr marL="285640" indent="-285640" defTabSz="914050">
              <a:spcBef>
                <a:spcPts val="480"/>
              </a:spcBef>
              <a:buFont typeface="Arial" panose="020B0604020202020204" pitchFamily="34" charset="0"/>
              <a:buChar char="•"/>
              <a:defRPr/>
            </a:pPr>
            <a:r>
              <a:rPr lang="en-US" sz="1400" dirty="0">
                <a:gradFill>
                  <a:gsLst>
                    <a:gs pos="1250">
                      <a:schemeClr val="tx1"/>
                    </a:gs>
                    <a:gs pos="100000">
                      <a:schemeClr val="tx1"/>
                    </a:gs>
                  </a:gsLst>
                  <a:lin ang="5400000" scaled="0"/>
                </a:gradFill>
                <a:latin typeface="Segoe UI" charset="0"/>
                <a:ea typeface="Segoe UI" charset="0"/>
                <a:cs typeface="Segoe UI" charset="0"/>
              </a:rPr>
              <a:t>Intended for .NET developers and solution architects</a:t>
            </a:r>
          </a:p>
          <a:p>
            <a:pPr marL="285640" indent="-285640" defTabSz="914050">
              <a:spcBef>
                <a:spcPts val="480"/>
              </a:spcBef>
              <a:buFont typeface="Arial" panose="020B0604020202020204" pitchFamily="34" charset="0"/>
              <a:buChar char="•"/>
              <a:defRPr/>
            </a:pPr>
            <a:r>
              <a:rPr lang="en-US" sz="1400" dirty="0">
                <a:gradFill>
                  <a:gsLst>
                    <a:gs pos="1250">
                      <a:schemeClr val="tx1"/>
                    </a:gs>
                    <a:gs pos="100000">
                      <a:schemeClr val="tx1"/>
                    </a:gs>
                  </a:gsLst>
                  <a:lin ang="5400000" scaled="0"/>
                </a:gradFill>
                <a:latin typeface="Segoe UI" charset="0"/>
                <a:ea typeface="Segoe UI" charset="0"/>
                <a:cs typeface="Segoe UI" charset="0"/>
              </a:rPr>
              <a:t>Prescriptive guidance on Microservices implementation with .NET Core and Docker</a:t>
            </a:r>
          </a:p>
        </p:txBody>
      </p:sp>
      <p:sp>
        <p:nvSpPr>
          <p:cNvPr id="17" name="Rectangle 16">
            <a:extLst>
              <a:ext uri="{FF2B5EF4-FFF2-40B4-BE49-F238E27FC236}">
                <a16:creationId xmlns:a16="http://schemas.microsoft.com/office/drawing/2014/main" id="{AB3A34B0-1F7F-4BFD-B170-728086BAE32A}"/>
              </a:ext>
            </a:extLst>
          </p:cNvPr>
          <p:cNvSpPr/>
          <p:nvPr/>
        </p:nvSpPr>
        <p:spPr>
          <a:xfrm>
            <a:off x="5496102" y="5943601"/>
            <a:ext cx="4595617" cy="307777"/>
          </a:xfrm>
          <a:prstGeom prst="rect">
            <a:avLst/>
          </a:prstGeom>
        </p:spPr>
        <p:txBody>
          <a:bodyPr wrap="none">
            <a:spAutoFit/>
          </a:bodyPr>
          <a:lstStyle/>
          <a:p>
            <a:pPr defTabSz="914225">
              <a:defRPr/>
            </a:pPr>
            <a:r>
              <a:rPr lang="en-US" sz="1400" dirty="0">
                <a:gradFill>
                  <a:gsLst>
                    <a:gs pos="1250">
                      <a:schemeClr val="accent1"/>
                    </a:gs>
                    <a:gs pos="100000">
                      <a:schemeClr val="accent1"/>
                    </a:gs>
                  </a:gsLst>
                  <a:lin ang="5400000" scaled="0"/>
                </a:gradFill>
                <a:latin typeface="Calibri" panose="020F0502020204030204"/>
              </a:rPr>
              <a:t>https://github.com/dotnet-architecture/eShopOnContainers</a:t>
            </a:r>
          </a:p>
        </p:txBody>
      </p:sp>
      <p:sp>
        <p:nvSpPr>
          <p:cNvPr id="18" name="Rectangle 17">
            <a:extLst>
              <a:ext uri="{FF2B5EF4-FFF2-40B4-BE49-F238E27FC236}">
                <a16:creationId xmlns:a16="http://schemas.microsoft.com/office/drawing/2014/main" id="{E8246D0F-C8B1-4584-8102-F46EB3374AE8}"/>
              </a:ext>
            </a:extLst>
          </p:cNvPr>
          <p:cNvSpPr/>
          <p:nvPr/>
        </p:nvSpPr>
        <p:spPr>
          <a:xfrm>
            <a:off x="750496" y="5943600"/>
            <a:ext cx="2815322" cy="307777"/>
          </a:xfrm>
          <a:prstGeom prst="rect">
            <a:avLst/>
          </a:prstGeom>
        </p:spPr>
        <p:txBody>
          <a:bodyPr wrap="none">
            <a:spAutoFit/>
          </a:bodyPr>
          <a:lstStyle/>
          <a:p>
            <a:pPr defTabSz="914225">
              <a:defRPr/>
            </a:pPr>
            <a:r>
              <a:rPr lang="en-US" sz="1400" dirty="0">
                <a:gradFill>
                  <a:gsLst>
                    <a:gs pos="1250">
                      <a:schemeClr val="accent1"/>
                    </a:gs>
                    <a:gs pos="100000">
                      <a:schemeClr val="accent1"/>
                    </a:gs>
                  </a:gsLst>
                  <a:lin ang="5400000" scaled="0"/>
                </a:gradFill>
                <a:latin typeface="Calibri" panose="020F0502020204030204"/>
              </a:rPr>
              <a:t>https://aka.ms/microservicesebook </a:t>
            </a:r>
          </a:p>
        </p:txBody>
      </p:sp>
      <p:sp>
        <p:nvSpPr>
          <p:cNvPr id="19" name="Rectangle 18">
            <a:extLst>
              <a:ext uri="{FF2B5EF4-FFF2-40B4-BE49-F238E27FC236}">
                <a16:creationId xmlns:a16="http://schemas.microsoft.com/office/drawing/2014/main" id="{3530E1BB-62A7-4A39-936C-21CE1A18AA2A}"/>
              </a:ext>
            </a:extLst>
          </p:cNvPr>
          <p:cNvSpPr/>
          <p:nvPr/>
        </p:nvSpPr>
        <p:spPr>
          <a:xfrm>
            <a:off x="1354091" y="1441450"/>
            <a:ext cx="1608133" cy="369332"/>
          </a:xfrm>
          <a:prstGeom prst="rect">
            <a:avLst/>
          </a:prstGeom>
        </p:spPr>
        <p:txBody>
          <a:bodyPr wrap="none">
            <a:spAutoFit/>
          </a:bodyPr>
          <a:lstStyle/>
          <a:p>
            <a:pPr defTabSz="914225">
              <a:defRPr/>
            </a:pPr>
            <a:r>
              <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eBook/Guide</a:t>
            </a:r>
          </a:p>
        </p:txBody>
      </p:sp>
      <p:sp>
        <p:nvSpPr>
          <p:cNvPr id="20" name="Rectangle 19">
            <a:extLst>
              <a:ext uri="{FF2B5EF4-FFF2-40B4-BE49-F238E27FC236}">
                <a16:creationId xmlns:a16="http://schemas.microsoft.com/office/drawing/2014/main" id="{24432296-1DD9-4E19-8EF3-294FD0DFA276}"/>
              </a:ext>
            </a:extLst>
          </p:cNvPr>
          <p:cNvSpPr/>
          <p:nvPr/>
        </p:nvSpPr>
        <p:spPr>
          <a:xfrm>
            <a:off x="4616194" y="1441450"/>
            <a:ext cx="6351226" cy="369332"/>
          </a:xfrm>
          <a:prstGeom prst="rect">
            <a:avLst/>
          </a:prstGeom>
        </p:spPr>
        <p:txBody>
          <a:bodyPr wrap="none">
            <a:spAutoFit/>
          </a:bodyPr>
          <a:lstStyle/>
          <a:p>
            <a:pPr defTabSz="914225">
              <a:defRPr/>
            </a:pPr>
            <a:r>
              <a:rPr lang="en-US" sz="18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eShopOnContainers: Reference microservices application</a:t>
            </a:r>
          </a:p>
        </p:txBody>
      </p:sp>
      <p:sp>
        <p:nvSpPr>
          <p:cNvPr id="22" name="Rectangle 21">
            <a:extLst>
              <a:ext uri="{FF2B5EF4-FFF2-40B4-BE49-F238E27FC236}">
                <a16:creationId xmlns:a16="http://schemas.microsoft.com/office/drawing/2014/main" id="{FC6BE01A-39DC-48FF-9422-5F9213F68872}"/>
              </a:ext>
            </a:extLst>
          </p:cNvPr>
          <p:cNvSpPr/>
          <p:nvPr/>
        </p:nvSpPr>
        <p:spPr bwMode="auto">
          <a:xfrm>
            <a:off x="4093029" y="1441450"/>
            <a:ext cx="7348475" cy="53489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4" tIns="143419" rIns="179274" bIns="143419" numCol="1" spcCol="0" rtlCol="0" fromWordArt="0" anchor="t" anchorCtr="0" forceAA="0" compatLnSpc="1">
            <a:prstTxWarp prst="textNoShape">
              <a:avLst/>
            </a:prstTxWarp>
            <a:noAutofit/>
          </a:bodyPr>
          <a:lstStyle/>
          <a:p>
            <a:pPr defTabSz="914103" fontAlgn="base">
              <a:lnSpc>
                <a:spcPct val="90000"/>
              </a:lnSpc>
              <a:spcBef>
                <a:spcPct val="0"/>
              </a:spcBef>
              <a:spcAft>
                <a:spcPct val="0"/>
              </a:spcAft>
              <a:defRPr/>
            </a:pPr>
            <a:r>
              <a:rPr lang="zh-CN" altLang="en-US" sz="1800" b="1" dirty="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电子书中涉及的其他主题</a:t>
            </a:r>
            <a:endParaRPr lang="en-US" altLang="zh-CN" sz="1800" b="1" dirty="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3" fontAlgn="base">
              <a:lnSpc>
                <a:spcPct val="90000"/>
              </a:lnSpc>
              <a:spcBef>
                <a:spcPct val="0"/>
              </a:spcBef>
              <a:spcAft>
                <a:spcPct val="0"/>
              </a:spcAft>
              <a:defRPr/>
            </a:pPr>
            <a:r>
              <a:rPr lang="zh-CN" altLang="en-US" sz="2000" dirty="0">
                <a:gradFill>
                  <a:gsLst>
                    <a:gs pos="0">
                      <a:schemeClr val="tx1"/>
                    </a:gs>
                    <a:gs pos="100000">
                      <a:schemeClr val="tx1"/>
                    </a:gs>
                  </a:gsLst>
                  <a:lin ang="5400000" scaled="0"/>
                </a:gradFill>
                <a:ea typeface="Segoe UI" pitchFamily="34" charset="0"/>
                <a:cs typeface="Segoe UI" pitchFamily="34" charset="0"/>
              </a:rPr>
              <a:t>领域驱动设计</a:t>
            </a:r>
            <a:endParaRPr lang="en-US" sz="2000" dirty="0">
              <a:gradFill>
                <a:gsLst>
                  <a:gs pos="0">
                    <a:schemeClr val="tx1"/>
                  </a:gs>
                  <a:gs pos="100000">
                    <a:schemeClr val="tx1"/>
                  </a:gs>
                </a:gsLst>
                <a:lin ang="5400000" scaled="0"/>
              </a:gradFill>
              <a:ea typeface="Segoe UI" pitchFamily="34" charset="0"/>
              <a:cs typeface="Segoe UI" pitchFamily="34" charset="0"/>
            </a:endParaRPr>
          </a:p>
          <a:p>
            <a:pPr marL="231775" indent="-231775" defTabSz="914103" fontAlgn="base">
              <a:lnSpc>
                <a:spcPct val="90000"/>
              </a:lnSpc>
              <a:spcBef>
                <a:spcPts val="480"/>
              </a:spcBef>
              <a:spcAft>
                <a:spcPct val="0"/>
              </a:spcAft>
              <a:buFont typeface="Arial" panose="020B0604020202020204" pitchFamily="34" charset="0"/>
              <a:buChar char="•"/>
              <a:defRPr/>
            </a:pPr>
            <a:r>
              <a:rPr lang="zh-CN" altLang="en-US" sz="1800" dirty="0">
                <a:gradFill>
                  <a:gsLst>
                    <a:gs pos="0">
                      <a:schemeClr val="tx1"/>
                    </a:gs>
                    <a:gs pos="100000">
                      <a:schemeClr val="tx1"/>
                    </a:gs>
                  </a:gsLst>
                  <a:lin ang="5400000" scaled="0"/>
                </a:gradFill>
                <a:ea typeface="Segoe UI" pitchFamily="34" charset="0"/>
                <a:cs typeface="Segoe UI" pitchFamily="34" charset="0"/>
              </a:rPr>
              <a:t>领域模型</a:t>
            </a:r>
            <a:r>
              <a:rPr lang="en-US" sz="1800" dirty="0">
                <a:gradFill>
                  <a:gsLst>
                    <a:gs pos="0">
                      <a:schemeClr val="tx1"/>
                    </a:gs>
                    <a:gs pos="100000">
                      <a:schemeClr val="tx1"/>
                    </a:gs>
                  </a:gsLst>
                  <a:lin ang="5400000" scaled="0"/>
                </a:gradFill>
                <a:ea typeface="Segoe UI" pitchFamily="34" charset="0"/>
                <a:cs typeface="Segoe UI" pitchFamily="34" charset="0"/>
              </a:rPr>
              <a:t>(</a:t>
            </a:r>
            <a:r>
              <a:rPr lang="en-US" sz="1800" i="1" dirty="0">
                <a:gradFill>
                  <a:gsLst>
                    <a:gs pos="0">
                      <a:schemeClr val="tx1"/>
                    </a:gs>
                    <a:gs pos="100000">
                      <a:schemeClr val="tx1"/>
                    </a:gs>
                  </a:gsLst>
                  <a:lin ang="5400000" scaled="0"/>
                </a:gradFill>
                <a:ea typeface="Segoe UI" pitchFamily="34" charset="0"/>
                <a:cs typeface="Segoe UI" pitchFamily="34" charset="0"/>
              </a:rPr>
              <a:t>Aggregates</a:t>
            </a:r>
            <a:r>
              <a:rPr lang="en-US" sz="1800" dirty="0">
                <a:gradFill>
                  <a:gsLst>
                    <a:gs pos="0">
                      <a:schemeClr val="tx1"/>
                    </a:gs>
                    <a:gs pos="100000">
                      <a:schemeClr val="tx1"/>
                    </a:gs>
                  </a:gsLst>
                  <a:lin ang="5400000" scaled="0"/>
                </a:gradFill>
                <a:ea typeface="Segoe UI" pitchFamily="34" charset="0"/>
                <a:cs typeface="Segoe UI" pitchFamily="34" charset="0"/>
              </a:rPr>
              <a:t>, Entity, Value-Objects, etc.)</a:t>
            </a:r>
          </a:p>
          <a:p>
            <a:pPr marL="231775" indent="-231775" defTabSz="914103" fontAlgn="base">
              <a:lnSpc>
                <a:spcPct val="90000"/>
              </a:lnSpc>
              <a:spcBef>
                <a:spcPts val="480"/>
              </a:spcBef>
              <a:spcAft>
                <a:spcPct val="0"/>
              </a:spcAft>
              <a:buFont typeface="Arial" panose="020B0604020202020204" pitchFamily="34" charset="0"/>
              <a:buChar char="•"/>
              <a:defRPr/>
            </a:pPr>
            <a:r>
              <a:rPr lang="zh-CN" altLang="en-US" sz="1800" dirty="0">
                <a:gradFill>
                  <a:gsLst>
                    <a:gs pos="0">
                      <a:schemeClr val="tx1"/>
                    </a:gs>
                    <a:gs pos="100000">
                      <a:schemeClr val="tx1"/>
                    </a:gs>
                  </a:gsLst>
                  <a:lin ang="5400000" scaled="0"/>
                </a:gradFill>
                <a:ea typeface="Segoe UI" pitchFamily="34" charset="0"/>
                <a:cs typeface="Segoe UI" pitchFamily="34" charset="0"/>
              </a:rPr>
              <a:t>简化的</a:t>
            </a:r>
            <a:r>
              <a:rPr lang="en-US" sz="1800" dirty="0">
                <a:gradFill>
                  <a:gsLst>
                    <a:gs pos="0">
                      <a:schemeClr val="tx1"/>
                    </a:gs>
                    <a:gs pos="100000">
                      <a:schemeClr val="tx1"/>
                    </a:gs>
                  </a:gsLst>
                  <a:lin ang="5400000" scaled="0"/>
                </a:gradFill>
                <a:ea typeface="Segoe UI" pitchFamily="34" charset="0"/>
                <a:cs typeface="Segoe UI" pitchFamily="34" charset="0"/>
              </a:rPr>
              <a:t> CQRS </a:t>
            </a:r>
          </a:p>
          <a:p>
            <a:pPr marL="457200" lvl="1" indent="-222250" defTabSz="914103" fontAlgn="base">
              <a:lnSpc>
                <a:spcPct val="90000"/>
              </a:lnSpc>
              <a:spcBef>
                <a:spcPts val="480"/>
              </a:spcBef>
              <a:spcAft>
                <a:spcPct val="0"/>
              </a:spcAft>
              <a:buFont typeface="Arial" panose="020B0604020202020204" pitchFamily="34" charset="0"/>
              <a:buChar char="•"/>
              <a:defRPr/>
            </a:pPr>
            <a:r>
              <a:rPr lang="en-US" sz="1600" dirty="0">
                <a:gradFill>
                  <a:gsLst>
                    <a:gs pos="0">
                      <a:schemeClr val="tx1"/>
                    </a:gs>
                    <a:gs pos="100000">
                      <a:schemeClr val="tx1"/>
                    </a:gs>
                  </a:gsLst>
                  <a:lin ang="5400000" scaled="0"/>
                </a:gradFill>
                <a:ea typeface="Segoe UI" pitchFamily="34" charset="0"/>
                <a:cs typeface="Segoe UI" pitchFamily="34" charset="0"/>
              </a:rPr>
              <a:t>Dapper </a:t>
            </a:r>
            <a:r>
              <a:rPr lang="en-US" sz="1600" dirty="0" err="1">
                <a:gradFill>
                  <a:gsLst>
                    <a:gs pos="0">
                      <a:schemeClr val="tx1"/>
                    </a:gs>
                    <a:gs pos="100000">
                      <a:schemeClr val="tx1"/>
                    </a:gs>
                  </a:gsLst>
                  <a:lin ang="5400000" scaled="0"/>
                </a:gradFill>
                <a:ea typeface="Segoe UI" pitchFamily="34" charset="0"/>
                <a:cs typeface="Segoe UI" pitchFamily="34" charset="0"/>
              </a:rPr>
              <a:t>MicroORM</a:t>
            </a:r>
            <a:r>
              <a:rPr lang="en-US" sz="1600" dirty="0">
                <a:gradFill>
                  <a:gsLst>
                    <a:gs pos="0">
                      <a:schemeClr val="tx1"/>
                    </a:gs>
                    <a:gs pos="100000">
                      <a:schemeClr val="tx1"/>
                    </a:gs>
                  </a:gsLst>
                  <a:lin ang="5400000" scaled="0"/>
                </a:gradFill>
                <a:ea typeface="Segoe UI" pitchFamily="34" charset="0"/>
                <a:cs typeface="Segoe UI" pitchFamily="34" charset="0"/>
              </a:rPr>
              <a:t> </a:t>
            </a:r>
            <a:r>
              <a:rPr lang="zh-CN" altLang="en-US" sz="1600" dirty="0">
                <a:gradFill>
                  <a:gsLst>
                    <a:gs pos="0">
                      <a:schemeClr val="tx1"/>
                    </a:gs>
                    <a:gs pos="100000">
                      <a:schemeClr val="tx1"/>
                    </a:gs>
                  </a:gsLst>
                  <a:lin ang="5400000" scaled="0"/>
                </a:gradFill>
                <a:ea typeface="Segoe UI" pitchFamily="34" charset="0"/>
                <a:cs typeface="Segoe UI" pitchFamily="34" charset="0"/>
              </a:rPr>
              <a:t>用于查询</a:t>
            </a:r>
            <a:endParaRPr lang="en-US" sz="1600" dirty="0">
              <a:gradFill>
                <a:gsLst>
                  <a:gs pos="0">
                    <a:schemeClr val="tx1"/>
                  </a:gs>
                  <a:gs pos="100000">
                    <a:schemeClr val="tx1"/>
                  </a:gs>
                </a:gsLst>
                <a:lin ang="5400000" scaled="0"/>
              </a:gradFill>
              <a:ea typeface="Segoe UI" pitchFamily="34" charset="0"/>
              <a:cs typeface="Segoe UI" pitchFamily="34" charset="0"/>
            </a:endParaRPr>
          </a:p>
          <a:p>
            <a:pPr marL="457200" lvl="1" indent="-222250" defTabSz="914103" fontAlgn="base">
              <a:lnSpc>
                <a:spcPct val="90000"/>
              </a:lnSpc>
              <a:spcBef>
                <a:spcPts val="480"/>
              </a:spcBef>
              <a:spcAft>
                <a:spcPct val="0"/>
              </a:spcAft>
              <a:buFont typeface="Arial" panose="020B0604020202020204" pitchFamily="34" charset="0"/>
              <a:buChar char="•"/>
              <a:defRPr/>
            </a:pPr>
            <a:r>
              <a:rPr lang="en-US" sz="1600" i="1" dirty="0">
                <a:gradFill>
                  <a:gsLst>
                    <a:gs pos="0">
                      <a:schemeClr val="tx1"/>
                    </a:gs>
                    <a:gs pos="100000">
                      <a:schemeClr val="tx1"/>
                    </a:gs>
                  </a:gsLst>
                  <a:lin ang="5400000" scaled="0"/>
                </a:gradFill>
                <a:ea typeface="Segoe UI" pitchFamily="34" charset="0"/>
                <a:cs typeface="Segoe UI" pitchFamily="34" charset="0"/>
              </a:rPr>
              <a:t>Commands</a:t>
            </a:r>
            <a:r>
              <a:rPr lang="en-US" sz="1600" dirty="0">
                <a:gradFill>
                  <a:gsLst>
                    <a:gs pos="0">
                      <a:schemeClr val="tx1"/>
                    </a:gs>
                    <a:gs pos="100000">
                      <a:schemeClr val="tx1"/>
                    </a:gs>
                  </a:gsLst>
                  <a:lin ang="5400000" scaled="0"/>
                </a:gradFill>
                <a:ea typeface="Segoe UI" pitchFamily="34" charset="0"/>
                <a:cs typeface="Segoe UI" pitchFamily="34" charset="0"/>
              </a:rPr>
              <a:t> </a:t>
            </a:r>
            <a:r>
              <a:rPr lang="zh-CN" altLang="en-US" sz="1600" dirty="0">
                <a:gradFill>
                  <a:gsLst>
                    <a:gs pos="0">
                      <a:schemeClr val="tx1"/>
                    </a:gs>
                    <a:gs pos="100000">
                      <a:schemeClr val="tx1"/>
                    </a:gs>
                  </a:gsLst>
                  <a:lin ang="5400000" scaled="0"/>
                </a:gradFill>
                <a:ea typeface="Segoe UI" pitchFamily="34" charset="0"/>
                <a:cs typeface="Segoe UI" pitchFamily="34" charset="0"/>
              </a:rPr>
              <a:t>和</a:t>
            </a:r>
            <a:r>
              <a:rPr lang="en-US" sz="1600" dirty="0">
                <a:gradFill>
                  <a:gsLst>
                    <a:gs pos="0">
                      <a:schemeClr val="tx1"/>
                    </a:gs>
                    <a:gs pos="100000">
                      <a:schemeClr val="tx1"/>
                    </a:gs>
                  </a:gsLst>
                  <a:lin ang="5400000" scaled="0"/>
                </a:gradFill>
                <a:ea typeface="Segoe UI" pitchFamily="34" charset="0"/>
                <a:cs typeface="Segoe UI" pitchFamily="34" charset="0"/>
              </a:rPr>
              <a:t> Mediator </a:t>
            </a:r>
            <a:r>
              <a:rPr lang="zh-CN" altLang="en-US" sz="1600" dirty="0">
                <a:gradFill>
                  <a:gsLst>
                    <a:gs pos="0">
                      <a:schemeClr val="tx1"/>
                    </a:gs>
                    <a:gs pos="100000">
                      <a:schemeClr val="tx1"/>
                    </a:gs>
                  </a:gsLst>
                  <a:lin ang="5400000" scaled="0"/>
                </a:gradFill>
                <a:ea typeface="Segoe UI" pitchFamily="34" charset="0"/>
                <a:cs typeface="Segoe UI" pitchFamily="34" charset="0"/>
              </a:rPr>
              <a:t>模式</a:t>
            </a:r>
            <a:endParaRPr lang="en-US" sz="1600" dirty="0">
              <a:gradFill>
                <a:gsLst>
                  <a:gs pos="0">
                    <a:schemeClr val="tx1"/>
                  </a:gs>
                  <a:gs pos="100000">
                    <a:schemeClr val="tx1"/>
                  </a:gs>
                </a:gsLst>
                <a:lin ang="5400000" scaled="0"/>
              </a:gradFill>
              <a:ea typeface="Segoe UI" pitchFamily="34" charset="0"/>
              <a:cs typeface="Segoe UI" pitchFamily="34" charset="0"/>
            </a:endParaRPr>
          </a:p>
          <a:p>
            <a:pPr marL="234950" indent="-234950" defTabSz="914103" fontAlgn="base">
              <a:lnSpc>
                <a:spcPct val="90000"/>
              </a:lnSpc>
              <a:spcBef>
                <a:spcPts val="480"/>
              </a:spcBef>
              <a:spcAft>
                <a:spcPct val="0"/>
              </a:spcAft>
              <a:buFont typeface="Arial" panose="020B0604020202020204" pitchFamily="34" charset="0"/>
              <a:buChar char="•"/>
              <a:defRPr/>
            </a:pPr>
            <a:r>
              <a:rPr lang="zh-CN" altLang="en-US" sz="1800" i="1" dirty="0">
                <a:gradFill>
                  <a:gsLst>
                    <a:gs pos="0">
                      <a:schemeClr val="tx1"/>
                    </a:gs>
                    <a:gs pos="100000">
                      <a:schemeClr val="tx1"/>
                    </a:gs>
                  </a:gsLst>
                  <a:lin ang="5400000" scaled="0"/>
                </a:gradFill>
                <a:ea typeface="Segoe UI" pitchFamily="34" charset="0"/>
                <a:cs typeface="Segoe UI" pitchFamily="34" charset="0"/>
              </a:rPr>
              <a:t>领域事件 </a:t>
            </a:r>
            <a:r>
              <a:rPr lang="en-US" sz="1800" dirty="0">
                <a:gradFill>
                  <a:gsLst>
                    <a:gs pos="0">
                      <a:schemeClr val="tx1"/>
                    </a:gs>
                    <a:gs pos="100000">
                      <a:schemeClr val="tx1"/>
                    </a:gs>
                  </a:gsLst>
                  <a:lin ang="5400000" scaled="0"/>
                </a:gradFill>
                <a:ea typeface="Segoe UI" pitchFamily="34" charset="0"/>
                <a:cs typeface="Segoe UI" pitchFamily="34" charset="0"/>
              </a:rPr>
              <a:t>(</a:t>
            </a:r>
            <a:r>
              <a:rPr lang="zh-CN" altLang="en-US" sz="1800" dirty="0">
                <a:gradFill>
                  <a:gsLst>
                    <a:gs pos="0">
                      <a:schemeClr val="tx1"/>
                    </a:gs>
                    <a:gs pos="100000">
                      <a:schemeClr val="tx1"/>
                    </a:gs>
                  </a:gsLst>
                  <a:lin ang="5400000" scaled="0"/>
                </a:gradFill>
                <a:ea typeface="Segoe UI" pitchFamily="34" charset="0"/>
                <a:cs typeface="Segoe UI" pitchFamily="34" charset="0"/>
              </a:rPr>
              <a:t>在同一微服务之间</a:t>
            </a:r>
            <a:r>
              <a:rPr lang="en-US" sz="1800" dirty="0">
                <a:gradFill>
                  <a:gsLst>
                    <a:gs pos="0">
                      <a:schemeClr val="tx1"/>
                    </a:gs>
                    <a:gs pos="100000">
                      <a:schemeClr val="tx1"/>
                    </a:gs>
                  </a:gsLst>
                  <a:lin ang="5400000" scaled="0"/>
                </a:gradFill>
                <a:ea typeface="Segoe UI" pitchFamily="34" charset="0"/>
                <a:cs typeface="Segoe UI" pitchFamily="34" charset="0"/>
              </a:rPr>
              <a:t>)</a:t>
            </a:r>
          </a:p>
          <a:p>
            <a:pPr defTabSz="914103" fontAlgn="base">
              <a:lnSpc>
                <a:spcPct val="90000"/>
              </a:lnSpc>
              <a:spcBef>
                <a:spcPts val="1200"/>
              </a:spcBef>
              <a:spcAft>
                <a:spcPct val="0"/>
              </a:spcAft>
              <a:defRPr/>
            </a:pPr>
            <a:r>
              <a:rPr lang="zh-CN" altLang="en-US" sz="2000" dirty="0">
                <a:gradFill>
                  <a:gsLst>
                    <a:gs pos="0">
                      <a:schemeClr val="tx1"/>
                    </a:gs>
                    <a:gs pos="100000">
                      <a:schemeClr val="tx1"/>
                    </a:gs>
                  </a:gsLst>
                  <a:lin ang="5400000" scaled="0"/>
                </a:gradFill>
                <a:ea typeface="Segoe UI" pitchFamily="34" charset="0"/>
                <a:cs typeface="Segoe UI" pitchFamily="34" charset="0"/>
              </a:rPr>
              <a:t>微服务</a:t>
            </a:r>
            <a:endParaRPr lang="en-US" sz="2000" dirty="0">
              <a:gradFill>
                <a:gsLst>
                  <a:gs pos="0">
                    <a:schemeClr val="tx1"/>
                  </a:gs>
                  <a:gs pos="100000">
                    <a:schemeClr val="tx1"/>
                  </a:gs>
                </a:gsLst>
                <a:lin ang="5400000" scaled="0"/>
              </a:gradFill>
              <a:ea typeface="Segoe UI" pitchFamily="34" charset="0"/>
              <a:cs typeface="Segoe UI" pitchFamily="34" charset="0"/>
            </a:endParaRPr>
          </a:p>
          <a:p>
            <a:pPr marL="234950" indent="-234950" defTabSz="914103" fontAlgn="base">
              <a:lnSpc>
                <a:spcPct val="90000"/>
              </a:lnSpc>
              <a:spcBef>
                <a:spcPts val="480"/>
              </a:spcBef>
              <a:spcAft>
                <a:spcPct val="0"/>
              </a:spcAft>
              <a:buFont typeface="Arial" panose="020B0604020202020204" pitchFamily="34" charset="0"/>
              <a:buChar char="•"/>
              <a:defRPr/>
            </a:pPr>
            <a:r>
              <a:rPr lang="zh-CN" altLang="en-US" sz="1800" i="1" dirty="0">
                <a:gradFill>
                  <a:gsLst>
                    <a:gs pos="0">
                      <a:schemeClr val="tx1"/>
                    </a:gs>
                    <a:gs pos="100000">
                      <a:schemeClr val="tx1"/>
                    </a:gs>
                  </a:gsLst>
                  <a:lin ang="5400000" scaled="0"/>
                </a:gradFill>
                <a:ea typeface="Segoe UI" pitchFamily="34" charset="0"/>
                <a:cs typeface="Segoe UI" pitchFamily="34" charset="0"/>
              </a:rPr>
              <a:t>集成事件 </a:t>
            </a:r>
            <a:r>
              <a:rPr lang="en-US" sz="1800" dirty="0">
                <a:gradFill>
                  <a:gsLst>
                    <a:gs pos="0">
                      <a:schemeClr val="tx1"/>
                    </a:gs>
                    <a:gs pos="100000">
                      <a:schemeClr val="tx1"/>
                    </a:gs>
                  </a:gsLst>
                  <a:lin ang="5400000" scaled="0"/>
                </a:gradFill>
                <a:ea typeface="Segoe UI" pitchFamily="34" charset="0"/>
                <a:cs typeface="Segoe UI" pitchFamily="34" charset="0"/>
              </a:rPr>
              <a:t>(</a:t>
            </a:r>
            <a:r>
              <a:rPr lang="zh-CN" altLang="en-US" sz="1800" dirty="0">
                <a:gradFill>
                  <a:gsLst>
                    <a:gs pos="0">
                      <a:schemeClr val="tx1"/>
                    </a:gs>
                    <a:gs pos="100000">
                      <a:schemeClr val="tx1"/>
                    </a:gs>
                  </a:gsLst>
                  <a:lin ang="5400000" scaled="0"/>
                </a:gradFill>
                <a:ea typeface="Segoe UI" pitchFamily="34" charset="0"/>
                <a:cs typeface="Segoe UI" pitchFamily="34" charset="0"/>
              </a:rPr>
              <a:t>微服务之间</a:t>
            </a:r>
            <a:r>
              <a:rPr lang="en-US" sz="1800" dirty="0">
                <a:gradFill>
                  <a:gsLst>
                    <a:gs pos="0">
                      <a:schemeClr val="tx1"/>
                    </a:gs>
                    <a:gs pos="100000">
                      <a:schemeClr val="tx1"/>
                    </a:gs>
                  </a:gsLst>
                  <a:lin ang="5400000" scaled="0"/>
                </a:gradFill>
                <a:ea typeface="Segoe UI" pitchFamily="34" charset="0"/>
                <a:cs typeface="Segoe UI" pitchFamily="34" charset="0"/>
              </a:rPr>
              <a:t>)</a:t>
            </a:r>
          </a:p>
          <a:p>
            <a:pPr marL="234950" indent="-234950" defTabSz="914103" fontAlgn="base">
              <a:lnSpc>
                <a:spcPct val="90000"/>
              </a:lnSpc>
              <a:spcBef>
                <a:spcPts val="480"/>
              </a:spcBef>
              <a:spcAft>
                <a:spcPct val="0"/>
              </a:spcAft>
              <a:buFont typeface="Arial" panose="020B0604020202020204" pitchFamily="34" charset="0"/>
              <a:buChar char="•"/>
              <a:defRPr/>
            </a:pPr>
            <a:r>
              <a:rPr lang="en-US" sz="1800" dirty="0">
                <a:gradFill>
                  <a:gsLst>
                    <a:gs pos="0">
                      <a:schemeClr val="tx1"/>
                    </a:gs>
                    <a:gs pos="100000">
                      <a:schemeClr val="tx1"/>
                    </a:gs>
                  </a:gsLst>
                  <a:lin ang="5400000" scaled="0"/>
                </a:gradFill>
                <a:ea typeface="Segoe UI" pitchFamily="34" charset="0"/>
                <a:cs typeface="Segoe UI" pitchFamily="34" charset="0"/>
              </a:rPr>
              <a:t>Docker Multi-arch </a:t>
            </a:r>
            <a:r>
              <a:rPr lang="zh-CN" altLang="en-US" sz="1800" dirty="0">
                <a:gradFill>
                  <a:gsLst>
                    <a:gs pos="0">
                      <a:schemeClr val="tx1"/>
                    </a:gs>
                    <a:gs pos="100000">
                      <a:schemeClr val="tx1"/>
                    </a:gs>
                  </a:gsLst>
                  <a:lin ang="5400000" scaled="0"/>
                </a:gradFill>
                <a:ea typeface="Segoe UI" pitchFamily="34" charset="0"/>
                <a:cs typeface="Segoe UI" pitchFamily="34" charset="0"/>
              </a:rPr>
              <a:t>和 </a:t>
            </a:r>
            <a:r>
              <a:rPr lang="en-US" sz="1800" dirty="0">
                <a:gradFill>
                  <a:gsLst>
                    <a:gs pos="0">
                      <a:schemeClr val="tx1"/>
                    </a:gs>
                    <a:gs pos="100000">
                      <a:schemeClr val="tx1"/>
                    </a:gs>
                  </a:gsLst>
                  <a:lin ang="5400000" scaled="0"/>
                </a:gradFill>
                <a:ea typeface="Segoe UI" pitchFamily="34" charset="0"/>
                <a:cs typeface="Segoe UI" pitchFamily="34" charset="0"/>
              </a:rPr>
              <a:t> multi-stage </a:t>
            </a:r>
            <a:r>
              <a:rPr lang="zh-CN" altLang="en-US" sz="1800" dirty="0">
                <a:gradFill>
                  <a:gsLst>
                    <a:gs pos="0">
                      <a:schemeClr val="tx1"/>
                    </a:gs>
                    <a:gs pos="100000">
                      <a:schemeClr val="tx1"/>
                    </a:gs>
                  </a:gsLst>
                  <a:lin ang="5400000" scaled="0"/>
                </a:gradFill>
                <a:ea typeface="Segoe UI" pitchFamily="34" charset="0"/>
                <a:cs typeface="Segoe UI" pitchFamily="34" charset="0"/>
              </a:rPr>
              <a:t>构建</a:t>
            </a:r>
            <a:endParaRPr lang="en-US" sz="1800" dirty="0">
              <a:gradFill>
                <a:gsLst>
                  <a:gs pos="0">
                    <a:schemeClr val="tx1"/>
                  </a:gs>
                  <a:gs pos="100000">
                    <a:schemeClr val="tx1"/>
                  </a:gs>
                </a:gsLst>
                <a:lin ang="5400000" scaled="0"/>
              </a:gradFill>
              <a:ea typeface="Segoe UI" pitchFamily="34" charset="0"/>
              <a:cs typeface="Segoe UI" pitchFamily="34" charset="0"/>
            </a:endParaRPr>
          </a:p>
          <a:p>
            <a:pPr marL="234950" indent="-234950" defTabSz="914103" fontAlgn="base">
              <a:lnSpc>
                <a:spcPct val="90000"/>
              </a:lnSpc>
              <a:spcBef>
                <a:spcPts val="480"/>
              </a:spcBef>
              <a:spcAft>
                <a:spcPct val="0"/>
              </a:spcAft>
              <a:buFont typeface="Arial" panose="020B0604020202020204" pitchFamily="34" charset="0"/>
              <a:buChar char="•"/>
              <a:defRPr/>
            </a:pPr>
            <a:r>
              <a:rPr lang="en-US" sz="1800" dirty="0">
                <a:gradFill>
                  <a:gsLst>
                    <a:gs pos="0">
                      <a:schemeClr val="tx1"/>
                    </a:gs>
                    <a:gs pos="100000">
                      <a:schemeClr val="tx1"/>
                    </a:gs>
                  </a:gsLst>
                  <a:lin ang="5400000" scaled="0"/>
                </a:gradFill>
                <a:ea typeface="Segoe UI" pitchFamily="34" charset="0"/>
                <a:cs typeface="Segoe UI" pitchFamily="34" charset="0"/>
              </a:rPr>
              <a:t>Swagger </a:t>
            </a:r>
            <a:r>
              <a:rPr lang="zh-CN" altLang="en-US" sz="1800" dirty="0">
                <a:gradFill>
                  <a:gsLst>
                    <a:gs pos="0">
                      <a:schemeClr val="tx1"/>
                    </a:gs>
                    <a:gs pos="100000">
                      <a:schemeClr val="tx1"/>
                    </a:gs>
                  </a:gsLst>
                  <a:lin ang="5400000" scaled="0"/>
                </a:gradFill>
                <a:ea typeface="Segoe UI" pitchFamily="34" charset="0"/>
                <a:cs typeface="Segoe UI" pitchFamily="34" charset="0"/>
              </a:rPr>
              <a:t>和</a:t>
            </a:r>
            <a:r>
              <a:rPr lang="en-US" sz="1800" dirty="0">
                <a:gradFill>
                  <a:gsLst>
                    <a:gs pos="0">
                      <a:schemeClr val="tx1"/>
                    </a:gs>
                    <a:gs pos="100000">
                      <a:schemeClr val="tx1"/>
                    </a:gs>
                  </a:gsLst>
                  <a:lin ang="5400000" scaled="0"/>
                </a:gradFill>
                <a:ea typeface="Segoe UI" pitchFamily="34" charset="0"/>
                <a:cs typeface="Segoe UI" pitchFamily="34" charset="0"/>
              </a:rPr>
              <a:t> </a:t>
            </a:r>
            <a:r>
              <a:rPr lang="en-US" sz="1800" dirty="0" err="1">
                <a:gradFill>
                  <a:gsLst>
                    <a:gs pos="0">
                      <a:schemeClr val="tx1"/>
                    </a:gs>
                    <a:gs pos="100000">
                      <a:schemeClr val="tx1"/>
                    </a:gs>
                  </a:gsLst>
                  <a:lin ang="5400000" scaled="0"/>
                </a:gradFill>
                <a:ea typeface="Segoe UI" pitchFamily="34" charset="0"/>
                <a:cs typeface="Segoe UI" pitchFamily="34" charset="0"/>
              </a:rPr>
              <a:t>Swashbuckle</a:t>
            </a:r>
            <a:endParaRPr lang="en-US" sz="1800" dirty="0">
              <a:gradFill>
                <a:gsLst>
                  <a:gs pos="0">
                    <a:schemeClr val="tx1"/>
                  </a:gs>
                  <a:gs pos="100000">
                    <a:schemeClr val="tx1"/>
                  </a:gs>
                </a:gsLst>
                <a:lin ang="5400000" scaled="0"/>
              </a:gradFill>
              <a:ea typeface="Segoe UI" pitchFamily="34" charset="0"/>
              <a:cs typeface="Segoe UI" pitchFamily="34" charset="0"/>
            </a:endParaRPr>
          </a:p>
          <a:p>
            <a:pPr marL="234950" indent="-234950" defTabSz="914103" fontAlgn="base">
              <a:lnSpc>
                <a:spcPct val="90000"/>
              </a:lnSpc>
              <a:spcBef>
                <a:spcPts val="480"/>
              </a:spcBef>
              <a:spcAft>
                <a:spcPct val="0"/>
              </a:spcAft>
              <a:buFont typeface="Arial" panose="020B0604020202020204" pitchFamily="34" charset="0"/>
              <a:buChar char="•"/>
              <a:defRPr/>
            </a:pPr>
            <a:r>
              <a:rPr lang="en-US" sz="1800" dirty="0">
                <a:gradFill>
                  <a:gsLst>
                    <a:gs pos="0">
                      <a:schemeClr val="tx1"/>
                    </a:gs>
                    <a:gs pos="100000">
                      <a:schemeClr val="tx1"/>
                    </a:gs>
                  </a:gsLst>
                  <a:lin ang="5400000" scaled="0"/>
                </a:gradFill>
                <a:ea typeface="Segoe UI" pitchFamily="34" charset="0"/>
                <a:cs typeface="Segoe UI" pitchFamily="34" charset="0"/>
              </a:rPr>
              <a:t>Security (Authentication/Authorization) with tokens from IdentityServer4 </a:t>
            </a:r>
            <a:r>
              <a:rPr lang="zh-CN" altLang="en-US" sz="1800" dirty="0">
                <a:gradFill>
                  <a:gsLst>
                    <a:gs pos="0">
                      <a:schemeClr val="tx1"/>
                    </a:gs>
                    <a:gs pos="100000">
                      <a:schemeClr val="tx1"/>
                    </a:gs>
                  </a:gsLst>
                  <a:lin ang="5400000" scaled="0"/>
                </a:gradFill>
                <a:ea typeface="Segoe UI" pitchFamily="34" charset="0"/>
                <a:cs typeface="Segoe UI" pitchFamily="34" charset="0"/>
              </a:rPr>
              <a:t>搭配</a:t>
            </a:r>
            <a:r>
              <a:rPr lang="en-US" sz="1800" dirty="0">
                <a:gradFill>
                  <a:gsLst>
                    <a:gs pos="0">
                      <a:schemeClr val="tx1"/>
                    </a:gs>
                    <a:gs pos="100000">
                      <a:schemeClr val="tx1"/>
                    </a:gs>
                  </a:gsLst>
                  <a:lin ang="5400000" scaled="0"/>
                </a:gradFill>
                <a:ea typeface="Segoe UI" pitchFamily="34" charset="0"/>
                <a:cs typeface="Segoe UI" pitchFamily="34" charset="0"/>
              </a:rPr>
              <a:t> ASP.NET Identity</a:t>
            </a:r>
          </a:p>
        </p:txBody>
      </p:sp>
      <p:pic>
        <p:nvPicPr>
          <p:cNvPr id="12" name="Picture 11">
            <a:extLst>
              <a:ext uri="{FF2B5EF4-FFF2-40B4-BE49-F238E27FC236}">
                <a16:creationId xmlns:a16="http://schemas.microsoft.com/office/drawing/2014/main" id="{F5EE6D3A-BED5-4DDA-9C66-0F9EB7D9C061}"/>
              </a:ext>
            </a:extLst>
          </p:cNvPr>
          <p:cNvPicPr>
            <a:picLocks noChangeAspect="1"/>
          </p:cNvPicPr>
          <p:nvPr/>
        </p:nvPicPr>
        <p:blipFill>
          <a:blip r:embed="rId4"/>
          <a:stretch>
            <a:fillRect/>
          </a:stretch>
        </p:blipFill>
        <p:spPr>
          <a:xfrm>
            <a:off x="588263" y="1838663"/>
            <a:ext cx="3139789" cy="4061418"/>
          </a:xfrm>
          <a:prstGeom prst="rect">
            <a:avLst/>
          </a:prstGeom>
        </p:spPr>
      </p:pic>
    </p:spTree>
    <p:extLst>
      <p:ext uri="{BB962C8B-B14F-4D97-AF65-F5344CB8AC3E}">
        <p14:creationId xmlns:p14="http://schemas.microsoft.com/office/powerpoint/2010/main" val="61850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关键点</a:t>
            </a:r>
            <a:endParaRPr lang="en-US" dirty="0"/>
          </a:p>
        </p:txBody>
      </p:sp>
      <p:sp>
        <p:nvSpPr>
          <p:cNvPr id="3" name="Text Placeholder 2">
            <a:extLst>
              <a:ext uri="{FF2B5EF4-FFF2-40B4-BE49-F238E27FC236}">
                <a16:creationId xmlns:a16="http://schemas.microsoft.com/office/drawing/2014/main" id="{EC0FA350-2F07-43DB-BFC3-3BB4A5E5E24A}"/>
              </a:ext>
            </a:extLst>
          </p:cNvPr>
          <p:cNvSpPr>
            <a:spLocks noGrp="1"/>
          </p:cNvSpPr>
          <p:nvPr>
            <p:ph type="body" sz="quarter" idx="10"/>
          </p:nvPr>
        </p:nvSpPr>
        <p:spPr>
          <a:xfrm>
            <a:off x="584200" y="1435497"/>
            <a:ext cx="11018520" cy="3274743"/>
          </a:xfrm>
        </p:spPr>
        <p:txBody>
          <a:bodyPr/>
          <a:lstStyle/>
          <a:p>
            <a:r>
              <a:rPr lang="en-US" dirty="0"/>
              <a:t>Microservices </a:t>
            </a:r>
            <a:r>
              <a:rPr lang="zh-CN" altLang="en-US" dirty="0"/>
              <a:t>允许独立开发、部署和扩展</a:t>
            </a:r>
            <a:endParaRPr lang="en-US" dirty="0"/>
          </a:p>
          <a:p>
            <a:r>
              <a:rPr lang="en-US" dirty="0"/>
              <a:t>Microservices </a:t>
            </a:r>
            <a:r>
              <a:rPr lang="zh-CN" altLang="en-US" dirty="0"/>
              <a:t>提供了巨大的好处，但也带来了新的挑战（分布式软件的挑战</a:t>
            </a:r>
            <a:r>
              <a:rPr lang="en-US" dirty="0"/>
              <a:t>)</a:t>
            </a:r>
          </a:p>
          <a:p>
            <a:r>
              <a:rPr lang="en-US" dirty="0"/>
              <a:t>Microservices </a:t>
            </a:r>
            <a:r>
              <a:rPr lang="zh-CN" altLang="en-US" dirty="0"/>
              <a:t>并不适合所有的应用</a:t>
            </a:r>
            <a:r>
              <a:rPr lang="en-US" dirty="0"/>
              <a:t>, </a:t>
            </a:r>
            <a:r>
              <a:rPr lang="zh-CN" altLang="en-US" dirty="0"/>
              <a:t>而是适用于具有典型的多个自主开发团队开发的大型的、可扩展和长期发展的应用程序</a:t>
            </a:r>
            <a:r>
              <a:rPr lang="en-US" dirty="0"/>
              <a:t> </a:t>
            </a:r>
          </a:p>
          <a:p>
            <a:r>
              <a:rPr lang="zh-CN" altLang="en-US" dirty="0"/>
              <a:t>但是你可以开始使用新的微服务架构扩展你的的单体应用，逐步完成单体应用的微服务改造</a:t>
            </a:r>
            <a:endParaRPr lang="en-US" dirty="0"/>
          </a:p>
        </p:txBody>
      </p:sp>
    </p:spTree>
    <p:extLst>
      <p:ext uri="{BB962C8B-B14F-4D97-AF65-F5344CB8AC3E}">
        <p14:creationId xmlns:p14="http://schemas.microsoft.com/office/powerpoint/2010/main" val="32923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8F8F8"/>
          </a:solidFill>
        </p:spPr>
        <p:txBody>
          <a:bodyPr wrap="square" lIns="0" tIns="0" rIns="0" bIns="0" rtlCol="0"/>
          <a:lstStyle/>
          <a:p>
            <a:endParaRPr/>
          </a:p>
        </p:txBody>
      </p:sp>
      <p:sp>
        <p:nvSpPr>
          <p:cNvPr id="3" name="object 3"/>
          <p:cNvSpPr/>
          <p:nvPr/>
        </p:nvSpPr>
        <p:spPr>
          <a:xfrm>
            <a:off x="256031" y="265175"/>
            <a:ext cx="11683365" cy="6332220"/>
          </a:xfrm>
          <a:custGeom>
            <a:avLst/>
            <a:gdLst/>
            <a:ahLst/>
            <a:cxnLst/>
            <a:rect l="l" t="t" r="r" b="b"/>
            <a:pathLst>
              <a:path w="11683365" h="6332220">
                <a:moveTo>
                  <a:pt x="0" y="6332220"/>
                </a:moveTo>
                <a:lnTo>
                  <a:pt x="11682984" y="6332220"/>
                </a:lnTo>
                <a:lnTo>
                  <a:pt x="11682984" y="0"/>
                </a:lnTo>
                <a:lnTo>
                  <a:pt x="0" y="0"/>
                </a:lnTo>
                <a:lnTo>
                  <a:pt x="0" y="6332220"/>
                </a:lnTo>
                <a:close/>
              </a:path>
            </a:pathLst>
          </a:custGeom>
          <a:solidFill>
            <a:srgbClr val="F5F5F5"/>
          </a:solidFill>
        </p:spPr>
        <p:txBody>
          <a:bodyPr wrap="square" lIns="0" tIns="0" rIns="0" bIns="0" rtlCol="0"/>
          <a:lstStyle/>
          <a:p>
            <a:endParaRPr/>
          </a:p>
        </p:txBody>
      </p:sp>
      <p:sp>
        <p:nvSpPr>
          <p:cNvPr id="4" name="object 4"/>
          <p:cNvSpPr/>
          <p:nvPr/>
        </p:nvSpPr>
        <p:spPr>
          <a:xfrm>
            <a:off x="605790" y="1197102"/>
            <a:ext cx="10983595" cy="0"/>
          </a:xfrm>
          <a:custGeom>
            <a:avLst/>
            <a:gdLst/>
            <a:ahLst/>
            <a:cxnLst/>
            <a:rect l="l" t="t" r="r" b="b"/>
            <a:pathLst>
              <a:path w="10983595">
                <a:moveTo>
                  <a:pt x="0" y="0"/>
                </a:moveTo>
                <a:lnTo>
                  <a:pt x="10983087" y="0"/>
                </a:lnTo>
              </a:path>
            </a:pathLst>
          </a:custGeom>
          <a:ln w="25908">
            <a:solidFill>
              <a:srgbClr val="D24625"/>
            </a:solidFill>
          </a:ln>
        </p:spPr>
        <p:txBody>
          <a:bodyPr wrap="square" lIns="0" tIns="0" rIns="0" bIns="0" rtlCol="0"/>
          <a:lstStyle/>
          <a:p>
            <a:endParaRPr/>
          </a:p>
        </p:txBody>
      </p:sp>
      <p:sp>
        <p:nvSpPr>
          <p:cNvPr id="5" name="object 5"/>
          <p:cNvSpPr txBox="1">
            <a:spLocks noGrp="1"/>
          </p:cNvSpPr>
          <p:nvPr>
            <p:ph type="title"/>
          </p:nvPr>
        </p:nvSpPr>
        <p:spPr>
          <a:xfrm>
            <a:off x="544779" y="103124"/>
            <a:ext cx="3860800" cy="681990"/>
          </a:xfrm>
          <a:prstGeom prst="rect">
            <a:avLst/>
          </a:prstGeom>
        </p:spPr>
        <p:txBody>
          <a:bodyPr vert="horz" wrap="square" lIns="0" tIns="13335" rIns="0" bIns="0" rtlCol="0">
            <a:spAutoFit/>
          </a:bodyPr>
          <a:lstStyle/>
          <a:p>
            <a:pPr marL="12700">
              <a:lnSpc>
                <a:spcPct val="100000"/>
              </a:lnSpc>
              <a:spcBef>
                <a:spcPts val="105"/>
              </a:spcBef>
            </a:pPr>
            <a:r>
              <a:rPr sz="4300" u="none" spc="10" dirty="0"/>
              <a:t>新的模式和</a:t>
            </a:r>
            <a:r>
              <a:rPr sz="4300" u="none" spc="5" dirty="0"/>
              <a:t>技术</a:t>
            </a:r>
            <a:endParaRPr sz="4300"/>
          </a:p>
        </p:txBody>
      </p:sp>
      <p:sp>
        <p:nvSpPr>
          <p:cNvPr id="6" name="object 6"/>
          <p:cNvSpPr txBox="1"/>
          <p:nvPr/>
        </p:nvSpPr>
        <p:spPr>
          <a:xfrm>
            <a:off x="1399158" y="1223898"/>
            <a:ext cx="2707640" cy="563245"/>
          </a:xfrm>
          <a:prstGeom prst="rect">
            <a:avLst/>
          </a:prstGeom>
        </p:spPr>
        <p:txBody>
          <a:bodyPr vert="horz" wrap="square" lIns="0" tIns="15875" rIns="0" bIns="0" rtlCol="0">
            <a:spAutoFit/>
          </a:bodyPr>
          <a:lstStyle/>
          <a:p>
            <a:pPr marL="12700">
              <a:lnSpc>
                <a:spcPct val="100000"/>
              </a:lnSpc>
              <a:spcBef>
                <a:spcPts val="125"/>
              </a:spcBef>
            </a:pPr>
            <a:r>
              <a:rPr sz="3500" spc="15" dirty="0">
                <a:solidFill>
                  <a:srgbClr val="505050"/>
                </a:solidFill>
                <a:latin typeface="Segoe UI"/>
                <a:cs typeface="Segoe UI"/>
              </a:rPr>
              <a:t>Microservices</a:t>
            </a:r>
            <a:endParaRPr sz="3500">
              <a:latin typeface="Segoe UI"/>
              <a:cs typeface="Segoe UI"/>
            </a:endParaRPr>
          </a:p>
        </p:txBody>
      </p:sp>
      <p:sp>
        <p:nvSpPr>
          <p:cNvPr id="7" name="object 7"/>
          <p:cNvSpPr txBox="1"/>
          <p:nvPr/>
        </p:nvSpPr>
        <p:spPr>
          <a:xfrm>
            <a:off x="9482073" y="1872742"/>
            <a:ext cx="2157730" cy="444500"/>
          </a:xfrm>
          <a:prstGeom prst="rect">
            <a:avLst/>
          </a:prstGeom>
        </p:spPr>
        <p:txBody>
          <a:bodyPr vert="horz" wrap="square" lIns="0" tIns="12065" rIns="0" bIns="0" rtlCol="0">
            <a:spAutoFit/>
          </a:bodyPr>
          <a:lstStyle/>
          <a:p>
            <a:pPr marL="12700">
              <a:lnSpc>
                <a:spcPct val="100000"/>
              </a:lnSpc>
              <a:spcBef>
                <a:spcPts val="95"/>
              </a:spcBef>
            </a:pPr>
            <a:r>
              <a:rPr sz="2750" spc="-15" dirty="0">
                <a:solidFill>
                  <a:srgbClr val="505050"/>
                </a:solidFill>
                <a:latin typeface="Segoe UI"/>
                <a:cs typeface="Segoe UI"/>
              </a:rPr>
              <a:t>Docker</a:t>
            </a:r>
            <a:r>
              <a:rPr sz="2750" spc="-90" dirty="0">
                <a:solidFill>
                  <a:srgbClr val="505050"/>
                </a:solidFill>
                <a:latin typeface="Segoe UI"/>
                <a:cs typeface="Segoe UI"/>
              </a:rPr>
              <a:t> </a:t>
            </a:r>
            <a:r>
              <a:rPr sz="2750" spc="-10" dirty="0">
                <a:solidFill>
                  <a:srgbClr val="505050"/>
                </a:solidFill>
                <a:latin typeface="Segoe UI"/>
                <a:cs typeface="Segoe UI"/>
              </a:rPr>
              <a:t>Image</a:t>
            </a:r>
            <a:endParaRPr sz="2750">
              <a:latin typeface="Segoe UI"/>
              <a:cs typeface="Segoe UI"/>
            </a:endParaRPr>
          </a:p>
        </p:txBody>
      </p:sp>
      <p:sp>
        <p:nvSpPr>
          <p:cNvPr id="8" name="object 8"/>
          <p:cNvSpPr txBox="1"/>
          <p:nvPr/>
        </p:nvSpPr>
        <p:spPr>
          <a:xfrm>
            <a:off x="9780778" y="2342823"/>
            <a:ext cx="1830070" cy="828675"/>
          </a:xfrm>
          <a:prstGeom prst="rect">
            <a:avLst/>
          </a:prstGeom>
        </p:spPr>
        <p:txBody>
          <a:bodyPr vert="horz" wrap="square" lIns="0" tIns="80010" rIns="0" bIns="0" rtlCol="0">
            <a:spAutoFit/>
          </a:bodyPr>
          <a:lstStyle/>
          <a:p>
            <a:pPr marL="12700">
              <a:lnSpc>
                <a:spcPct val="100000"/>
              </a:lnSpc>
              <a:spcBef>
                <a:spcPts val="630"/>
              </a:spcBef>
            </a:pPr>
            <a:r>
              <a:rPr sz="1950" spc="-10" dirty="0">
                <a:solidFill>
                  <a:srgbClr val="505050"/>
                </a:solidFill>
                <a:latin typeface="Segoe UI"/>
                <a:cs typeface="Segoe UI"/>
              </a:rPr>
              <a:t>Docker</a:t>
            </a:r>
            <a:r>
              <a:rPr sz="1950" spc="-20" dirty="0">
                <a:solidFill>
                  <a:srgbClr val="505050"/>
                </a:solidFill>
                <a:latin typeface="Segoe UI"/>
                <a:cs typeface="Segoe UI"/>
              </a:rPr>
              <a:t> </a:t>
            </a:r>
            <a:r>
              <a:rPr sz="1950" dirty="0">
                <a:solidFill>
                  <a:srgbClr val="505050"/>
                </a:solidFill>
                <a:latin typeface="Segoe UI"/>
                <a:cs typeface="Segoe UI"/>
              </a:rPr>
              <a:t>Registry</a:t>
            </a:r>
            <a:endParaRPr sz="1950">
              <a:latin typeface="Segoe UI"/>
              <a:cs typeface="Segoe UI"/>
            </a:endParaRPr>
          </a:p>
          <a:p>
            <a:pPr marL="253365">
              <a:lnSpc>
                <a:spcPct val="100000"/>
              </a:lnSpc>
              <a:spcBef>
                <a:spcPts val="630"/>
              </a:spcBef>
            </a:pPr>
            <a:r>
              <a:rPr sz="2350" spc="-15" dirty="0">
                <a:solidFill>
                  <a:srgbClr val="505050"/>
                </a:solidFill>
                <a:latin typeface="Segoe UI"/>
                <a:cs typeface="Segoe UI"/>
              </a:rPr>
              <a:t>Docker</a:t>
            </a:r>
            <a:r>
              <a:rPr sz="2350" spc="-55" dirty="0">
                <a:solidFill>
                  <a:srgbClr val="505050"/>
                </a:solidFill>
                <a:latin typeface="Segoe UI"/>
                <a:cs typeface="Segoe UI"/>
              </a:rPr>
              <a:t> </a:t>
            </a:r>
            <a:r>
              <a:rPr sz="2350" dirty="0">
                <a:solidFill>
                  <a:srgbClr val="505050"/>
                </a:solidFill>
                <a:latin typeface="Segoe UI"/>
                <a:cs typeface="Segoe UI"/>
              </a:rPr>
              <a:t>Hub</a:t>
            </a:r>
            <a:endParaRPr sz="2350">
              <a:latin typeface="Segoe UI"/>
              <a:cs typeface="Segoe UI"/>
            </a:endParaRPr>
          </a:p>
        </p:txBody>
      </p:sp>
      <p:sp>
        <p:nvSpPr>
          <p:cNvPr id="9" name="object 9"/>
          <p:cNvSpPr txBox="1"/>
          <p:nvPr/>
        </p:nvSpPr>
        <p:spPr>
          <a:xfrm>
            <a:off x="9182481" y="3202051"/>
            <a:ext cx="2743200" cy="323850"/>
          </a:xfrm>
          <a:prstGeom prst="rect">
            <a:avLst/>
          </a:prstGeom>
        </p:spPr>
        <p:txBody>
          <a:bodyPr vert="horz" wrap="square" lIns="0" tIns="13335" rIns="0" bIns="0" rtlCol="0">
            <a:spAutoFit/>
          </a:bodyPr>
          <a:lstStyle/>
          <a:p>
            <a:pPr marL="12700">
              <a:lnSpc>
                <a:spcPct val="100000"/>
              </a:lnSpc>
              <a:spcBef>
                <a:spcPts val="105"/>
              </a:spcBef>
            </a:pPr>
            <a:r>
              <a:rPr sz="1950" spc="-5" dirty="0">
                <a:solidFill>
                  <a:srgbClr val="505050"/>
                </a:solidFill>
                <a:latin typeface="Segoe UI"/>
                <a:cs typeface="Segoe UI"/>
              </a:rPr>
              <a:t>Azure </a:t>
            </a:r>
            <a:r>
              <a:rPr sz="1950" dirty="0">
                <a:solidFill>
                  <a:srgbClr val="505050"/>
                </a:solidFill>
                <a:latin typeface="Segoe UI"/>
                <a:cs typeface="Segoe UI"/>
              </a:rPr>
              <a:t>Container</a:t>
            </a:r>
            <a:r>
              <a:rPr sz="1950" spc="-10" dirty="0">
                <a:solidFill>
                  <a:srgbClr val="505050"/>
                </a:solidFill>
                <a:latin typeface="Segoe UI"/>
                <a:cs typeface="Segoe UI"/>
              </a:rPr>
              <a:t> </a:t>
            </a:r>
            <a:r>
              <a:rPr sz="1950" dirty="0">
                <a:solidFill>
                  <a:srgbClr val="505050"/>
                </a:solidFill>
                <a:latin typeface="Segoe UI"/>
                <a:cs typeface="Segoe UI"/>
              </a:rPr>
              <a:t>Registry</a:t>
            </a:r>
            <a:endParaRPr sz="1950">
              <a:latin typeface="Segoe UI"/>
              <a:cs typeface="Segoe UI"/>
            </a:endParaRPr>
          </a:p>
        </p:txBody>
      </p:sp>
      <p:sp>
        <p:nvSpPr>
          <p:cNvPr id="10" name="object 10"/>
          <p:cNvSpPr txBox="1"/>
          <p:nvPr/>
        </p:nvSpPr>
        <p:spPr>
          <a:xfrm>
            <a:off x="1988311" y="3256026"/>
            <a:ext cx="1294130" cy="384175"/>
          </a:xfrm>
          <a:prstGeom prst="rect">
            <a:avLst/>
          </a:prstGeom>
        </p:spPr>
        <p:txBody>
          <a:bodyPr vert="horz" wrap="square" lIns="0" tIns="12700" rIns="0" bIns="0" rtlCol="0">
            <a:spAutoFit/>
          </a:bodyPr>
          <a:lstStyle/>
          <a:p>
            <a:pPr marL="12700">
              <a:lnSpc>
                <a:spcPct val="100000"/>
              </a:lnSpc>
              <a:spcBef>
                <a:spcPts val="100"/>
              </a:spcBef>
            </a:pPr>
            <a:r>
              <a:rPr sz="2350" spc="-5" dirty="0">
                <a:solidFill>
                  <a:srgbClr val="505050"/>
                </a:solidFill>
                <a:latin typeface="Segoe UI"/>
                <a:cs typeface="Segoe UI"/>
              </a:rPr>
              <a:t>Event</a:t>
            </a:r>
            <a:r>
              <a:rPr sz="2350" spc="-70" dirty="0">
                <a:solidFill>
                  <a:srgbClr val="505050"/>
                </a:solidFill>
                <a:latin typeface="Segoe UI"/>
                <a:cs typeface="Segoe UI"/>
              </a:rPr>
              <a:t> </a:t>
            </a:r>
            <a:r>
              <a:rPr sz="2350" spc="-5" dirty="0">
                <a:solidFill>
                  <a:srgbClr val="505050"/>
                </a:solidFill>
                <a:latin typeface="Segoe UI"/>
                <a:cs typeface="Segoe UI"/>
              </a:rPr>
              <a:t>Bus</a:t>
            </a:r>
            <a:endParaRPr sz="2350">
              <a:latin typeface="Segoe UI"/>
              <a:cs typeface="Segoe UI"/>
            </a:endParaRPr>
          </a:p>
        </p:txBody>
      </p:sp>
      <p:sp>
        <p:nvSpPr>
          <p:cNvPr id="11" name="object 11"/>
          <p:cNvSpPr txBox="1"/>
          <p:nvPr/>
        </p:nvSpPr>
        <p:spPr>
          <a:xfrm>
            <a:off x="662431" y="4303522"/>
            <a:ext cx="1524635" cy="384175"/>
          </a:xfrm>
          <a:prstGeom prst="rect">
            <a:avLst/>
          </a:prstGeom>
        </p:spPr>
        <p:txBody>
          <a:bodyPr vert="horz" wrap="square" lIns="0" tIns="12700" rIns="0" bIns="0" rtlCol="0">
            <a:spAutoFit/>
          </a:bodyPr>
          <a:lstStyle/>
          <a:p>
            <a:pPr marL="12700">
              <a:lnSpc>
                <a:spcPct val="100000"/>
              </a:lnSpc>
              <a:spcBef>
                <a:spcPts val="100"/>
              </a:spcBef>
            </a:pPr>
            <a:r>
              <a:rPr sz="2350" spc="-5" dirty="0">
                <a:solidFill>
                  <a:srgbClr val="505050"/>
                </a:solidFill>
                <a:latin typeface="Segoe UI"/>
                <a:cs typeface="Segoe UI"/>
              </a:rPr>
              <a:t>Commands</a:t>
            </a:r>
            <a:endParaRPr sz="2350">
              <a:latin typeface="Segoe UI"/>
              <a:cs typeface="Segoe UI"/>
            </a:endParaRPr>
          </a:p>
        </p:txBody>
      </p:sp>
      <p:sp>
        <p:nvSpPr>
          <p:cNvPr id="12" name="object 12"/>
          <p:cNvSpPr txBox="1"/>
          <p:nvPr/>
        </p:nvSpPr>
        <p:spPr>
          <a:xfrm>
            <a:off x="986739" y="3029838"/>
            <a:ext cx="869950" cy="384175"/>
          </a:xfrm>
          <a:prstGeom prst="rect">
            <a:avLst/>
          </a:prstGeom>
        </p:spPr>
        <p:txBody>
          <a:bodyPr vert="horz" wrap="square" lIns="0" tIns="12700" rIns="0" bIns="0" rtlCol="0">
            <a:spAutoFit/>
          </a:bodyPr>
          <a:lstStyle/>
          <a:p>
            <a:pPr marL="12700">
              <a:lnSpc>
                <a:spcPct val="100000"/>
              </a:lnSpc>
              <a:spcBef>
                <a:spcPts val="100"/>
              </a:spcBef>
            </a:pPr>
            <a:r>
              <a:rPr sz="2350" dirty="0">
                <a:solidFill>
                  <a:srgbClr val="505050"/>
                </a:solidFill>
                <a:latin typeface="Segoe UI"/>
                <a:cs typeface="Segoe UI"/>
              </a:rPr>
              <a:t>E</a:t>
            </a:r>
            <a:r>
              <a:rPr sz="2350" spc="-15" dirty="0">
                <a:solidFill>
                  <a:srgbClr val="505050"/>
                </a:solidFill>
                <a:latin typeface="Segoe UI"/>
                <a:cs typeface="Segoe UI"/>
              </a:rPr>
              <a:t>v</a:t>
            </a:r>
            <a:r>
              <a:rPr sz="2350" dirty="0">
                <a:solidFill>
                  <a:srgbClr val="505050"/>
                </a:solidFill>
                <a:latin typeface="Segoe UI"/>
                <a:cs typeface="Segoe UI"/>
              </a:rPr>
              <a:t>en</a:t>
            </a:r>
            <a:r>
              <a:rPr sz="2350" spc="-15" dirty="0">
                <a:solidFill>
                  <a:srgbClr val="505050"/>
                </a:solidFill>
                <a:latin typeface="Segoe UI"/>
                <a:cs typeface="Segoe UI"/>
              </a:rPr>
              <a:t>t</a:t>
            </a:r>
            <a:r>
              <a:rPr sz="2350" dirty="0">
                <a:solidFill>
                  <a:srgbClr val="505050"/>
                </a:solidFill>
                <a:latin typeface="Segoe UI"/>
                <a:cs typeface="Segoe UI"/>
              </a:rPr>
              <a:t>s</a:t>
            </a:r>
            <a:endParaRPr sz="2350">
              <a:latin typeface="Segoe UI"/>
              <a:cs typeface="Segoe UI"/>
            </a:endParaRPr>
          </a:p>
        </p:txBody>
      </p:sp>
      <p:sp>
        <p:nvSpPr>
          <p:cNvPr id="13" name="object 13"/>
          <p:cNvSpPr txBox="1"/>
          <p:nvPr/>
        </p:nvSpPr>
        <p:spPr>
          <a:xfrm>
            <a:off x="7932546" y="2219325"/>
            <a:ext cx="1377315" cy="323850"/>
          </a:xfrm>
          <a:prstGeom prst="rect">
            <a:avLst/>
          </a:prstGeom>
        </p:spPr>
        <p:txBody>
          <a:bodyPr vert="horz" wrap="square" lIns="0" tIns="13335" rIns="0" bIns="0" rtlCol="0">
            <a:spAutoFit/>
          </a:bodyPr>
          <a:lstStyle/>
          <a:p>
            <a:pPr marL="12700">
              <a:lnSpc>
                <a:spcPct val="100000"/>
              </a:lnSpc>
              <a:spcBef>
                <a:spcPts val="105"/>
              </a:spcBef>
            </a:pPr>
            <a:r>
              <a:rPr sz="1950" spc="-10" dirty="0">
                <a:solidFill>
                  <a:srgbClr val="505050"/>
                </a:solidFill>
                <a:latin typeface="Segoe UI"/>
                <a:cs typeface="Segoe UI"/>
              </a:rPr>
              <a:t>Docker</a:t>
            </a:r>
            <a:r>
              <a:rPr sz="1950" spc="-45" dirty="0">
                <a:solidFill>
                  <a:srgbClr val="505050"/>
                </a:solidFill>
                <a:latin typeface="Segoe UI"/>
                <a:cs typeface="Segoe UI"/>
              </a:rPr>
              <a:t> </a:t>
            </a:r>
            <a:r>
              <a:rPr sz="1950" dirty="0">
                <a:solidFill>
                  <a:srgbClr val="505050"/>
                </a:solidFill>
                <a:latin typeface="Segoe UI"/>
                <a:cs typeface="Segoe UI"/>
              </a:rPr>
              <a:t>Host</a:t>
            </a:r>
            <a:endParaRPr sz="1950">
              <a:latin typeface="Segoe UI"/>
              <a:cs typeface="Segoe UI"/>
            </a:endParaRPr>
          </a:p>
        </p:txBody>
      </p:sp>
      <p:sp>
        <p:nvSpPr>
          <p:cNvPr id="14" name="object 14"/>
          <p:cNvSpPr txBox="1"/>
          <p:nvPr/>
        </p:nvSpPr>
        <p:spPr>
          <a:xfrm>
            <a:off x="7084821" y="4144136"/>
            <a:ext cx="3099435" cy="444500"/>
          </a:xfrm>
          <a:prstGeom prst="rect">
            <a:avLst/>
          </a:prstGeom>
        </p:spPr>
        <p:txBody>
          <a:bodyPr vert="horz" wrap="square" lIns="0" tIns="12065" rIns="0" bIns="0" rtlCol="0">
            <a:spAutoFit/>
          </a:bodyPr>
          <a:lstStyle/>
          <a:p>
            <a:pPr marL="12700">
              <a:lnSpc>
                <a:spcPct val="100000"/>
              </a:lnSpc>
              <a:spcBef>
                <a:spcPts val="95"/>
              </a:spcBef>
            </a:pPr>
            <a:r>
              <a:rPr sz="2750" spc="-10" dirty="0">
                <a:solidFill>
                  <a:srgbClr val="505050"/>
                </a:solidFill>
                <a:latin typeface="Segoe UI"/>
                <a:cs typeface="Segoe UI"/>
              </a:rPr>
              <a:t>Azure </a:t>
            </a:r>
            <a:r>
              <a:rPr sz="2750" spc="10" dirty="0">
                <a:solidFill>
                  <a:srgbClr val="505050"/>
                </a:solidFill>
                <a:latin typeface="Segoe UI"/>
                <a:cs typeface="Segoe UI"/>
              </a:rPr>
              <a:t>Service</a:t>
            </a:r>
            <a:r>
              <a:rPr sz="2750" spc="-95" dirty="0">
                <a:solidFill>
                  <a:srgbClr val="505050"/>
                </a:solidFill>
                <a:latin typeface="Segoe UI"/>
                <a:cs typeface="Segoe UI"/>
              </a:rPr>
              <a:t> </a:t>
            </a:r>
            <a:r>
              <a:rPr sz="2750" spc="-20" dirty="0">
                <a:solidFill>
                  <a:srgbClr val="505050"/>
                </a:solidFill>
                <a:latin typeface="Segoe UI"/>
                <a:cs typeface="Segoe UI"/>
              </a:rPr>
              <a:t>Fabric</a:t>
            </a:r>
            <a:endParaRPr sz="2750">
              <a:latin typeface="Segoe UI"/>
              <a:cs typeface="Segoe UI"/>
            </a:endParaRPr>
          </a:p>
        </p:txBody>
      </p:sp>
      <p:sp>
        <p:nvSpPr>
          <p:cNvPr id="15" name="object 15"/>
          <p:cNvSpPr txBox="1"/>
          <p:nvPr/>
        </p:nvSpPr>
        <p:spPr>
          <a:xfrm>
            <a:off x="6849618" y="4591558"/>
            <a:ext cx="3689350" cy="1638935"/>
          </a:xfrm>
          <a:prstGeom prst="rect">
            <a:avLst/>
          </a:prstGeom>
        </p:spPr>
        <p:txBody>
          <a:bodyPr vert="horz" wrap="square" lIns="0" tIns="12065" rIns="0" bIns="0" rtlCol="0">
            <a:spAutoFit/>
          </a:bodyPr>
          <a:lstStyle/>
          <a:p>
            <a:pPr marL="12700">
              <a:lnSpc>
                <a:spcPct val="100000"/>
              </a:lnSpc>
              <a:spcBef>
                <a:spcPts val="95"/>
              </a:spcBef>
            </a:pPr>
            <a:r>
              <a:rPr sz="2750" spc="-10" dirty="0">
                <a:solidFill>
                  <a:srgbClr val="505050"/>
                </a:solidFill>
                <a:latin typeface="Segoe UI"/>
                <a:cs typeface="Segoe UI"/>
              </a:rPr>
              <a:t>Azure </a:t>
            </a:r>
            <a:r>
              <a:rPr sz="2750" spc="-5" dirty="0">
                <a:solidFill>
                  <a:srgbClr val="505050"/>
                </a:solidFill>
                <a:latin typeface="Segoe UI"/>
                <a:cs typeface="Segoe UI"/>
              </a:rPr>
              <a:t>Container</a:t>
            </a:r>
            <a:r>
              <a:rPr sz="2750" spc="-110" dirty="0">
                <a:solidFill>
                  <a:srgbClr val="505050"/>
                </a:solidFill>
                <a:latin typeface="Segoe UI"/>
                <a:cs typeface="Segoe UI"/>
              </a:rPr>
              <a:t> </a:t>
            </a:r>
            <a:r>
              <a:rPr sz="2750" spc="10" dirty="0">
                <a:solidFill>
                  <a:srgbClr val="505050"/>
                </a:solidFill>
                <a:latin typeface="Segoe UI"/>
                <a:cs typeface="Segoe UI"/>
              </a:rPr>
              <a:t>Service</a:t>
            </a:r>
            <a:endParaRPr sz="2750">
              <a:latin typeface="Segoe UI"/>
              <a:cs typeface="Segoe UI"/>
            </a:endParaRPr>
          </a:p>
          <a:p>
            <a:pPr marL="981710">
              <a:lnSpc>
                <a:spcPct val="100000"/>
              </a:lnSpc>
              <a:spcBef>
                <a:spcPts val="130"/>
              </a:spcBef>
            </a:pPr>
            <a:r>
              <a:rPr sz="2350" spc="-10" dirty="0">
                <a:solidFill>
                  <a:srgbClr val="505050"/>
                </a:solidFill>
                <a:latin typeface="Segoe UI"/>
                <a:cs typeface="Segoe UI"/>
              </a:rPr>
              <a:t>Kubernetes</a:t>
            </a:r>
            <a:endParaRPr sz="2350">
              <a:latin typeface="Segoe UI"/>
              <a:cs typeface="Segoe UI"/>
            </a:endParaRPr>
          </a:p>
          <a:p>
            <a:pPr marL="981710" marR="808990">
              <a:lnSpc>
                <a:spcPct val="113700"/>
              </a:lnSpc>
              <a:spcBef>
                <a:spcPts val="40"/>
              </a:spcBef>
            </a:pPr>
            <a:r>
              <a:rPr sz="2350" spc="-15" dirty="0">
                <a:solidFill>
                  <a:srgbClr val="505050"/>
                </a:solidFill>
                <a:latin typeface="Segoe UI"/>
                <a:cs typeface="Segoe UI"/>
              </a:rPr>
              <a:t>Docker</a:t>
            </a:r>
            <a:r>
              <a:rPr sz="2350" spc="-50" dirty="0">
                <a:solidFill>
                  <a:srgbClr val="505050"/>
                </a:solidFill>
                <a:latin typeface="Segoe UI"/>
                <a:cs typeface="Segoe UI"/>
              </a:rPr>
              <a:t> </a:t>
            </a:r>
            <a:r>
              <a:rPr sz="2350" spc="-10" dirty="0">
                <a:solidFill>
                  <a:srgbClr val="505050"/>
                </a:solidFill>
                <a:latin typeface="Segoe UI"/>
                <a:cs typeface="Segoe UI"/>
              </a:rPr>
              <a:t>Swarm  </a:t>
            </a:r>
            <a:r>
              <a:rPr sz="2350" spc="-5" dirty="0">
                <a:solidFill>
                  <a:srgbClr val="505050"/>
                </a:solidFill>
                <a:latin typeface="Segoe UI"/>
                <a:cs typeface="Segoe UI"/>
              </a:rPr>
              <a:t>Mesos</a:t>
            </a:r>
            <a:r>
              <a:rPr sz="2350" spc="-25" dirty="0">
                <a:solidFill>
                  <a:srgbClr val="505050"/>
                </a:solidFill>
                <a:latin typeface="Segoe UI"/>
                <a:cs typeface="Segoe UI"/>
              </a:rPr>
              <a:t> </a:t>
            </a:r>
            <a:r>
              <a:rPr sz="2350" spc="-5" dirty="0">
                <a:solidFill>
                  <a:srgbClr val="505050"/>
                </a:solidFill>
                <a:latin typeface="Segoe UI"/>
                <a:cs typeface="Segoe UI"/>
              </a:rPr>
              <a:t>DC/OS</a:t>
            </a:r>
            <a:endParaRPr sz="2350">
              <a:latin typeface="Segoe UI"/>
              <a:cs typeface="Segoe UI"/>
            </a:endParaRPr>
          </a:p>
        </p:txBody>
      </p:sp>
      <p:sp>
        <p:nvSpPr>
          <p:cNvPr id="16" name="object 16"/>
          <p:cNvSpPr txBox="1"/>
          <p:nvPr/>
        </p:nvSpPr>
        <p:spPr>
          <a:xfrm>
            <a:off x="6254622" y="1137405"/>
            <a:ext cx="4761865" cy="1115695"/>
          </a:xfrm>
          <a:prstGeom prst="rect">
            <a:avLst/>
          </a:prstGeom>
        </p:spPr>
        <p:txBody>
          <a:bodyPr vert="horz" wrap="square" lIns="0" tIns="90805" rIns="0" bIns="0" rtlCol="0">
            <a:spAutoFit/>
          </a:bodyPr>
          <a:lstStyle/>
          <a:p>
            <a:pPr marL="1120775">
              <a:lnSpc>
                <a:spcPct val="100000"/>
              </a:lnSpc>
              <a:spcBef>
                <a:spcPts val="715"/>
              </a:spcBef>
            </a:pPr>
            <a:r>
              <a:rPr sz="3500" spc="-5" dirty="0">
                <a:solidFill>
                  <a:srgbClr val="505050"/>
                </a:solidFill>
                <a:latin typeface="Segoe UI"/>
                <a:cs typeface="Segoe UI"/>
              </a:rPr>
              <a:t>Docker</a:t>
            </a:r>
            <a:r>
              <a:rPr sz="3500" spc="-50" dirty="0">
                <a:solidFill>
                  <a:srgbClr val="505050"/>
                </a:solidFill>
                <a:latin typeface="Segoe UI"/>
                <a:cs typeface="Segoe UI"/>
              </a:rPr>
              <a:t> </a:t>
            </a:r>
            <a:r>
              <a:rPr sz="3500" spc="10" dirty="0">
                <a:solidFill>
                  <a:srgbClr val="505050"/>
                </a:solidFill>
                <a:latin typeface="Segoe UI"/>
                <a:cs typeface="Segoe UI"/>
              </a:rPr>
              <a:t>Containers</a:t>
            </a:r>
            <a:endParaRPr sz="3500">
              <a:latin typeface="Segoe UI"/>
              <a:cs typeface="Segoe UI"/>
            </a:endParaRPr>
          </a:p>
          <a:p>
            <a:pPr marL="12700">
              <a:lnSpc>
                <a:spcPct val="100000"/>
              </a:lnSpc>
              <a:spcBef>
                <a:spcPts val="470"/>
              </a:spcBef>
            </a:pPr>
            <a:r>
              <a:rPr sz="2750" dirty="0">
                <a:solidFill>
                  <a:srgbClr val="505050"/>
                </a:solidFill>
                <a:latin typeface="Segoe UI"/>
                <a:cs typeface="Segoe UI"/>
              </a:rPr>
              <a:t>Linux</a:t>
            </a:r>
            <a:r>
              <a:rPr sz="2750" spc="-30" dirty="0">
                <a:solidFill>
                  <a:srgbClr val="505050"/>
                </a:solidFill>
                <a:latin typeface="Segoe UI"/>
                <a:cs typeface="Segoe UI"/>
              </a:rPr>
              <a:t> </a:t>
            </a:r>
            <a:r>
              <a:rPr sz="2750" spc="-5" dirty="0">
                <a:solidFill>
                  <a:srgbClr val="505050"/>
                </a:solidFill>
                <a:latin typeface="Segoe UI"/>
                <a:cs typeface="Segoe UI"/>
              </a:rPr>
              <a:t>Containers</a:t>
            </a:r>
            <a:endParaRPr sz="2750">
              <a:latin typeface="Segoe UI"/>
              <a:cs typeface="Segoe UI"/>
            </a:endParaRPr>
          </a:p>
        </p:txBody>
      </p:sp>
      <p:sp>
        <p:nvSpPr>
          <p:cNvPr id="17" name="object 17"/>
          <p:cNvSpPr txBox="1"/>
          <p:nvPr/>
        </p:nvSpPr>
        <p:spPr>
          <a:xfrm>
            <a:off x="6254622" y="2499487"/>
            <a:ext cx="3282950" cy="444500"/>
          </a:xfrm>
          <a:prstGeom prst="rect">
            <a:avLst/>
          </a:prstGeom>
        </p:spPr>
        <p:txBody>
          <a:bodyPr vert="horz" wrap="square" lIns="0" tIns="12065" rIns="0" bIns="0" rtlCol="0">
            <a:spAutoFit/>
          </a:bodyPr>
          <a:lstStyle/>
          <a:p>
            <a:pPr marL="12700">
              <a:lnSpc>
                <a:spcPct val="100000"/>
              </a:lnSpc>
              <a:spcBef>
                <a:spcPts val="95"/>
              </a:spcBef>
              <a:tabLst>
                <a:tab pos="1619250" algn="l"/>
              </a:tabLst>
            </a:pPr>
            <a:r>
              <a:rPr sz="2750" spc="-10" dirty="0">
                <a:solidFill>
                  <a:srgbClr val="505050"/>
                </a:solidFill>
                <a:latin typeface="Segoe UI"/>
                <a:cs typeface="Segoe UI"/>
              </a:rPr>
              <a:t>Windows	</a:t>
            </a:r>
            <a:r>
              <a:rPr sz="2750" spc="-5" dirty="0">
                <a:solidFill>
                  <a:srgbClr val="505050"/>
                </a:solidFill>
                <a:latin typeface="Segoe UI"/>
                <a:cs typeface="Segoe UI"/>
              </a:rPr>
              <a:t>Containers</a:t>
            </a:r>
            <a:endParaRPr sz="2750">
              <a:latin typeface="Segoe UI"/>
              <a:cs typeface="Segoe UI"/>
            </a:endParaRPr>
          </a:p>
        </p:txBody>
      </p:sp>
      <p:sp>
        <p:nvSpPr>
          <p:cNvPr id="18" name="object 18"/>
          <p:cNvSpPr txBox="1"/>
          <p:nvPr/>
        </p:nvSpPr>
        <p:spPr>
          <a:xfrm>
            <a:off x="1186992" y="5214782"/>
            <a:ext cx="1659255" cy="1174115"/>
          </a:xfrm>
          <a:prstGeom prst="rect">
            <a:avLst/>
          </a:prstGeom>
        </p:spPr>
        <p:txBody>
          <a:bodyPr vert="horz" wrap="square" lIns="0" tIns="26034" rIns="0" bIns="0" rtlCol="0">
            <a:spAutoFit/>
          </a:bodyPr>
          <a:lstStyle/>
          <a:p>
            <a:pPr marL="12700" marR="5080" indent="68580" algn="ctr">
              <a:lnSpc>
                <a:spcPct val="127299"/>
              </a:lnSpc>
              <a:spcBef>
                <a:spcPts val="204"/>
              </a:spcBef>
            </a:pPr>
            <a:r>
              <a:rPr sz="1950" spc="-5" dirty="0">
                <a:solidFill>
                  <a:srgbClr val="505050"/>
                </a:solidFill>
                <a:latin typeface="Segoe UI"/>
                <a:cs typeface="Segoe UI"/>
              </a:rPr>
              <a:t>Aggregates  Domain</a:t>
            </a:r>
            <a:r>
              <a:rPr sz="1950" spc="-35" dirty="0">
                <a:solidFill>
                  <a:srgbClr val="505050"/>
                </a:solidFill>
                <a:latin typeface="Segoe UI"/>
                <a:cs typeface="Segoe UI"/>
              </a:rPr>
              <a:t> </a:t>
            </a:r>
            <a:r>
              <a:rPr sz="1950" spc="-5" dirty="0">
                <a:solidFill>
                  <a:srgbClr val="505050"/>
                </a:solidFill>
                <a:latin typeface="Segoe UI"/>
                <a:cs typeface="Segoe UI"/>
              </a:rPr>
              <a:t>Events  Mediator</a:t>
            </a:r>
            <a:endParaRPr sz="1950">
              <a:latin typeface="Segoe UI"/>
              <a:cs typeface="Segoe UI"/>
            </a:endParaRPr>
          </a:p>
        </p:txBody>
      </p:sp>
      <p:sp>
        <p:nvSpPr>
          <p:cNvPr id="19" name="object 19"/>
          <p:cNvSpPr txBox="1"/>
          <p:nvPr/>
        </p:nvSpPr>
        <p:spPr>
          <a:xfrm>
            <a:off x="2853944" y="5491073"/>
            <a:ext cx="1263015" cy="265430"/>
          </a:xfrm>
          <a:prstGeom prst="rect">
            <a:avLst/>
          </a:prstGeom>
        </p:spPr>
        <p:txBody>
          <a:bodyPr vert="horz" wrap="square" lIns="0" tIns="15240" rIns="0" bIns="0" rtlCol="0">
            <a:spAutoFit/>
          </a:bodyPr>
          <a:lstStyle/>
          <a:p>
            <a:pPr marL="12700">
              <a:lnSpc>
                <a:spcPct val="100000"/>
              </a:lnSpc>
              <a:spcBef>
                <a:spcPts val="120"/>
              </a:spcBef>
            </a:pPr>
            <a:r>
              <a:rPr sz="1550" spc="10" dirty="0">
                <a:solidFill>
                  <a:srgbClr val="505050"/>
                </a:solidFill>
                <a:latin typeface="Segoe UI"/>
                <a:cs typeface="Segoe UI"/>
              </a:rPr>
              <a:t>Domain</a:t>
            </a:r>
            <a:r>
              <a:rPr sz="1550" spc="-70" dirty="0">
                <a:solidFill>
                  <a:srgbClr val="505050"/>
                </a:solidFill>
                <a:latin typeface="Segoe UI"/>
                <a:cs typeface="Segoe UI"/>
              </a:rPr>
              <a:t> </a:t>
            </a:r>
            <a:r>
              <a:rPr sz="1550" dirty="0">
                <a:solidFill>
                  <a:srgbClr val="505050"/>
                </a:solidFill>
                <a:latin typeface="Segoe UI"/>
                <a:cs typeface="Segoe UI"/>
              </a:rPr>
              <a:t>Entity</a:t>
            </a:r>
            <a:endParaRPr sz="1550">
              <a:latin typeface="Segoe UI"/>
              <a:cs typeface="Segoe UI"/>
            </a:endParaRPr>
          </a:p>
        </p:txBody>
      </p:sp>
      <p:sp>
        <p:nvSpPr>
          <p:cNvPr id="20" name="object 20"/>
          <p:cNvSpPr txBox="1"/>
          <p:nvPr/>
        </p:nvSpPr>
        <p:spPr>
          <a:xfrm>
            <a:off x="2268092" y="4984241"/>
            <a:ext cx="1597660" cy="294640"/>
          </a:xfrm>
          <a:prstGeom prst="rect">
            <a:avLst/>
          </a:prstGeom>
        </p:spPr>
        <p:txBody>
          <a:bodyPr vert="horz" wrap="square" lIns="0" tIns="13970" rIns="0" bIns="0" rtlCol="0">
            <a:spAutoFit/>
          </a:bodyPr>
          <a:lstStyle/>
          <a:p>
            <a:pPr marL="12700">
              <a:lnSpc>
                <a:spcPct val="100000"/>
              </a:lnSpc>
              <a:spcBef>
                <a:spcPts val="110"/>
              </a:spcBef>
            </a:pPr>
            <a:r>
              <a:rPr sz="1750" spc="-5" dirty="0">
                <a:solidFill>
                  <a:srgbClr val="505050"/>
                </a:solidFill>
                <a:latin typeface="Segoe UI"/>
                <a:cs typeface="Segoe UI"/>
              </a:rPr>
              <a:t>CQRS</a:t>
            </a:r>
            <a:r>
              <a:rPr sz="1750" spc="-85" dirty="0">
                <a:solidFill>
                  <a:srgbClr val="505050"/>
                </a:solidFill>
                <a:latin typeface="Segoe UI"/>
                <a:cs typeface="Segoe UI"/>
              </a:rPr>
              <a:t> </a:t>
            </a:r>
            <a:r>
              <a:rPr sz="1750" spc="5" dirty="0">
                <a:solidFill>
                  <a:srgbClr val="505050"/>
                </a:solidFill>
                <a:latin typeface="Segoe UI"/>
                <a:cs typeface="Segoe UI"/>
              </a:rPr>
              <a:t>simplified</a:t>
            </a:r>
            <a:endParaRPr sz="1750">
              <a:latin typeface="Segoe UI"/>
              <a:cs typeface="Segoe UI"/>
            </a:endParaRPr>
          </a:p>
        </p:txBody>
      </p:sp>
      <p:sp>
        <p:nvSpPr>
          <p:cNvPr id="21" name="object 21"/>
          <p:cNvSpPr txBox="1"/>
          <p:nvPr/>
        </p:nvSpPr>
        <p:spPr>
          <a:xfrm>
            <a:off x="923950" y="4701666"/>
            <a:ext cx="2524125" cy="323850"/>
          </a:xfrm>
          <a:prstGeom prst="rect">
            <a:avLst/>
          </a:prstGeom>
        </p:spPr>
        <p:txBody>
          <a:bodyPr vert="horz" wrap="square" lIns="0" tIns="13335" rIns="0" bIns="0" rtlCol="0">
            <a:spAutoFit/>
          </a:bodyPr>
          <a:lstStyle/>
          <a:p>
            <a:pPr marL="12700">
              <a:lnSpc>
                <a:spcPct val="100000"/>
              </a:lnSpc>
              <a:spcBef>
                <a:spcPts val="105"/>
              </a:spcBef>
            </a:pPr>
            <a:r>
              <a:rPr sz="1950" spc="-5" dirty="0">
                <a:solidFill>
                  <a:srgbClr val="505050"/>
                </a:solidFill>
                <a:latin typeface="Segoe UI"/>
                <a:cs typeface="Segoe UI"/>
              </a:rPr>
              <a:t>Domain-Driven</a:t>
            </a:r>
            <a:r>
              <a:rPr sz="1950" spc="25" dirty="0">
                <a:solidFill>
                  <a:srgbClr val="505050"/>
                </a:solidFill>
                <a:latin typeface="Segoe UI"/>
                <a:cs typeface="Segoe UI"/>
              </a:rPr>
              <a:t> </a:t>
            </a:r>
            <a:r>
              <a:rPr sz="1950" spc="-5" dirty="0">
                <a:solidFill>
                  <a:srgbClr val="505050"/>
                </a:solidFill>
                <a:latin typeface="Segoe UI"/>
                <a:cs typeface="Segoe UI"/>
              </a:rPr>
              <a:t>Design</a:t>
            </a:r>
            <a:endParaRPr sz="1950">
              <a:latin typeface="Segoe UI"/>
              <a:cs typeface="Segoe UI"/>
            </a:endParaRPr>
          </a:p>
        </p:txBody>
      </p:sp>
      <p:sp>
        <p:nvSpPr>
          <p:cNvPr id="22" name="object 22"/>
          <p:cNvSpPr txBox="1"/>
          <p:nvPr/>
        </p:nvSpPr>
        <p:spPr>
          <a:xfrm>
            <a:off x="3463797" y="3244087"/>
            <a:ext cx="1692910" cy="294640"/>
          </a:xfrm>
          <a:prstGeom prst="rect">
            <a:avLst/>
          </a:prstGeom>
        </p:spPr>
        <p:txBody>
          <a:bodyPr vert="horz" wrap="square" lIns="0" tIns="13970" rIns="0" bIns="0" rtlCol="0">
            <a:spAutoFit/>
          </a:bodyPr>
          <a:lstStyle/>
          <a:p>
            <a:pPr marL="12700">
              <a:lnSpc>
                <a:spcPct val="100000"/>
              </a:lnSpc>
              <a:spcBef>
                <a:spcPts val="110"/>
              </a:spcBef>
            </a:pPr>
            <a:r>
              <a:rPr sz="1750" spc="5" dirty="0">
                <a:solidFill>
                  <a:srgbClr val="505050"/>
                </a:solidFill>
                <a:latin typeface="Segoe UI"/>
                <a:cs typeface="Segoe UI"/>
              </a:rPr>
              <a:t>Message</a:t>
            </a:r>
            <a:r>
              <a:rPr sz="1750" spc="-35" dirty="0">
                <a:solidFill>
                  <a:srgbClr val="505050"/>
                </a:solidFill>
                <a:latin typeface="Segoe UI"/>
                <a:cs typeface="Segoe UI"/>
              </a:rPr>
              <a:t> </a:t>
            </a:r>
            <a:r>
              <a:rPr sz="1750" spc="-5" dirty="0">
                <a:solidFill>
                  <a:srgbClr val="505050"/>
                </a:solidFill>
                <a:latin typeface="Segoe UI"/>
                <a:cs typeface="Segoe UI"/>
              </a:rPr>
              <a:t>Brokers</a:t>
            </a:r>
            <a:endParaRPr sz="1750">
              <a:latin typeface="Segoe UI"/>
              <a:cs typeface="Segoe UI"/>
            </a:endParaRPr>
          </a:p>
        </p:txBody>
      </p:sp>
      <p:sp>
        <p:nvSpPr>
          <p:cNvPr id="23" name="object 23"/>
          <p:cNvSpPr txBox="1"/>
          <p:nvPr/>
        </p:nvSpPr>
        <p:spPr>
          <a:xfrm>
            <a:off x="5501385" y="2966466"/>
            <a:ext cx="1036955" cy="294640"/>
          </a:xfrm>
          <a:prstGeom prst="rect">
            <a:avLst/>
          </a:prstGeom>
        </p:spPr>
        <p:txBody>
          <a:bodyPr vert="horz" wrap="square" lIns="0" tIns="13970" rIns="0" bIns="0" rtlCol="0">
            <a:spAutoFit/>
          </a:bodyPr>
          <a:lstStyle/>
          <a:p>
            <a:pPr marL="12700">
              <a:lnSpc>
                <a:spcPct val="100000"/>
              </a:lnSpc>
              <a:spcBef>
                <a:spcPts val="110"/>
              </a:spcBef>
            </a:pPr>
            <a:r>
              <a:rPr sz="1750" dirty="0">
                <a:solidFill>
                  <a:srgbClr val="505050"/>
                </a:solidFill>
                <a:latin typeface="Segoe UI"/>
                <a:cs typeface="Segoe UI"/>
              </a:rPr>
              <a:t>RabbitMQ</a:t>
            </a:r>
            <a:endParaRPr sz="1750">
              <a:latin typeface="Segoe UI"/>
              <a:cs typeface="Segoe UI"/>
            </a:endParaRPr>
          </a:p>
        </p:txBody>
      </p:sp>
      <p:sp>
        <p:nvSpPr>
          <p:cNvPr id="24" name="object 24"/>
          <p:cNvSpPr txBox="1"/>
          <p:nvPr/>
        </p:nvSpPr>
        <p:spPr>
          <a:xfrm>
            <a:off x="5668136" y="3284677"/>
            <a:ext cx="1961514" cy="324485"/>
          </a:xfrm>
          <a:prstGeom prst="rect">
            <a:avLst/>
          </a:prstGeom>
        </p:spPr>
        <p:txBody>
          <a:bodyPr vert="horz" wrap="square" lIns="0" tIns="13335" rIns="0" bIns="0" rtlCol="0">
            <a:spAutoFit/>
          </a:bodyPr>
          <a:lstStyle/>
          <a:p>
            <a:pPr marL="12700">
              <a:lnSpc>
                <a:spcPct val="100000"/>
              </a:lnSpc>
              <a:spcBef>
                <a:spcPts val="105"/>
              </a:spcBef>
            </a:pPr>
            <a:r>
              <a:rPr sz="1950" spc="-5" dirty="0">
                <a:solidFill>
                  <a:srgbClr val="505050"/>
                </a:solidFill>
                <a:latin typeface="Segoe UI"/>
                <a:cs typeface="Segoe UI"/>
              </a:rPr>
              <a:t>Azure </a:t>
            </a:r>
            <a:r>
              <a:rPr sz="1950" spc="10" dirty="0">
                <a:solidFill>
                  <a:srgbClr val="505050"/>
                </a:solidFill>
                <a:latin typeface="Segoe UI"/>
                <a:cs typeface="Segoe UI"/>
              </a:rPr>
              <a:t>Service</a:t>
            </a:r>
            <a:r>
              <a:rPr sz="1950" spc="-40" dirty="0">
                <a:solidFill>
                  <a:srgbClr val="505050"/>
                </a:solidFill>
                <a:latin typeface="Segoe UI"/>
                <a:cs typeface="Segoe UI"/>
              </a:rPr>
              <a:t> </a:t>
            </a:r>
            <a:r>
              <a:rPr sz="1950" dirty="0">
                <a:solidFill>
                  <a:srgbClr val="505050"/>
                </a:solidFill>
                <a:latin typeface="Segoe UI"/>
                <a:cs typeface="Segoe UI"/>
              </a:rPr>
              <a:t>Bus</a:t>
            </a:r>
            <a:endParaRPr sz="1950">
              <a:latin typeface="Segoe UI"/>
              <a:cs typeface="Segoe UI"/>
            </a:endParaRPr>
          </a:p>
        </p:txBody>
      </p:sp>
      <p:sp>
        <p:nvSpPr>
          <p:cNvPr id="25" name="object 25"/>
          <p:cNvSpPr txBox="1"/>
          <p:nvPr/>
        </p:nvSpPr>
        <p:spPr>
          <a:xfrm>
            <a:off x="6919721" y="2918586"/>
            <a:ext cx="2184400" cy="323850"/>
          </a:xfrm>
          <a:prstGeom prst="rect">
            <a:avLst/>
          </a:prstGeom>
        </p:spPr>
        <p:txBody>
          <a:bodyPr vert="horz" wrap="square" lIns="0" tIns="13335" rIns="0" bIns="0" rtlCol="0">
            <a:spAutoFit/>
          </a:bodyPr>
          <a:lstStyle/>
          <a:p>
            <a:pPr marL="12700">
              <a:lnSpc>
                <a:spcPct val="100000"/>
              </a:lnSpc>
              <a:spcBef>
                <a:spcPts val="105"/>
              </a:spcBef>
            </a:pPr>
            <a:r>
              <a:rPr sz="1950" dirty="0">
                <a:solidFill>
                  <a:srgbClr val="505050"/>
                </a:solidFill>
                <a:latin typeface="Segoe UI"/>
                <a:cs typeface="Segoe UI"/>
              </a:rPr>
              <a:t>Hyper-V</a:t>
            </a:r>
            <a:r>
              <a:rPr sz="1950" spc="-30" dirty="0">
                <a:solidFill>
                  <a:srgbClr val="505050"/>
                </a:solidFill>
                <a:latin typeface="Segoe UI"/>
                <a:cs typeface="Segoe UI"/>
              </a:rPr>
              <a:t> </a:t>
            </a:r>
            <a:r>
              <a:rPr sz="1950" dirty="0">
                <a:solidFill>
                  <a:srgbClr val="505050"/>
                </a:solidFill>
                <a:latin typeface="Segoe UI"/>
                <a:cs typeface="Segoe UI"/>
              </a:rPr>
              <a:t>Containers</a:t>
            </a:r>
            <a:endParaRPr sz="1950">
              <a:latin typeface="Segoe UI"/>
              <a:cs typeface="Segoe UI"/>
            </a:endParaRPr>
          </a:p>
        </p:txBody>
      </p:sp>
      <p:sp>
        <p:nvSpPr>
          <p:cNvPr id="26" name="object 26"/>
          <p:cNvSpPr txBox="1"/>
          <p:nvPr/>
        </p:nvSpPr>
        <p:spPr>
          <a:xfrm>
            <a:off x="2227326" y="2931922"/>
            <a:ext cx="2488565" cy="323850"/>
          </a:xfrm>
          <a:prstGeom prst="rect">
            <a:avLst/>
          </a:prstGeom>
        </p:spPr>
        <p:txBody>
          <a:bodyPr vert="horz" wrap="square" lIns="0" tIns="13335" rIns="0" bIns="0" rtlCol="0">
            <a:spAutoFit/>
          </a:bodyPr>
          <a:lstStyle/>
          <a:p>
            <a:pPr marL="12700">
              <a:lnSpc>
                <a:spcPct val="100000"/>
              </a:lnSpc>
              <a:spcBef>
                <a:spcPts val="105"/>
              </a:spcBef>
            </a:pPr>
            <a:r>
              <a:rPr sz="1950" dirty="0">
                <a:solidFill>
                  <a:srgbClr val="505050"/>
                </a:solidFill>
                <a:latin typeface="Segoe UI"/>
                <a:cs typeface="Segoe UI"/>
              </a:rPr>
              <a:t>Async.</a:t>
            </a:r>
            <a:r>
              <a:rPr sz="1950" spc="-10" dirty="0">
                <a:solidFill>
                  <a:srgbClr val="505050"/>
                </a:solidFill>
                <a:latin typeface="Segoe UI"/>
                <a:cs typeface="Segoe UI"/>
              </a:rPr>
              <a:t> </a:t>
            </a:r>
            <a:r>
              <a:rPr sz="1950" spc="-5" dirty="0">
                <a:solidFill>
                  <a:srgbClr val="505050"/>
                </a:solidFill>
                <a:latin typeface="Segoe UI"/>
                <a:cs typeface="Segoe UI"/>
              </a:rPr>
              <a:t>communication</a:t>
            </a:r>
            <a:endParaRPr sz="1950">
              <a:latin typeface="Segoe UI"/>
              <a:cs typeface="Segoe UI"/>
            </a:endParaRPr>
          </a:p>
        </p:txBody>
      </p:sp>
      <p:sp>
        <p:nvSpPr>
          <p:cNvPr id="27" name="object 27"/>
          <p:cNvSpPr txBox="1"/>
          <p:nvPr/>
        </p:nvSpPr>
        <p:spPr>
          <a:xfrm>
            <a:off x="10347452" y="4139260"/>
            <a:ext cx="1631950" cy="294640"/>
          </a:xfrm>
          <a:prstGeom prst="rect">
            <a:avLst/>
          </a:prstGeom>
        </p:spPr>
        <p:txBody>
          <a:bodyPr vert="horz" wrap="square" lIns="0" tIns="14604" rIns="0" bIns="0" rtlCol="0">
            <a:spAutoFit/>
          </a:bodyPr>
          <a:lstStyle/>
          <a:p>
            <a:pPr marL="12700">
              <a:lnSpc>
                <a:spcPct val="100000"/>
              </a:lnSpc>
              <a:spcBef>
                <a:spcPts val="114"/>
              </a:spcBef>
            </a:pPr>
            <a:r>
              <a:rPr sz="1750" spc="-5" dirty="0">
                <a:solidFill>
                  <a:srgbClr val="505050"/>
                </a:solidFill>
                <a:latin typeface="Segoe UI"/>
                <a:cs typeface="Segoe UI"/>
              </a:rPr>
              <a:t>Stateful</a:t>
            </a:r>
            <a:r>
              <a:rPr sz="1750" spc="-35" dirty="0">
                <a:solidFill>
                  <a:srgbClr val="505050"/>
                </a:solidFill>
                <a:latin typeface="Segoe UI"/>
                <a:cs typeface="Segoe UI"/>
              </a:rPr>
              <a:t> </a:t>
            </a:r>
            <a:r>
              <a:rPr sz="1750" spc="5" dirty="0">
                <a:solidFill>
                  <a:srgbClr val="505050"/>
                </a:solidFill>
                <a:latin typeface="Segoe UI"/>
                <a:cs typeface="Segoe UI"/>
              </a:rPr>
              <a:t>Services</a:t>
            </a:r>
            <a:endParaRPr sz="1750">
              <a:latin typeface="Segoe UI"/>
              <a:cs typeface="Segoe UI"/>
            </a:endParaRPr>
          </a:p>
        </p:txBody>
      </p:sp>
      <p:sp>
        <p:nvSpPr>
          <p:cNvPr id="28" name="object 28"/>
          <p:cNvSpPr txBox="1"/>
          <p:nvPr/>
        </p:nvSpPr>
        <p:spPr>
          <a:xfrm>
            <a:off x="10347452" y="4367910"/>
            <a:ext cx="655320" cy="294640"/>
          </a:xfrm>
          <a:prstGeom prst="rect">
            <a:avLst/>
          </a:prstGeom>
        </p:spPr>
        <p:txBody>
          <a:bodyPr vert="horz" wrap="square" lIns="0" tIns="13970" rIns="0" bIns="0" rtlCol="0">
            <a:spAutoFit/>
          </a:bodyPr>
          <a:lstStyle/>
          <a:p>
            <a:pPr marL="12700">
              <a:lnSpc>
                <a:spcPct val="100000"/>
              </a:lnSpc>
              <a:spcBef>
                <a:spcPts val="110"/>
              </a:spcBef>
            </a:pPr>
            <a:r>
              <a:rPr sz="1750" spc="5" dirty="0">
                <a:solidFill>
                  <a:srgbClr val="505050"/>
                </a:solidFill>
                <a:latin typeface="Segoe UI"/>
                <a:cs typeface="Segoe UI"/>
              </a:rPr>
              <a:t>A</a:t>
            </a:r>
            <a:r>
              <a:rPr sz="1750" spc="10" dirty="0">
                <a:solidFill>
                  <a:srgbClr val="505050"/>
                </a:solidFill>
                <a:latin typeface="Segoe UI"/>
                <a:cs typeface="Segoe UI"/>
              </a:rPr>
              <a:t>c</a:t>
            </a:r>
            <a:r>
              <a:rPr sz="1750" spc="-10" dirty="0">
                <a:solidFill>
                  <a:srgbClr val="505050"/>
                </a:solidFill>
                <a:latin typeface="Segoe UI"/>
                <a:cs typeface="Segoe UI"/>
              </a:rPr>
              <a:t>t</a:t>
            </a:r>
            <a:r>
              <a:rPr sz="1750" spc="5" dirty="0">
                <a:solidFill>
                  <a:srgbClr val="505050"/>
                </a:solidFill>
                <a:latin typeface="Segoe UI"/>
                <a:cs typeface="Segoe UI"/>
              </a:rPr>
              <a:t>o</a:t>
            </a:r>
            <a:r>
              <a:rPr sz="1750" spc="10" dirty="0">
                <a:solidFill>
                  <a:srgbClr val="505050"/>
                </a:solidFill>
                <a:latin typeface="Segoe UI"/>
                <a:cs typeface="Segoe UI"/>
              </a:rPr>
              <a:t>r</a:t>
            </a:r>
            <a:r>
              <a:rPr sz="1750" spc="5" dirty="0">
                <a:solidFill>
                  <a:srgbClr val="505050"/>
                </a:solidFill>
                <a:latin typeface="Segoe UI"/>
                <a:cs typeface="Segoe UI"/>
              </a:rPr>
              <a:t>s</a:t>
            </a:r>
            <a:endParaRPr sz="1750">
              <a:latin typeface="Segoe UI"/>
              <a:cs typeface="Segoe UI"/>
            </a:endParaRPr>
          </a:p>
        </p:txBody>
      </p:sp>
      <p:sp>
        <p:nvSpPr>
          <p:cNvPr id="29" name="object 29"/>
          <p:cNvSpPr txBox="1"/>
          <p:nvPr/>
        </p:nvSpPr>
        <p:spPr>
          <a:xfrm>
            <a:off x="7241793" y="3581145"/>
            <a:ext cx="2694940" cy="563245"/>
          </a:xfrm>
          <a:prstGeom prst="rect">
            <a:avLst/>
          </a:prstGeom>
        </p:spPr>
        <p:txBody>
          <a:bodyPr vert="horz" wrap="square" lIns="0" tIns="15875" rIns="0" bIns="0" rtlCol="0">
            <a:spAutoFit/>
          </a:bodyPr>
          <a:lstStyle/>
          <a:p>
            <a:pPr marL="12700">
              <a:lnSpc>
                <a:spcPct val="100000"/>
              </a:lnSpc>
              <a:spcBef>
                <a:spcPts val="125"/>
              </a:spcBef>
            </a:pPr>
            <a:r>
              <a:rPr sz="3500" spc="5" dirty="0">
                <a:solidFill>
                  <a:srgbClr val="505050"/>
                </a:solidFill>
                <a:latin typeface="Segoe UI"/>
                <a:cs typeface="Segoe UI"/>
              </a:rPr>
              <a:t>Orchestrators</a:t>
            </a:r>
            <a:endParaRPr sz="3500">
              <a:latin typeface="Segoe UI"/>
              <a:cs typeface="Segoe UI"/>
            </a:endParaRPr>
          </a:p>
        </p:txBody>
      </p:sp>
      <p:sp>
        <p:nvSpPr>
          <p:cNvPr id="30" name="object 30"/>
          <p:cNvSpPr txBox="1"/>
          <p:nvPr/>
        </p:nvSpPr>
        <p:spPr>
          <a:xfrm>
            <a:off x="4058539" y="2654249"/>
            <a:ext cx="1095375" cy="294640"/>
          </a:xfrm>
          <a:prstGeom prst="rect">
            <a:avLst/>
          </a:prstGeom>
        </p:spPr>
        <p:txBody>
          <a:bodyPr vert="horz" wrap="square" lIns="0" tIns="14604" rIns="0" bIns="0" rtlCol="0">
            <a:spAutoFit/>
          </a:bodyPr>
          <a:lstStyle/>
          <a:p>
            <a:pPr marL="12700">
              <a:lnSpc>
                <a:spcPct val="100000"/>
              </a:lnSpc>
              <a:spcBef>
                <a:spcPts val="114"/>
              </a:spcBef>
            </a:pPr>
            <a:r>
              <a:rPr sz="1750" dirty="0">
                <a:solidFill>
                  <a:srgbClr val="505050"/>
                </a:solidFill>
                <a:latin typeface="Segoe UI"/>
                <a:cs typeface="Segoe UI"/>
              </a:rPr>
              <a:t>Decoupled</a:t>
            </a:r>
            <a:endParaRPr sz="1750">
              <a:latin typeface="Segoe UI"/>
              <a:cs typeface="Segoe UI"/>
            </a:endParaRPr>
          </a:p>
        </p:txBody>
      </p:sp>
      <p:sp>
        <p:nvSpPr>
          <p:cNvPr id="31" name="object 31"/>
          <p:cNvSpPr txBox="1"/>
          <p:nvPr/>
        </p:nvSpPr>
        <p:spPr>
          <a:xfrm>
            <a:off x="1249781" y="2468117"/>
            <a:ext cx="3260725" cy="502920"/>
          </a:xfrm>
          <a:prstGeom prst="rect">
            <a:avLst/>
          </a:prstGeom>
        </p:spPr>
        <p:txBody>
          <a:bodyPr vert="horz" wrap="square" lIns="0" tIns="16510" rIns="0" bIns="0" rtlCol="0">
            <a:spAutoFit/>
          </a:bodyPr>
          <a:lstStyle/>
          <a:p>
            <a:pPr marL="12700">
              <a:lnSpc>
                <a:spcPct val="100000"/>
              </a:lnSpc>
              <a:spcBef>
                <a:spcPts val="130"/>
              </a:spcBef>
            </a:pPr>
            <a:r>
              <a:rPr sz="3100" spc="10" dirty="0">
                <a:solidFill>
                  <a:srgbClr val="505050"/>
                </a:solidFill>
                <a:latin typeface="Segoe UI"/>
                <a:cs typeface="Segoe UI"/>
              </a:rPr>
              <a:t>API</a:t>
            </a:r>
            <a:r>
              <a:rPr sz="3100" spc="-50" dirty="0">
                <a:solidFill>
                  <a:srgbClr val="505050"/>
                </a:solidFill>
                <a:latin typeface="Segoe UI"/>
                <a:cs typeface="Segoe UI"/>
              </a:rPr>
              <a:t> </a:t>
            </a:r>
            <a:r>
              <a:rPr sz="3100" spc="5" dirty="0">
                <a:solidFill>
                  <a:srgbClr val="505050"/>
                </a:solidFill>
                <a:latin typeface="Segoe UI"/>
                <a:cs typeface="Segoe UI"/>
              </a:rPr>
              <a:t>Gateway</a:t>
            </a:r>
            <a:r>
              <a:rPr sz="3525" spc="7" baseline="49645" dirty="0">
                <a:solidFill>
                  <a:srgbClr val="505050"/>
                </a:solidFill>
                <a:latin typeface="Segoe UI"/>
                <a:cs typeface="Segoe UI"/>
              </a:rPr>
              <a:t>Isolated</a:t>
            </a:r>
            <a:endParaRPr sz="3525" baseline="49645">
              <a:latin typeface="Segoe UI"/>
              <a:cs typeface="Segoe UI"/>
            </a:endParaRPr>
          </a:p>
        </p:txBody>
      </p:sp>
      <p:sp>
        <p:nvSpPr>
          <p:cNvPr id="32" name="object 32"/>
          <p:cNvSpPr txBox="1"/>
          <p:nvPr/>
        </p:nvSpPr>
        <p:spPr>
          <a:xfrm>
            <a:off x="727963" y="3698494"/>
            <a:ext cx="1751330" cy="294640"/>
          </a:xfrm>
          <a:prstGeom prst="rect">
            <a:avLst/>
          </a:prstGeom>
        </p:spPr>
        <p:txBody>
          <a:bodyPr vert="horz" wrap="square" lIns="0" tIns="13970" rIns="0" bIns="0" rtlCol="0">
            <a:spAutoFit/>
          </a:bodyPr>
          <a:lstStyle/>
          <a:p>
            <a:pPr marL="12700">
              <a:lnSpc>
                <a:spcPct val="100000"/>
              </a:lnSpc>
              <a:spcBef>
                <a:spcPts val="110"/>
              </a:spcBef>
            </a:pPr>
            <a:r>
              <a:rPr sz="1750" spc="10" dirty="0">
                <a:solidFill>
                  <a:srgbClr val="505050"/>
                </a:solidFill>
                <a:latin typeface="Segoe UI"/>
                <a:cs typeface="Segoe UI"/>
              </a:rPr>
              <a:t>Service</a:t>
            </a:r>
            <a:r>
              <a:rPr sz="1750" spc="-15" dirty="0">
                <a:solidFill>
                  <a:srgbClr val="505050"/>
                </a:solidFill>
                <a:latin typeface="Segoe UI"/>
                <a:cs typeface="Segoe UI"/>
              </a:rPr>
              <a:t> </a:t>
            </a:r>
            <a:r>
              <a:rPr sz="1750" spc="5" dirty="0">
                <a:solidFill>
                  <a:srgbClr val="505050"/>
                </a:solidFill>
                <a:latin typeface="Segoe UI"/>
                <a:cs typeface="Segoe UI"/>
              </a:rPr>
              <a:t>Discovery</a:t>
            </a:r>
            <a:endParaRPr sz="1750">
              <a:latin typeface="Segoe UI"/>
              <a:cs typeface="Segoe UI"/>
            </a:endParaRPr>
          </a:p>
        </p:txBody>
      </p:sp>
      <p:sp>
        <p:nvSpPr>
          <p:cNvPr id="33" name="object 33"/>
          <p:cNvSpPr txBox="1"/>
          <p:nvPr/>
        </p:nvSpPr>
        <p:spPr>
          <a:xfrm>
            <a:off x="2488819" y="3908676"/>
            <a:ext cx="2084070" cy="558800"/>
          </a:xfrm>
          <a:prstGeom prst="rect">
            <a:avLst/>
          </a:prstGeom>
        </p:spPr>
        <p:txBody>
          <a:bodyPr vert="horz" wrap="square" lIns="0" tIns="54610" rIns="0" bIns="0" rtlCol="0">
            <a:spAutoFit/>
          </a:bodyPr>
          <a:lstStyle/>
          <a:p>
            <a:pPr marL="12700">
              <a:lnSpc>
                <a:spcPct val="100000"/>
              </a:lnSpc>
              <a:spcBef>
                <a:spcPts val="430"/>
              </a:spcBef>
            </a:pPr>
            <a:r>
              <a:rPr sz="1350" spc="-10" dirty="0">
                <a:solidFill>
                  <a:srgbClr val="505050"/>
                </a:solidFill>
                <a:latin typeface="Segoe UI"/>
                <a:cs typeface="Segoe UI"/>
              </a:rPr>
              <a:t>Transient </a:t>
            </a:r>
            <a:r>
              <a:rPr sz="1350" dirty="0">
                <a:solidFill>
                  <a:srgbClr val="505050"/>
                </a:solidFill>
                <a:latin typeface="Segoe UI"/>
                <a:cs typeface="Segoe UI"/>
              </a:rPr>
              <a:t>Failures</a:t>
            </a:r>
            <a:r>
              <a:rPr sz="1350" spc="-15" dirty="0">
                <a:solidFill>
                  <a:srgbClr val="505050"/>
                </a:solidFill>
                <a:latin typeface="Segoe UI"/>
                <a:cs typeface="Segoe UI"/>
              </a:rPr>
              <a:t> </a:t>
            </a:r>
            <a:r>
              <a:rPr sz="1350" spc="5" dirty="0">
                <a:solidFill>
                  <a:srgbClr val="505050"/>
                </a:solidFill>
                <a:latin typeface="Segoe UI"/>
                <a:cs typeface="Segoe UI"/>
              </a:rPr>
              <a:t>Handling</a:t>
            </a:r>
            <a:endParaRPr sz="1350">
              <a:latin typeface="Segoe UI"/>
              <a:cs typeface="Segoe UI"/>
            </a:endParaRPr>
          </a:p>
          <a:p>
            <a:pPr marL="1205230">
              <a:lnSpc>
                <a:spcPct val="100000"/>
              </a:lnSpc>
              <a:spcBef>
                <a:spcPts val="380"/>
              </a:spcBef>
            </a:pPr>
            <a:r>
              <a:rPr sz="1550" dirty="0">
                <a:solidFill>
                  <a:srgbClr val="505050"/>
                </a:solidFill>
                <a:latin typeface="Segoe UI"/>
                <a:cs typeface="Segoe UI"/>
              </a:rPr>
              <a:t>Resiliency</a:t>
            </a:r>
            <a:endParaRPr sz="1550">
              <a:latin typeface="Segoe UI"/>
              <a:cs typeface="Segoe UI"/>
            </a:endParaRPr>
          </a:p>
        </p:txBody>
      </p:sp>
      <p:sp>
        <p:nvSpPr>
          <p:cNvPr id="34" name="object 34"/>
          <p:cNvSpPr txBox="1"/>
          <p:nvPr/>
        </p:nvSpPr>
        <p:spPr>
          <a:xfrm>
            <a:off x="3221482" y="3629025"/>
            <a:ext cx="1579880" cy="323850"/>
          </a:xfrm>
          <a:prstGeom prst="rect">
            <a:avLst/>
          </a:prstGeom>
        </p:spPr>
        <p:txBody>
          <a:bodyPr vert="horz" wrap="square" lIns="0" tIns="13335" rIns="0" bIns="0" rtlCol="0">
            <a:spAutoFit/>
          </a:bodyPr>
          <a:lstStyle/>
          <a:p>
            <a:pPr marL="12700">
              <a:lnSpc>
                <a:spcPct val="100000"/>
              </a:lnSpc>
              <a:spcBef>
                <a:spcPts val="105"/>
              </a:spcBef>
            </a:pPr>
            <a:r>
              <a:rPr sz="1950" dirty="0">
                <a:solidFill>
                  <a:srgbClr val="505050"/>
                </a:solidFill>
                <a:latin typeface="Segoe UI"/>
                <a:cs typeface="Segoe UI"/>
              </a:rPr>
              <a:t>Health</a:t>
            </a:r>
            <a:r>
              <a:rPr sz="1950" spc="-40" dirty="0">
                <a:solidFill>
                  <a:srgbClr val="505050"/>
                </a:solidFill>
                <a:latin typeface="Segoe UI"/>
                <a:cs typeface="Segoe UI"/>
              </a:rPr>
              <a:t> </a:t>
            </a:r>
            <a:r>
              <a:rPr sz="1950" spc="-5" dirty="0">
                <a:solidFill>
                  <a:srgbClr val="505050"/>
                </a:solidFill>
                <a:latin typeface="Segoe UI"/>
                <a:cs typeface="Segoe UI"/>
              </a:rPr>
              <a:t>Checks</a:t>
            </a:r>
            <a:endParaRPr sz="1950">
              <a:latin typeface="Segoe UI"/>
              <a:cs typeface="Segoe UI"/>
            </a:endParaRPr>
          </a:p>
        </p:txBody>
      </p:sp>
      <p:sp>
        <p:nvSpPr>
          <p:cNvPr id="35" name="object 35"/>
          <p:cNvSpPr txBox="1"/>
          <p:nvPr/>
        </p:nvSpPr>
        <p:spPr>
          <a:xfrm>
            <a:off x="2819145" y="4467225"/>
            <a:ext cx="2461895" cy="234315"/>
          </a:xfrm>
          <a:prstGeom prst="rect">
            <a:avLst/>
          </a:prstGeom>
        </p:spPr>
        <p:txBody>
          <a:bodyPr vert="horz" wrap="square" lIns="0" tIns="14604" rIns="0" bIns="0" rtlCol="0">
            <a:spAutoFit/>
          </a:bodyPr>
          <a:lstStyle/>
          <a:p>
            <a:pPr marL="12700">
              <a:lnSpc>
                <a:spcPct val="100000"/>
              </a:lnSpc>
              <a:spcBef>
                <a:spcPts val="114"/>
              </a:spcBef>
            </a:pPr>
            <a:r>
              <a:rPr sz="1350" dirty="0">
                <a:solidFill>
                  <a:srgbClr val="505050"/>
                </a:solidFill>
                <a:latin typeface="Segoe UI"/>
                <a:cs typeface="Segoe UI"/>
              </a:rPr>
              <a:t>Retries </a:t>
            </a:r>
            <a:r>
              <a:rPr sz="1350" spc="5" dirty="0">
                <a:solidFill>
                  <a:srgbClr val="505050"/>
                </a:solidFill>
                <a:latin typeface="Segoe UI"/>
                <a:cs typeface="Segoe UI"/>
              </a:rPr>
              <a:t>with Exponential</a:t>
            </a:r>
            <a:r>
              <a:rPr sz="1350" spc="-45" dirty="0">
                <a:solidFill>
                  <a:srgbClr val="505050"/>
                </a:solidFill>
                <a:latin typeface="Segoe UI"/>
                <a:cs typeface="Segoe UI"/>
              </a:rPr>
              <a:t> </a:t>
            </a:r>
            <a:r>
              <a:rPr sz="1350" dirty="0">
                <a:solidFill>
                  <a:srgbClr val="505050"/>
                </a:solidFill>
                <a:latin typeface="Segoe UI"/>
                <a:cs typeface="Segoe UI"/>
              </a:rPr>
              <a:t>Backoff</a:t>
            </a:r>
            <a:endParaRPr sz="1350">
              <a:latin typeface="Segoe UI"/>
              <a:cs typeface="Segoe UI"/>
            </a:endParaRPr>
          </a:p>
        </p:txBody>
      </p:sp>
      <p:sp>
        <p:nvSpPr>
          <p:cNvPr id="36" name="object 36"/>
          <p:cNvSpPr txBox="1"/>
          <p:nvPr/>
        </p:nvSpPr>
        <p:spPr>
          <a:xfrm>
            <a:off x="4060316" y="4695825"/>
            <a:ext cx="1212215" cy="234315"/>
          </a:xfrm>
          <a:prstGeom prst="rect">
            <a:avLst/>
          </a:prstGeom>
        </p:spPr>
        <p:txBody>
          <a:bodyPr vert="horz" wrap="square" lIns="0" tIns="14604" rIns="0" bIns="0" rtlCol="0">
            <a:spAutoFit/>
          </a:bodyPr>
          <a:lstStyle/>
          <a:p>
            <a:pPr marL="12700">
              <a:lnSpc>
                <a:spcPct val="100000"/>
              </a:lnSpc>
              <a:spcBef>
                <a:spcPts val="114"/>
              </a:spcBef>
            </a:pPr>
            <a:r>
              <a:rPr sz="1350" spc="5" dirty="0">
                <a:solidFill>
                  <a:srgbClr val="505050"/>
                </a:solidFill>
                <a:latin typeface="Segoe UI"/>
                <a:cs typeface="Segoe UI"/>
              </a:rPr>
              <a:t>Circuit</a:t>
            </a:r>
            <a:r>
              <a:rPr sz="1350" spc="-50" dirty="0">
                <a:solidFill>
                  <a:srgbClr val="505050"/>
                </a:solidFill>
                <a:latin typeface="Segoe UI"/>
                <a:cs typeface="Segoe UI"/>
              </a:rPr>
              <a:t> </a:t>
            </a:r>
            <a:r>
              <a:rPr sz="1350" dirty="0">
                <a:solidFill>
                  <a:srgbClr val="505050"/>
                </a:solidFill>
                <a:latin typeface="Segoe UI"/>
                <a:cs typeface="Segoe UI"/>
              </a:rPr>
              <a:t>Breakers</a:t>
            </a:r>
            <a:endParaRPr sz="1350">
              <a:latin typeface="Segoe UI"/>
              <a:cs typeface="Segoe UI"/>
            </a:endParaRPr>
          </a:p>
        </p:txBody>
      </p:sp>
      <p:sp>
        <p:nvSpPr>
          <p:cNvPr id="37" name="object 37"/>
          <p:cNvSpPr txBox="1"/>
          <p:nvPr/>
        </p:nvSpPr>
        <p:spPr>
          <a:xfrm>
            <a:off x="5482209" y="3598265"/>
            <a:ext cx="1269365" cy="1342390"/>
          </a:xfrm>
          <a:prstGeom prst="rect">
            <a:avLst/>
          </a:prstGeom>
        </p:spPr>
        <p:txBody>
          <a:bodyPr vert="horz" wrap="square" lIns="0" tIns="12065" rIns="0" bIns="0" rtlCol="0">
            <a:spAutoFit/>
          </a:bodyPr>
          <a:lstStyle/>
          <a:p>
            <a:pPr marL="12065" marR="5080" indent="-20955" algn="ctr">
              <a:lnSpc>
                <a:spcPct val="112900"/>
              </a:lnSpc>
              <a:spcBef>
                <a:spcPts val="95"/>
              </a:spcBef>
            </a:pPr>
            <a:r>
              <a:rPr sz="1750" spc="10" dirty="0">
                <a:solidFill>
                  <a:srgbClr val="505050"/>
                </a:solidFill>
                <a:latin typeface="Segoe UI"/>
                <a:cs typeface="Segoe UI"/>
              </a:rPr>
              <a:t>NServiceBus  </a:t>
            </a:r>
            <a:r>
              <a:rPr sz="1750" spc="-15" dirty="0">
                <a:solidFill>
                  <a:srgbClr val="505050"/>
                </a:solidFill>
                <a:latin typeface="Segoe UI"/>
                <a:cs typeface="Segoe UI"/>
              </a:rPr>
              <a:t>MassTransit  </a:t>
            </a:r>
            <a:r>
              <a:rPr sz="1750" dirty="0">
                <a:solidFill>
                  <a:srgbClr val="505050"/>
                </a:solidFill>
                <a:latin typeface="Segoe UI"/>
                <a:cs typeface="Segoe UI"/>
              </a:rPr>
              <a:t>Brighter</a:t>
            </a:r>
            <a:endParaRPr sz="1750">
              <a:latin typeface="Segoe UI"/>
              <a:cs typeface="Segoe UI"/>
            </a:endParaRPr>
          </a:p>
          <a:p>
            <a:pPr marL="281940">
              <a:lnSpc>
                <a:spcPct val="100000"/>
              </a:lnSpc>
              <a:spcBef>
                <a:spcPts val="915"/>
              </a:spcBef>
            </a:pPr>
            <a:r>
              <a:rPr sz="1950" spc="-15" dirty="0">
                <a:solidFill>
                  <a:srgbClr val="505050"/>
                </a:solidFill>
                <a:latin typeface="Segoe UI"/>
                <a:cs typeface="Segoe UI"/>
              </a:rPr>
              <a:t>Polly</a:t>
            </a:r>
            <a:endParaRPr sz="1950">
              <a:latin typeface="Segoe UI"/>
              <a:cs typeface="Segoe UI"/>
            </a:endParaRPr>
          </a:p>
        </p:txBody>
      </p:sp>
      <p:sp>
        <p:nvSpPr>
          <p:cNvPr id="38" name="object 38"/>
          <p:cNvSpPr/>
          <p:nvPr/>
        </p:nvSpPr>
        <p:spPr>
          <a:xfrm>
            <a:off x="84547" y="429641"/>
            <a:ext cx="11993406" cy="6316141"/>
          </a:xfrm>
          <a:prstGeom prst="rect">
            <a:avLst/>
          </a:prstGeom>
          <a:blipFill>
            <a:blip r:embed="rId2" cstate="print"/>
            <a:stretch>
              <a:fillRect/>
            </a:stretch>
          </a:blipFill>
        </p:spPr>
        <p:txBody>
          <a:bodyPr wrap="square" lIns="0" tIns="0" rIns="0" bIns="0" rtlCol="0"/>
          <a:lstStyle/>
          <a:p>
            <a:endParaRPr/>
          </a:p>
        </p:txBody>
      </p:sp>
      <p:sp>
        <p:nvSpPr>
          <p:cNvPr id="39" name="object 39"/>
          <p:cNvSpPr txBox="1"/>
          <p:nvPr/>
        </p:nvSpPr>
        <p:spPr>
          <a:xfrm>
            <a:off x="675538" y="1670431"/>
            <a:ext cx="4457065" cy="684530"/>
          </a:xfrm>
          <a:prstGeom prst="rect">
            <a:avLst/>
          </a:prstGeom>
        </p:spPr>
        <p:txBody>
          <a:bodyPr vert="horz" wrap="square" lIns="0" tIns="12065" rIns="0" bIns="0" rtlCol="0">
            <a:spAutoFit/>
          </a:bodyPr>
          <a:lstStyle/>
          <a:p>
            <a:pPr marL="12700">
              <a:lnSpc>
                <a:spcPts val="3195"/>
              </a:lnSpc>
              <a:spcBef>
                <a:spcPts val="95"/>
              </a:spcBef>
              <a:tabLst>
                <a:tab pos="1680210" algn="l"/>
              </a:tabLst>
            </a:pPr>
            <a:r>
              <a:rPr sz="1950" dirty="0">
                <a:solidFill>
                  <a:srgbClr val="505050"/>
                </a:solidFill>
                <a:latin typeface="Segoe UI"/>
                <a:cs typeface="Segoe UI"/>
              </a:rPr>
              <a:t>Autonomous	</a:t>
            </a:r>
            <a:r>
              <a:rPr sz="2750" spc="-5" dirty="0">
                <a:solidFill>
                  <a:srgbClr val="505050"/>
                </a:solidFill>
                <a:latin typeface="Segoe UI"/>
                <a:cs typeface="Segoe UI"/>
              </a:rPr>
              <a:t>Bounded</a:t>
            </a:r>
            <a:r>
              <a:rPr sz="2750" spc="-65" dirty="0">
                <a:solidFill>
                  <a:srgbClr val="505050"/>
                </a:solidFill>
                <a:latin typeface="Segoe UI"/>
                <a:cs typeface="Segoe UI"/>
              </a:rPr>
              <a:t> </a:t>
            </a:r>
            <a:r>
              <a:rPr sz="2750" spc="-10" dirty="0">
                <a:solidFill>
                  <a:srgbClr val="505050"/>
                </a:solidFill>
                <a:latin typeface="Segoe UI"/>
                <a:cs typeface="Segoe UI"/>
              </a:rPr>
              <a:t>Context</a:t>
            </a:r>
            <a:endParaRPr sz="2750">
              <a:latin typeface="Segoe UI"/>
              <a:cs typeface="Segoe UI"/>
            </a:endParaRPr>
          </a:p>
          <a:p>
            <a:pPr marL="1386205">
              <a:lnSpc>
                <a:spcPts val="1995"/>
              </a:lnSpc>
            </a:pPr>
            <a:r>
              <a:rPr sz="1750" spc="5" dirty="0">
                <a:solidFill>
                  <a:srgbClr val="505050"/>
                </a:solidFill>
                <a:latin typeface="Segoe UI"/>
                <a:cs typeface="Segoe UI"/>
              </a:rPr>
              <a:t>Nomad </a:t>
            </a:r>
            <a:r>
              <a:rPr sz="1750" spc="10" dirty="0">
                <a:solidFill>
                  <a:srgbClr val="505050"/>
                </a:solidFill>
                <a:latin typeface="Segoe UI"/>
                <a:cs typeface="Segoe UI"/>
              </a:rPr>
              <a:t>&amp; </a:t>
            </a:r>
            <a:r>
              <a:rPr sz="1750" dirty="0">
                <a:solidFill>
                  <a:srgbClr val="505050"/>
                </a:solidFill>
                <a:latin typeface="Segoe UI"/>
                <a:cs typeface="Segoe UI"/>
              </a:rPr>
              <a:t>addressable</a:t>
            </a:r>
            <a:r>
              <a:rPr sz="1750" spc="-10" dirty="0">
                <a:solidFill>
                  <a:srgbClr val="505050"/>
                </a:solidFill>
                <a:latin typeface="Segoe UI"/>
                <a:cs typeface="Segoe UI"/>
              </a:rPr>
              <a:t> </a:t>
            </a:r>
            <a:r>
              <a:rPr sz="1750" spc="5" dirty="0">
                <a:solidFill>
                  <a:srgbClr val="505050"/>
                </a:solidFill>
                <a:latin typeface="Segoe UI"/>
                <a:cs typeface="Segoe UI"/>
              </a:rPr>
              <a:t>services</a:t>
            </a:r>
            <a:endParaRPr sz="1750">
              <a:latin typeface="Segoe UI"/>
              <a:cs typeface="Segoe UI"/>
            </a:endParaRPr>
          </a:p>
        </p:txBody>
      </p:sp>
      <p:sp>
        <p:nvSpPr>
          <p:cNvPr id="40" name="object 40"/>
          <p:cNvSpPr txBox="1"/>
          <p:nvPr/>
        </p:nvSpPr>
        <p:spPr>
          <a:xfrm>
            <a:off x="10604754" y="3744544"/>
            <a:ext cx="568960" cy="300355"/>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C</a:t>
            </a:r>
            <a:r>
              <a:rPr sz="1800" b="1" dirty="0">
                <a:latin typeface="Calibri"/>
                <a:cs typeface="Calibri"/>
              </a:rPr>
              <a:t>I</a:t>
            </a:r>
            <a:r>
              <a:rPr sz="1800" b="1" spc="-10" dirty="0">
                <a:latin typeface="Calibri"/>
                <a:cs typeface="Calibri"/>
              </a:rPr>
              <a:t>/C</a:t>
            </a:r>
            <a:r>
              <a:rPr sz="1800" b="1" dirty="0">
                <a:latin typeface="Calibri"/>
                <a:cs typeface="Calibri"/>
              </a:rPr>
              <a:t>D</a:t>
            </a:r>
            <a:endParaRPr sz="1800">
              <a:latin typeface="Calibri"/>
              <a:cs typeface="Calibri"/>
            </a:endParaRPr>
          </a:p>
        </p:txBody>
      </p:sp>
    </p:spTree>
  </p:cSld>
  <p:clrMapOvr>
    <a:masterClrMapping/>
  </p:clrMapOvr>
</p:sld>
</file>

<file path=ppt/theme/theme1.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95FECCA1-4E19-4BA9-88D2-23E884C941F9}" vid="{438D4E79-81D3-441E-A7E1-21628F74926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4.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7.xml><?xml version="1.0" encoding="utf-8"?>
<a:theme xmlns:a="http://schemas.openxmlformats.org/drawingml/2006/main" name="2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8.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0F73F96699104F98A070CDA46AA9A6" ma:contentTypeVersion="11" ma:contentTypeDescription="Create a new document." ma:contentTypeScope="" ma:versionID="dd7fffa08aa95edfff86ba9c8951242e">
  <xsd:schema xmlns:xsd="http://www.w3.org/2001/XMLSchema" xmlns:xs="http://www.w3.org/2001/XMLSchema" xmlns:p="http://schemas.microsoft.com/office/2006/metadata/properties" xmlns:ns2="48f7fbb9-72f0-42c7-9d89-a5dbd9cd33f9" xmlns:ns3="f25b280e-dfd6-4253-bae6-6001f8dbac98" targetNamespace="http://schemas.microsoft.com/office/2006/metadata/properties" ma:root="true" ma:fieldsID="b6b99b1beeaa4ec9e72608ef187159cc" ns2:_="" ns3:_="">
    <xsd:import namespace="48f7fbb9-72f0-42c7-9d89-a5dbd9cd33f9"/>
    <xsd:import namespace="f25b280e-dfd6-4253-bae6-6001f8dbac9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DateTake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f7fbb9-72f0-42c7-9d89-a5dbd9cd33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5b280e-dfd6-4253-bae6-6001f8dbac9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D035220-FE05-4526-B712-C39EA9BE81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f7fbb9-72f0-42c7-9d89-a5dbd9cd33f9"/>
    <ds:schemaRef ds:uri="f25b280e-dfd6-4253-bae6-6001f8dbac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2200</TotalTime>
  <Words>5776</Words>
  <Application>Microsoft Office PowerPoint</Application>
  <PresentationFormat>宽屏</PresentationFormat>
  <Paragraphs>1162</Paragraphs>
  <Slides>82</Slides>
  <Notes>47</Notes>
  <HiddenSlides>0</HiddenSlides>
  <MMClips>0</MMClips>
  <ScaleCrop>false</ScaleCrop>
  <HeadingPairs>
    <vt:vector size="6" baseType="variant">
      <vt:variant>
        <vt:lpstr>已用的字体</vt:lpstr>
      </vt:variant>
      <vt:variant>
        <vt:i4>15</vt:i4>
      </vt:variant>
      <vt:variant>
        <vt:lpstr>主题</vt:lpstr>
      </vt:variant>
      <vt:variant>
        <vt:i4>8</vt:i4>
      </vt:variant>
      <vt:variant>
        <vt:lpstr>幻灯片标题</vt:lpstr>
      </vt:variant>
      <vt:variant>
        <vt:i4>82</vt:i4>
      </vt:variant>
    </vt:vector>
  </HeadingPairs>
  <TitlesOfParts>
    <vt:vector size="105" baseType="lpstr">
      <vt:lpstr>DengXian</vt:lpstr>
      <vt:lpstr>DengXian Light</vt:lpstr>
      <vt:lpstr>微软雅黑</vt:lpstr>
      <vt:lpstr>Arial</vt:lpstr>
      <vt:lpstr>Calibri</vt:lpstr>
      <vt:lpstr>Calibri Light</vt:lpstr>
      <vt:lpstr>Consolas</vt:lpstr>
      <vt:lpstr>Helvetica</vt:lpstr>
      <vt:lpstr>Segoe UI</vt:lpstr>
      <vt:lpstr>Segoe UI Light</vt:lpstr>
      <vt:lpstr>Segoe UI Semibold</vt:lpstr>
      <vt:lpstr>Segoe UI Semilight</vt:lpstr>
      <vt:lpstr>Times New Roman</vt:lpstr>
      <vt:lpstr>Tw Cen MT</vt:lpstr>
      <vt:lpstr>Wingdings</vt:lpstr>
      <vt:lpstr>2_5-50203_Microsoft_Ignite_Template</vt:lpstr>
      <vt:lpstr>Office Theme</vt:lpstr>
      <vt:lpstr>5-50195_Microsoft_Build_Template</vt:lpstr>
      <vt:lpstr>5-50109_Microsoft_Light_Template</vt:lpstr>
      <vt:lpstr>5-50033_TR23_BO_CT_Template</vt:lpstr>
      <vt:lpstr>1_5-50195_Microsoft_Build_Template</vt:lpstr>
      <vt:lpstr>2_5-50195_Microsoft_Build_Template</vt:lpstr>
      <vt:lpstr>5-50203_Microsoft_Ignite_Template</vt:lpstr>
      <vt:lpstr>基于 .NET Core, Docker 容器和 Kubernetes的微服务架构</vt:lpstr>
      <vt:lpstr>议题</vt:lpstr>
      <vt:lpstr>.NET 应用架构体系中心</vt:lpstr>
      <vt:lpstr>微服务体系结构指南的电子书和示例应用程序</vt:lpstr>
      <vt:lpstr>eShopOnContainers 简介</vt:lpstr>
      <vt:lpstr>微服务架构</vt:lpstr>
      <vt:lpstr>PowerPoint 演示文稿</vt:lpstr>
      <vt:lpstr>PowerPoint 演示文稿</vt:lpstr>
      <vt:lpstr>新的模式和技术</vt:lpstr>
      <vt:lpstr>PowerPoint 演示文稿</vt:lpstr>
      <vt:lpstr>整体架构</vt:lpstr>
      <vt:lpstr>代码结构</vt:lpstr>
      <vt:lpstr>架构模式</vt:lpstr>
      <vt:lpstr>基于数据驱动的CRUD微服务</vt:lpstr>
      <vt:lpstr>基于DDD的订单微服务</vt:lpstr>
      <vt:lpstr>基于MediatR 和Dapper实现CQRS</vt:lpstr>
      <vt:lpstr>微服务间的通信方式：同步 VS 异步</vt:lpstr>
      <vt:lpstr>基于事件驱动的微服务 -- EventBus的应用</vt:lpstr>
      <vt:lpstr>基于事件驱动的微服务 -- SignalR的应用</vt:lpstr>
      <vt:lpstr>Event Bus简介</vt:lpstr>
      <vt:lpstr>使用 SignalR 推送实时信息</vt:lpstr>
      <vt:lpstr>微服务的主要模式</vt:lpstr>
      <vt:lpstr>微服务主要模式</vt:lpstr>
      <vt:lpstr>异步通信</vt:lpstr>
      <vt:lpstr>PowerPoint 演示文稿</vt:lpstr>
      <vt:lpstr>PowerPoint 演示文稿</vt:lpstr>
      <vt:lpstr>PowerPoint 演示文稿</vt:lpstr>
      <vt:lpstr>PowerPoint 演示文稿</vt:lpstr>
      <vt:lpstr>健康检查</vt:lpstr>
      <vt:lpstr>PowerPoint 演示文稿</vt:lpstr>
      <vt:lpstr>PowerPoint 演示文稿</vt:lpstr>
      <vt:lpstr>构建弹性的云应用程序</vt:lpstr>
      <vt:lpstr>具有指数回退的重试</vt:lpstr>
      <vt:lpstr>                具有指数回退的重试</vt:lpstr>
      <vt:lpstr>弹性HTTP : HttpClient factory + Polly</vt:lpstr>
      <vt:lpstr>策略</vt:lpstr>
      <vt:lpstr>PowerPoint 演示文稿</vt:lpstr>
      <vt:lpstr>PowerPoint 演示文稿</vt:lpstr>
      <vt:lpstr>PowerPoint 演示文稿</vt:lpstr>
      <vt:lpstr>Demo  </vt:lpstr>
      <vt:lpstr>使用 Ocelot 实现 API 网关</vt:lpstr>
      <vt:lpstr>直接通信与 API 网关模式</vt:lpstr>
      <vt:lpstr>PowerPoint 演示文稿</vt:lpstr>
      <vt:lpstr>PowerPoint 演示文稿</vt:lpstr>
      <vt:lpstr>将 Ocelot API-Gateway 和容器一起使用</vt:lpstr>
      <vt:lpstr>Demo  </vt:lpstr>
      <vt:lpstr>使用 协调器扩展微服务</vt:lpstr>
      <vt:lpstr> 容器技术的发展历程 </vt:lpstr>
      <vt:lpstr>PowerPoint 演示文稿</vt:lpstr>
      <vt:lpstr>K8S 简介（Automated container deployment, scaling, and management）</vt:lpstr>
      <vt:lpstr>K8S 特性</vt:lpstr>
      <vt:lpstr>Azure + K8S = AKS</vt:lpstr>
      <vt:lpstr>Azure Kubernetes Service (AKS) 简介</vt:lpstr>
      <vt:lpstr>AKS 特性</vt:lpstr>
      <vt:lpstr>PowerPoint 演示文稿</vt:lpstr>
      <vt:lpstr>部署方式</vt:lpstr>
      <vt:lpstr>Demo</vt:lpstr>
      <vt:lpstr>使用Helm发布到K8S</vt:lpstr>
      <vt:lpstr>Helm Chart</vt:lpstr>
      <vt:lpstr>PowerPoint 演示文稿</vt:lpstr>
      <vt:lpstr>PowerPoint 演示文稿</vt:lpstr>
      <vt:lpstr>管理微服务容器的业务流程器群集</vt:lpstr>
      <vt:lpstr>Kubernetes 和 Helm</vt:lpstr>
      <vt:lpstr>Azure Kubernets Service (AKS)</vt:lpstr>
      <vt:lpstr>PowerPoint 演示文稿</vt:lpstr>
      <vt:lpstr>PowerPoint 演示文稿</vt:lpstr>
      <vt:lpstr>PowerPoint 演示文稿</vt:lpstr>
      <vt:lpstr>Demo 4</vt:lpstr>
      <vt:lpstr>在 Azure 上选择协调器</vt:lpstr>
      <vt:lpstr>微服务的协作开发环境</vt:lpstr>
      <vt:lpstr>微服务发展面临的挑战</vt:lpstr>
      <vt:lpstr>Azure Dev Spaces for Kubernetes/AKS Fast, iterative development for cloud native apps</vt:lpstr>
      <vt:lpstr>Azure Dev Spaces: 在 Azure 中快速迭代和调试 Kubernetes (AKS)</vt:lpstr>
      <vt:lpstr>Azure Dev Spaces:在共享的 AKS 集群中进行协作</vt:lpstr>
      <vt:lpstr>Demo</vt:lpstr>
      <vt:lpstr>Demo  </vt:lpstr>
      <vt:lpstr>Lifecycle (Azure Dev Spaces)</vt:lpstr>
      <vt:lpstr> 将 AI/机器学习注入云原生应用程序</vt:lpstr>
      <vt:lpstr>PowerPoint 演示文稿</vt:lpstr>
      <vt:lpstr>Demo  </vt:lpstr>
      <vt:lpstr>微服务体系结构上的指南/电子书和示例应用程序</vt:lpstr>
      <vt:lpstr>关键点</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shanyou zhang</cp:lastModifiedBy>
  <cp:revision>84</cp:revision>
  <dcterms:created xsi:type="dcterms:W3CDTF">2018-08-10T17:04:28Z</dcterms:created>
  <dcterms:modified xsi:type="dcterms:W3CDTF">2019-08-30T02:52:30Z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0x010100E30F73F96699104F98A070CDA46AA9A6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